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6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47" r:id="rId10"/>
    <p:sldId id="448" r:id="rId11"/>
    <p:sldId id="449" r:id="rId12"/>
    <p:sldId id="410" r:id="rId13"/>
    <p:sldId id="426" r:id="rId14"/>
    <p:sldId id="427" r:id="rId15"/>
    <p:sldId id="428" r:id="rId16"/>
    <p:sldId id="429" r:id="rId17"/>
    <p:sldId id="430" r:id="rId18"/>
    <p:sldId id="431" r:id="rId19"/>
    <p:sldId id="451" r:id="rId20"/>
    <p:sldId id="442" r:id="rId21"/>
    <p:sldId id="443" r:id="rId22"/>
    <p:sldId id="434" r:id="rId23"/>
    <p:sldId id="435" r:id="rId24"/>
    <p:sldId id="391" r:id="rId25"/>
    <p:sldId id="415" r:id="rId26"/>
    <p:sldId id="444" r:id="rId27"/>
    <p:sldId id="393" r:id="rId28"/>
    <p:sldId id="414" r:id="rId29"/>
    <p:sldId id="440" r:id="rId30"/>
    <p:sldId id="441" r:id="rId31"/>
    <p:sldId id="395" r:id="rId32"/>
    <p:sldId id="438" r:id="rId33"/>
    <p:sldId id="439" r:id="rId34"/>
    <p:sldId id="44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CC0000"/>
    <a:srgbClr val="0066CC"/>
    <a:srgbClr val="003399"/>
    <a:srgbClr val="444444"/>
    <a:srgbClr val="AA0000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5E1FF563-562A-410C-A6A3-481EEE9D6A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FB57E-7B4F-4166-9277-68451E827A28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8500E-E3FE-4644-ABD7-11EBA3F473A5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C7D0D-FD09-4496-9EBB-46C5ED72BCF3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35479-1F1C-4569-BCBB-BF4DA4E57551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F5BBA-DE2A-422D-AF21-74EA2BC9EA4F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B4977-2A45-4F7C-A8B6-9562E854508A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129A8-E8A1-44EF-836D-FF1019C20126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6BAA9-E9AA-42ED-9F1A-3296C2272642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FD435-C6C9-404F-82D7-CB1052C19E77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E0CD4-1CC9-49BF-8F5F-2F3AE9774644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9766F-66A0-4A77-8D73-D4DDE5078E16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EEDC0-AB11-4A2C-BB49-1A3D5B454EC7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B1AC8-F121-4A9C-9728-2F1AE3A942FA}" type="slidenum">
              <a:rPr lang="en-US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DBA4C-3A67-4476-A28C-C879E75F162A}" type="slidenum">
              <a:rPr lang="en-US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9A661-5B65-432E-9B0C-62BACEC8124E}" type="slidenum">
              <a:rPr lang="en-US"/>
              <a:pPr/>
              <a:t>23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967FC-10EC-4989-913D-07F8D2874882}" type="slidenum">
              <a:rPr lang="en-US"/>
              <a:pPr/>
              <a:t>24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7E551-1170-40F9-A626-BB72AA3FC61B}" type="slidenum">
              <a:rPr lang="en-US"/>
              <a:pPr/>
              <a:t>25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C8CC7-E860-400F-BE94-22EF972B2F9E}" type="slidenum">
              <a:rPr lang="en-US"/>
              <a:pPr/>
              <a:t>26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3F466-AE93-401A-8B7B-F39F8EDA08FA}" type="slidenum">
              <a:rPr lang="en-US"/>
              <a:pPr/>
              <a:t>27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FC247-0804-44A3-9697-B3FD5A5B60A3}" type="slidenum">
              <a:rPr lang="en-US"/>
              <a:pPr/>
              <a:t>28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79364-56F4-4652-8FE3-4912F322D207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028C6-4FDE-46FF-8338-39C7D3C3F523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8BDAF-C70B-48B6-86B8-C52A09E7EFAF}" type="slidenum">
              <a:rPr lang="en-US"/>
              <a:pPr/>
              <a:t>30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7EE05-275F-4E34-B23E-D46421A63C4F}" type="slidenum">
              <a:rPr lang="en-US"/>
              <a:pPr/>
              <a:t>31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  <a:ea typeface="ＭＳ Ｐゴシック" charset="-128"/>
              </a:rPr>
              <a:t>All samples have same value</a:t>
            </a:r>
          </a:p>
          <a:p>
            <a:pPr eaLnBrk="1" hangingPunct="1"/>
            <a:r>
              <a:rPr lang="en-US" smtClean="0">
                <a:latin typeface="Times New Roman" charset="0"/>
                <a:ea typeface="ＭＳ Ｐゴシック" charset="-128"/>
              </a:rPr>
              <a:t>Because of large variability must have safety margin in engineering specifications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5114D-99E0-4C5B-8AEC-8F680692AD8E}" type="slidenum">
              <a:rPr lang="en-US"/>
              <a:pPr/>
              <a:t>32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30D33-3D15-45A0-B0B3-AF95CAB43701}" type="slidenum">
              <a:rPr lang="en-US"/>
              <a:pPr/>
              <a:t>33</a:t>
            </a:fld>
            <a:endParaRPr 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72A2A-9E46-46E1-AC1A-8AE2F4576C08}" type="slidenum">
              <a:rPr lang="en-US"/>
              <a:pPr/>
              <a:t>34</a:t>
            </a:fld>
            <a:endParaRPr 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8167D-82AC-4902-86FD-741CCCFA22FF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81AB8-7176-4483-B8BC-03C69248339C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E335D-62BB-4D8D-9FC0-01309E9067AC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5C007-D984-46BD-8F6F-D29C2FD42B80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3C027-5F32-49AE-9604-0CE54F14B2F5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80379-6EF7-4A42-8C29-6A86BCE4204C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34F90-EE0C-41A3-9586-244B6AE68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FFB90-0B7D-4436-96B2-861027412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099B7-07FA-44DD-821B-27601F21A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7DFC3-E1FA-4306-B6B3-2233F2AA6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2ED41-25E1-494A-A3FC-551705759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BDE06-347F-4E47-A42B-5ECF16778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1176-2441-497F-9928-54DC9AD2B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851C1-8133-4767-AC2E-9EA9D1E5C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29329-B2A8-4FBB-8740-D8ED27B6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2F25B-82AC-4C45-9940-45750C3B9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998B3-2D3E-453C-A711-41C5DBBB2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B8374-C533-4148-B8C4-384A61DF7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8AEC7-497B-4789-9B14-84CF8E540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7221538" y="6400800"/>
            <a:ext cx="954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6 -</a:t>
            </a:r>
          </a:p>
        </p:txBody>
      </p:sp>
      <p:sp>
        <p:nvSpPr>
          <p:cNvPr id="2437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0853ADA1-EEB9-4832-8D31-E66F285545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3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3.bin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DF09D-AE71-4E65-B7B3-67364CFCF9CC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85825" y="1725613"/>
            <a:ext cx="40116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4D4D4D"/>
                </a:solidFill>
              </a:rPr>
              <a:t>ISSUES TO ADDRESS...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976313" y="2305050"/>
            <a:ext cx="5921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Stress</a:t>
            </a:r>
            <a:r>
              <a:rPr lang="en-US" sz="2200">
                <a:solidFill>
                  <a:srgbClr val="000000"/>
                </a:solidFill>
              </a:rPr>
              <a:t> and </a:t>
            </a:r>
            <a:r>
              <a:rPr lang="en-US" sz="2200">
                <a:solidFill>
                  <a:schemeClr val="accent2"/>
                </a:solidFill>
              </a:rPr>
              <a:t>strain</a:t>
            </a:r>
            <a:r>
              <a:rPr lang="en-US" sz="2200">
                <a:solidFill>
                  <a:srgbClr val="000000"/>
                </a:solidFill>
              </a:rPr>
              <a:t>:  What are they and why are</a:t>
            </a:r>
          </a:p>
          <a:p>
            <a:r>
              <a:rPr lang="en-US" sz="2200">
                <a:solidFill>
                  <a:srgbClr val="000000"/>
                </a:solidFill>
              </a:rPr>
              <a:t>     they used instead of load and deformation?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976313" y="3087688"/>
            <a:ext cx="67087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Elastic</a:t>
            </a:r>
            <a:r>
              <a:rPr lang="en-US" sz="2200">
                <a:solidFill>
                  <a:srgbClr val="000000"/>
                </a:solidFill>
              </a:rPr>
              <a:t> behavior:  When loads are small, how much </a:t>
            </a:r>
          </a:p>
          <a:p>
            <a:r>
              <a:rPr lang="en-US" sz="2200">
                <a:solidFill>
                  <a:srgbClr val="000000"/>
                </a:solidFill>
              </a:rPr>
              <a:t>     deformation occurs?  What materials deform least?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976313" y="3870325"/>
            <a:ext cx="6661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Plastic</a:t>
            </a:r>
            <a:r>
              <a:rPr lang="en-US" sz="2200">
                <a:solidFill>
                  <a:srgbClr val="000000"/>
                </a:solidFill>
              </a:rPr>
              <a:t> behavior:  At what point does permanent     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     deformation occur?  What materials are most 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     resistant to permanent deformation?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76313" y="4987925"/>
            <a:ext cx="62944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Toughness</a:t>
            </a:r>
            <a:r>
              <a:rPr lang="en-US" sz="2200">
                <a:solidFill>
                  <a:srgbClr val="000000"/>
                </a:solidFill>
              </a:rPr>
              <a:t> and </a:t>
            </a:r>
            <a:r>
              <a:rPr lang="en-US" sz="2200">
                <a:solidFill>
                  <a:schemeClr val="accent2"/>
                </a:solidFill>
              </a:rPr>
              <a:t>ductility</a:t>
            </a:r>
            <a:r>
              <a:rPr lang="en-US" sz="2200">
                <a:solidFill>
                  <a:srgbClr val="000000"/>
                </a:solidFill>
              </a:rPr>
              <a:t>:  What are they and how</a:t>
            </a:r>
          </a:p>
          <a:p>
            <a:r>
              <a:rPr lang="en-US" sz="2200">
                <a:solidFill>
                  <a:srgbClr val="000000"/>
                </a:solidFill>
              </a:rPr>
              <a:t>     do we measure them?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581025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Chapter 6:  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 Mechanical Properties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25EF1-9546-4A92-A472-A00DB6039C91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Linear Elastic Properties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09600" y="1219200"/>
            <a:ext cx="4191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/>
              <a:t>• </a:t>
            </a:r>
            <a:r>
              <a:rPr lang="en-US" b="1">
                <a:solidFill>
                  <a:schemeClr val="accent2"/>
                </a:solidFill>
              </a:rPr>
              <a:t>Modulus of Elasticity, </a:t>
            </a:r>
            <a:r>
              <a:rPr lang="en-US" b="1" i="1">
                <a:solidFill>
                  <a:schemeClr val="accent2"/>
                </a:solidFill>
              </a:rPr>
              <a:t>E</a:t>
            </a:r>
            <a:r>
              <a:rPr lang="en-US" b="1"/>
              <a:t>:</a:t>
            </a:r>
            <a:endParaRPr lang="en-US" sz="1800" b="1"/>
          </a:p>
          <a:p>
            <a:r>
              <a:rPr lang="en-US" sz="1800" b="1"/>
              <a:t>    (also known as Young's modulus)</a:t>
            </a:r>
            <a:endParaRPr lang="en-US" b="1"/>
          </a:p>
        </p:txBody>
      </p:sp>
      <p:grpSp>
        <p:nvGrpSpPr>
          <p:cNvPr id="34821" name="Group 51"/>
          <p:cNvGrpSpPr>
            <a:grpSpLocks/>
          </p:cNvGrpSpPr>
          <p:nvPr/>
        </p:nvGrpSpPr>
        <p:grpSpPr bwMode="auto">
          <a:xfrm>
            <a:off x="609600" y="2047875"/>
            <a:ext cx="4191000" cy="946150"/>
            <a:chOff x="391" y="1290"/>
            <a:chExt cx="2640" cy="596"/>
          </a:xfrm>
        </p:grpSpPr>
        <p:sp>
          <p:nvSpPr>
            <p:cNvPr id="34856" name="Rectangle 5"/>
            <p:cNvSpPr>
              <a:spLocks noChangeArrowheads="1"/>
            </p:cNvSpPr>
            <p:nvPr/>
          </p:nvSpPr>
          <p:spPr bwMode="auto">
            <a:xfrm>
              <a:off x="391" y="1290"/>
              <a:ext cx="26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b="1"/>
                <a:t>• </a:t>
              </a:r>
              <a:r>
                <a:rPr lang="en-US" b="1">
                  <a:solidFill>
                    <a:schemeClr val="accent2"/>
                  </a:solidFill>
                </a:rPr>
                <a:t>Hooke's Law</a:t>
              </a:r>
              <a:r>
                <a:rPr lang="en-US" b="1"/>
                <a:t>:</a:t>
              </a:r>
            </a:p>
          </p:txBody>
        </p:sp>
        <p:sp>
          <p:nvSpPr>
            <p:cNvPr id="34857" name="Rectangle 6"/>
            <p:cNvSpPr>
              <a:spLocks noChangeArrowheads="1"/>
            </p:cNvSpPr>
            <p:nvPr/>
          </p:nvSpPr>
          <p:spPr bwMode="auto">
            <a:xfrm>
              <a:off x="919" y="1559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Symbol" charset="2"/>
                </a:rPr>
                <a:t>s</a:t>
              </a:r>
              <a:r>
                <a:rPr lang="en-US" sz="2800"/>
                <a:t> = </a:t>
              </a:r>
              <a:r>
                <a:rPr lang="en-US" sz="2800" i="1">
                  <a:solidFill>
                    <a:schemeClr val="accent2"/>
                  </a:solidFill>
                </a:rPr>
                <a:t>E</a:t>
              </a:r>
              <a:r>
                <a:rPr lang="en-US" sz="2800"/>
                <a:t> </a:t>
              </a:r>
              <a:r>
                <a:rPr lang="en-US" sz="2800">
                  <a:latin typeface="Symbol" charset="2"/>
                </a:rPr>
                <a:t>e</a:t>
              </a:r>
            </a:p>
          </p:txBody>
        </p:sp>
      </p:grpSp>
      <p:grpSp>
        <p:nvGrpSpPr>
          <p:cNvPr id="34822" name="Group 57"/>
          <p:cNvGrpSpPr>
            <a:grpSpLocks/>
          </p:cNvGrpSpPr>
          <p:nvPr/>
        </p:nvGrpSpPr>
        <p:grpSpPr bwMode="auto">
          <a:xfrm>
            <a:off x="2489200" y="2570163"/>
            <a:ext cx="3719513" cy="3400425"/>
            <a:chOff x="1568" y="1619"/>
            <a:chExt cx="2343" cy="2142"/>
          </a:xfrm>
        </p:grpSpPr>
        <p:sp>
          <p:nvSpPr>
            <p:cNvPr id="34837" name="Line 52"/>
            <p:cNvSpPr>
              <a:spLocks noChangeShapeType="1"/>
            </p:cNvSpPr>
            <p:nvPr/>
          </p:nvSpPr>
          <p:spPr bwMode="auto">
            <a:xfrm>
              <a:off x="2406" y="2676"/>
              <a:ext cx="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38" name="Line 54"/>
            <p:cNvSpPr>
              <a:spLocks noChangeShapeType="1"/>
            </p:cNvSpPr>
            <p:nvPr/>
          </p:nvSpPr>
          <p:spPr bwMode="auto">
            <a:xfrm>
              <a:off x="2918" y="1992"/>
              <a:ext cx="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39" name="Rectangle 8"/>
            <p:cNvSpPr>
              <a:spLocks noChangeArrowheads="1"/>
            </p:cNvSpPr>
            <p:nvPr/>
          </p:nvSpPr>
          <p:spPr bwMode="auto">
            <a:xfrm>
              <a:off x="2227" y="1619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 sz="2800">
                <a:latin typeface="Times" charset="0"/>
              </a:endParaRPr>
            </a:p>
          </p:txBody>
        </p:sp>
        <p:grpSp>
          <p:nvGrpSpPr>
            <p:cNvPr id="34840" name="Group 9"/>
            <p:cNvGrpSpPr>
              <a:grpSpLocks/>
            </p:cNvGrpSpPr>
            <p:nvPr/>
          </p:nvGrpSpPr>
          <p:grpSpPr bwMode="auto">
            <a:xfrm>
              <a:off x="2209" y="1895"/>
              <a:ext cx="156" cy="1793"/>
              <a:chOff x="3304" y="960"/>
              <a:chExt cx="80" cy="976"/>
            </a:xfrm>
          </p:grpSpPr>
          <p:sp>
            <p:nvSpPr>
              <p:cNvPr id="34854" name="Freeform 10"/>
              <p:cNvSpPr>
                <a:spLocks/>
              </p:cNvSpPr>
              <p:nvPr/>
            </p:nvSpPr>
            <p:spPr bwMode="auto">
              <a:xfrm>
                <a:off x="3304" y="960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Line 11"/>
              <p:cNvSpPr>
                <a:spLocks noChangeShapeType="1"/>
              </p:cNvSpPr>
              <p:nvPr/>
            </p:nvSpPr>
            <p:spPr bwMode="auto">
              <a:xfrm flipV="1">
                <a:off x="3344" y="1016"/>
                <a:ext cx="1" cy="9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4841" name="Group 12"/>
            <p:cNvGrpSpPr>
              <a:grpSpLocks/>
            </p:cNvGrpSpPr>
            <p:nvPr/>
          </p:nvGrpSpPr>
          <p:grpSpPr bwMode="auto">
            <a:xfrm>
              <a:off x="1568" y="2747"/>
              <a:ext cx="2157" cy="147"/>
              <a:chOff x="2976" y="1424"/>
              <a:chExt cx="1104" cy="80"/>
            </a:xfrm>
          </p:grpSpPr>
          <p:sp>
            <p:nvSpPr>
              <p:cNvPr id="34852" name="Freeform 13"/>
              <p:cNvSpPr>
                <a:spLocks/>
              </p:cNvSpPr>
              <p:nvPr/>
            </p:nvSpPr>
            <p:spPr bwMode="auto">
              <a:xfrm>
                <a:off x="3992" y="1424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Line 14"/>
              <p:cNvSpPr>
                <a:spLocks noChangeShapeType="1"/>
              </p:cNvSpPr>
              <p:nvPr/>
            </p:nvSpPr>
            <p:spPr bwMode="auto">
              <a:xfrm>
                <a:off x="2976" y="1464"/>
                <a:ext cx="10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4842" name="Group 15"/>
            <p:cNvGrpSpPr>
              <a:grpSpLocks/>
            </p:cNvGrpSpPr>
            <p:nvPr/>
          </p:nvGrpSpPr>
          <p:grpSpPr bwMode="auto">
            <a:xfrm>
              <a:off x="1568" y="2262"/>
              <a:ext cx="1141" cy="1499"/>
              <a:chOff x="2976" y="1160"/>
              <a:chExt cx="584" cy="816"/>
            </a:xfrm>
          </p:grpSpPr>
          <p:sp>
            <p:nvSpPr>
              <p:cNvPr id="34850" name="Freeform 16"/>
              <p:cNvSpPr>
                <a:spLocks/>
              </p:cNvSpPr>
              <p:nvPr/>
            </p:nvSpPr>
            <p:spPr bwMode="auto">
              <a:xfrm>
                <a:off x="3464" y="1160"/>
                <a:ext cx="96" cy="112"/>
              </a:xfrm>
              <a:custGeom>
                <a:avLst/>
                <a:gdLst>
                  <a:gd name="T0" fmla="*/ 96 w 96"/>
                  <a:gd name="T1" fmla="*/ 0 h 112"/>
                  <a:gd name="T2" fmla="*/ 72 w 96"/>
                  <a:gd name="T3" fmla="*/ 112 h 112"/>
                  <a:gd name="T4" fmla="*/ 56 w 96"/>
                  <a:gd name="T5" fmla="*/ 56 h 112"/>
                  <a:gd name="T6" fmla="*/ 0 w 96"/>
                  <a:gd name="T7" fmla="*/ 56 h 112"/>
                  <a:gd name="T8" fmla="*/ 96 w 9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96" y="0"/>
                    </a:moveTo>
                    <a:lnTo>
                      <a:pt x="72" y="112"/>
                    </a:lnTo>
                    <a:lnTo>
                      <a:pt x="56" y="56"/>
                    </a:lnTo>
                    <a:lnTo>
                      <a:pt x="0" y="5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Line 17"/>
              <p:cNvSpPr>
                <a:spLocks noChangeShapeType="1"/>
              </p:cNvSpPr>
              <p:nvPr/>
            </p:nvSpPr>
            <p:spPr bwMode="auto">
              <a:xfrm flipV="1">
                <a:off x="2976" y="1216"/>
                <a:ext cx="544" cy="76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4843" name="Group 18"/>
            <p:cNvGrpSpPr>
              <a:grpSpLocks/>
            </p:cNvGrpSpPr>
            <p:nvPr/>
          </p:nvGrpSpPr>
          <p:grpSpPr bwMode="auto">
            <a:xfrm>
              <a:off x="1959" y="1741"/>
              <a:ext cx="1141" cy="1513"/>
              <a:chOff x="3176" y="880"/>
              <a:chExt cx="584" cy="824"/>
            </a:xfrm>
          </p:grpSpPr>
          <p:sp>
            <p:nvSpPr>
              <p:cNvPr id="34848" name="Freeform 19"/>
              <p:cNvSpPr>
                <a:spLocks/>
              </p:cNvSpPr>
              <p:nvPr/>
            </p:nvSpPr>
            <p:spPr bwMode="auto">
              <a:xfrm>
                <a:off x="3176" y="1592"/>
                <a:ext cx="96" cy="112"/>
              </a:xfrm>
              <a:custGeom>
                <a:avLst/>
                <a:gdLst>
                  <a:gd name="T0" fmla="*/ 0 w 96"/>
                  <a:gd name="T1" fmla="*/ 112 h 112"/>
                  <a:gd name="T2" fmla="*/ 24 w 96"/>
                  <a:gd name="T3" fmla="*/ 0 h 112"/>
                  <a:gd name="T4" fmla="*/ 40 w 96"/>
                  <a:gd name="T5" fmla="*/ 56 h 112"/>
                  <a:gd name="T6" fmla="*/ 96 w 96"/>
                  <a:gd name="T7" fmla="*/ 56 h 112"/>
                  <a:gd name="T8" fmla="*/ 0 w 96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0" y="112"/>
                    </a:moveTo>
                    <a:lnTo>
                      <a:pt x="24" y="0"/>
                    </a:lnTo>
                    <a:lnTo>
                      <a:pt x="40" y="56"/>
                    </a:lnTo>
                    <a:lnTo>
                      <a:pt x="96" y="5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20"/>
              <p:cNvSpPr>
                <a:spLocks noChangeShapeType="1"/>
              </p:cNvSpPr>
              <p:nvPr/>
            </p:nvSpPr>
            <p:spPr bwMode="auto">
              <a:xfrm flipV="1">
                <a:off x="3216" y="880"/>
                <a:ext cx="544" cy="76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4844" name="Rectangle 21"/>
            <p:cNvSpPr>
              <a:spLocks noChangeArrowheads="1"/>
            </p:cNvSpPr>
            <p:nvPr/>
          </p:nvSpPr>
          <p:spPr bwMode="auto">
            <a:xfrm>
              <a:off x="2349" y="2865"/>
              <a:ext cx="65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</a:rPr>
                <a:t>Linear- </a:t>
              </a:r>
              <a:endParaRPr lang="en-US">
                <a:latin typeface="Times" charset="0"/>
              </a:endParaRPr>
            </a:p>
          </p:txBody>
        </p:sp>
        <p:sp>
          <p:nvSpPr>
            <p:cNvPr id="34845" name="Rectangle 22"/>
            <p:cNvSpPr>
              <a:spLocks noChangeArrowheads="1"/>
            </p:cNvSpPr>
            <p:nvPr/>
          </p:nvSpPr>
          <p:spPr bwMode="auto">
            <a:xfrm>
              <a:off x="2356" y="3096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</a:rPr>
                <a:t>elastic</a:t>
              </a:r>
              <a:endParaRPr lang="en-US">
                <a:latin typeface="Times" charset="0"/>
              </a:endParaRPr>
            </a:p>
          </p:txBody>
        </p:sp>
        <p:sp>
          <p:nvSpPr>
            <p:cNvPr id="34846" name="Rectangle 35"/>
            <p:cNvSpPr>
              <a:spLocks noChangeArrowheads="1"/>
            </p:cNvSpPr>
            <p:nvPr/>
          </p:nvSpPr>
          <p:spPr bwMode="auto">
            <a:xfrm>
              <a:off x="2967" y="2130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33FF"/>
                  </a:solidFill>
                </a:rPr>
                <a:t>E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34847" name="Rectangle 36"/>
            <p:cNvSpPr>
              <a:spLocks noChangeArrowheads="1"/>
            </p:cNvSpPr>
            <p:nvPr/>
          </p:nvSpPr>
          <p:spPr bwMode="auto">
            <a:xfrm>
              <a:off x="3813" y="2632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 sz="2800">
                <a:latin typeface="Times" charset="0"/>
              </a:endParaRPr>
            </a:p>
          </p:txBody>
        </p:sp>
      </p:grpSp>
      <p:grpSp>
        <p:nvGrpSpPr>
          <p:cNvPr id="34823" name="Group 37"/>
          <p:cNvGrpSpPr>
            <a:grpSpLocks/>
          </p:cNvGrpSpPr>
          <p:nvPr/>
        </p:nvGrpSpPr>
        <p:grpSpPr bwMode="auto">
          <a:xfrm>
            <a:off x="6921500" y="2743200"/>
            <a:ext cx="1006475" cy="3267075"/>
            <a:chOff x="4504" y="944"/>
            <a:chExt cx="728" cy="2365"/>
          </a:xfrm>
        </p:grpSpPr>
        <p:grpSp>
          <p:nvGrpSpPr>
            <p:cNvPr id="34824" name="Group 38"/>
            <p:cNvGrpSpPr>
              <a:grpSpLocks/>
            </p:cNvGrpSpPr>
            <p:nvPr/>
          </p:nvGrpSpPr>
          <p:grpSpPr bwMode="auto">
            <a:xfrm>
              <a:off x="4808" y="1016"/>
              <a:ext cx="112" cy="288"/>
              <a:chOff x="4808" y="1008"/>
              <a:chExt cx="112" cy="288"/>
            </a:xfrm>
          </p:grpSpPr>
          <p:sp>
            <p:nvSpPr>
              <p:cNvPr id="34835" name="Freeform 39"/>
              <p:cNvSpPr>
                <a:spLocks/>
              </p:cNvSpPr>
              <p:nvPr/>
            </p:nvSpPr>
            <p:spPr bwMode="auto">
              <a:xfrm>
                <a:off x="4808" y="1008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112 w 112"/>
                  <a:gd name="T3" fmla="*/ 120 h 120"/>
                  <a:gd name="T4" fmla="*/ 56 w 112"/>
                  <a:gd name="T5" fmla="*/ 80 h 120"/>
                  <a:gd name="T6" fmla="*/ 0 w 112"/>
                  <a:gd name="T7" fmla="*/ 120 h 120"/>
                  <a:gd name="T8" fmla="*/ 56 w 11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0"/>
                    </a:moveTo>
                    <a:lnTo>
                      <a:pt x="112" y="120"/>
                    </a:lnTo>
                    <a:lnTo>
                      <a:pt x="56" y="80"/>
                    </a:lnTo>
                    <a:lnTo>
                      <a:pt x="0" y="12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555555"/>
              </a:solidFill>
              <a:ln w="1270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Line 40"/>
              <p:cNvSpPr>
                <a:spLocks noChangeShapeType="1"/>
              </p:cNvSpPr>
              <p:nvPr/>
            </p:nvSpPr>
            <p:spPr bwMode="auto">
              <a:xfrm>
                <a:off x="4864" y="1088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4825" name="Group 41"/>
            <p:cNvGrpSpPr>
              <a:grpSpLocks/>
            </p:cNvGrpSpPr>
            <p:nvPr/>
          </p:nvGrpSpPr>
          <p:grpSpPr bwMode="auto">
            <a:xfrm>
              <a:off x="4800" y="2352"/>
              <a:ext cx="112" cy="288"/>
              <a:chOff x="4800" y="2352"/>
              <a:chExt cx="112" cy="288"/>
            </a:xfrm>
          </p:grpSpPr>
          <p:sp>
            <p:nvSpPr>
              <p:cNvPr id="34833" name="Freeform 42"/>
              <p:cNvSpPr>
                <a:spLocks/>
              </p:cNvSpPr>
              <p:nvPr/>
            </p:nvSpPr>
            <p:spPr bwMode="auto">
              <a:xfrm>
                <a:off x="4800" y="2520"/>
                <a:ext cx="112" cy="120"/>
              </a:xfrm>
              <a:custGeom>
                <a:avLst/>
                <a:gdLst>
                  <a:gd name="T0" fmla="*/ 56 w 112"/>
                  <a:gd name="T1" fmla="*/ 120 h 120"/>
                  <a:gd name="T2" fmla="*/ 0 w 112"/>
                  <a:gd name="T3" fmla="*/ 0 h 120"/>
                  <a:gd name="T4" fmla="*/ 56 w 112"/>
                  <a:gd name="T5" fmla="*/ 40 h 120"/>
                  <a:gd name="T6" fmla="*/ 112 w 112"/>
                  <a:gd name="T7" fmla="*/ 0 h 120"/>
                  <a:gd name="T8" fmla="*/ 56 w 112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120"/>
                    </a:moveTo>
                    <a:lnTo>
                      <a:pt x="0" y="0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56" y="120"/>
                    </a:lnTo>
                    <a:close/>
                  </a:path>
                </a:pathLst>
              </a:custGeom>
              <a:solidFill>
                <a:srgbClr val="555555"/>
              </a:solidFill>
              <a:ln w="1270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Line 43"/>
              <p:cNvSpPr>
                <a:spLocks noChangeShapeType="1"/>
              </p:cNvSpPr>
              <p:nvPr/>
            </p:nvSpPr>
            <p:spPr bwMode="auto">
              <a:xfrm flipV="1">
                <a:off x="4856" y="2352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4826" name="Rectangle 44"/>
            <p:cNvSpPr>
              <a:spLocks noChangeArrowheads="1"/>
            </p:cNvSpPr>
            <p:nvPr/>
          </p:nvSpPr>
          <p:spPr bwMode="auto">
            <a:xfrm>
              <a:off x="4504" y="1472"/>
              <a:ext cx="728" cy="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Rectangle 45"/>
            <p:cNvSpPr>
              <a:spLocks noChangeArrowheads="1"/>
            </p:cNvSpPr>
            <p:nvPr/>
          </p:nvSpPr>
          <p:spPr bwMode="auto">
            <a:xfrm>
              <a:off x="4608" y="1312"/>
              <a:ext cx="528" cy="1040"/>
            </a:xfrm>
            <a:prstGeom prst="rect">
              <a:avLst/>
            </a:prstGeom>
            <a:noFill/>
            <a:ln w="25400">
              <a:solidFill>
                <a:srgbClr val="55555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Rectangle 46"/>
            <p:cNvSpPr>
              <a:spLocks noChangeArrowheads="1"/>
            </p:cNvSpPr>
            <p:nvPr/>
          </p:nvSpPr>
          <p:spPr bwMode="auto">
            <a:xfrm>
              <a:off x="4952" y="944"/>
              <a:ext cx="15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555555"/>
                  </a:solidFill>
                </a:rPr>
                <a:t>F</a:t>
              </a:r>
              <a:endParaRPr lang="en-US" i="1"/>
            </a:p>
          </p:txBody>
        </p:sp>
        <p:sp>
          <p:nvSpPr>
            <p:cNvPr id="34829" name="Rectangle 47"/>
            <p:cNvSpPr>
              <a:spLocks noChangeArrowheads="1"/>
            </p:cNvSpPr>
            <p:nvPr/>
          </p:nvSpPr>
          <p:spPr bwMode="auto">
            <a:xfrm>
              <a:off x="4936" y="2456"/>
              <a:ext cx="15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555555"/>
                  </a:solidFill>
                </a:rPr>
                <a:t>F</a:t>
              </a:r>
              <a:endParaRPr lang="en-US" i="1"/>
            </a:p>
          </p:txBody>
        </p:sp>
        <p:sp>
          <p:nvSpPr>
            <p:cNvPr id="34830" name="Rectangle 48"/>
            <p:cNvSpPr>
              <a:spLocks noChangeArrowheads="1"/>
            </p:cNvSpPr>
            <p:nvPr/>
          </p:nvSpPr>
          <p:spPr bwMode="auto">
            <a:xfrm>
              <a:off x="4560" y="2719"/>
              <a:ext cx="58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555555"/>
                  </a:solidFill>
                </a:rPr>
                <a:t>simple </a:t>
              </a:r>
              <a:endParaRPr lang="en-US"/>
            </a:p>
          </p:txBody>
        </p:sp>
        <p:sp>
          <p:nvSpPr>
            <p:cNvPr id="34831" name="Rectangle 49"/>
            <p:cNvSpPr>
              <a:spLocks noChangeArrowheads="1"/>
            </p:cNvSpPr>
            <p:nvPr/>
          </p:nvSpPr>
          <p:spPr bwMode="auto">
            <a:xfrm>
              <a:off x="4560" y="2904"/>
              <a:ext cx="64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555555"/>
                  </a:solidFill>
                </a:rPr>
                <a:t>tension </a:t>
              </a:r>
              <a:endParaRPr lang="en-US"/>
            </a:p>
          </p:txBody>
        </p:sp>
        <p:sp>
          <p:nvSpPr>
            <p:cNvPr id="34832" name="Rectangle 50"/>
            <p:cNvSpPr>
              <a:spLocks noChangeArrowheads="1"/>
            </p:cNvSpPr>
            <p:nvPr/>
          </p:nvSpPr>
          <p:spPr bwMode="auto">
            <a:xfrm>
              <a:off x="4560" y="3088"/>
              <a:ext cx="29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555555"/>
                  </a:solidFill>
                </a:rPr>
                <a:t>test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FA15B-4266-4C2E-BBBE-D29014317472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Poisson's ratio, </a:t>
            </a:r>
            <a:r>
              <a:rPr lang="en-US" sz="3200" smtClean="0">
                <a:latin typeface="Symbol" charset="2"/>
                <a:ea typeface="ＭＳ Ｐゴシック" charset="-128"/>
              </a:rPr>
              <a:t>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9750" y="1203325"/>
            <a:ext cx="419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/>
              <a:t>• </a:t>
            </a:r>
            <a:r>
              <a:rPr lang="en-US" b="1">
                <a:solidFill>
                  <a:schemeClr val="accent2"/>
                </a:solidFill>
              </a:rPr>
              <a:t>Poisson's ratio, </a:t>
            </a:r>
            <a:r>
              <a:rPr lang="en-US" b="1">
                <a:solidFill>
                  <a:schemeClr val="accent2"/>
                </a:solidFill>
                <a:latin typeface="Symbol" charset="2"/>
              </a:rPr>
              <a:t>n</a:t>
            </a:r>
            <a:r>
              <a:rPr lang="en-US" b="1"/>
              <a:t>: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66750" y="4838700"/>
            <a:ext cx="2528888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Units:</a:t>
            </a:r>
          </a:p>
          <a:p>
            <a:r>
              <a:rPr lang="en-US" i="1"/>
              <a:t>E</a:t>
            </a:r>
            <a:r>
              <a:rPr lang="en-US"/>
              <a:t>:  [GPa] or [psi]</a:t>
            </a:r>
          </a:p>
          <a:p>
            <a:r>
              <a:rPr lang="en-US">
                <a:latin typeface="Symbol" charset="2"/>
              </a:rPr>
              <a:t>n</a:t>
            </a:r>
            <a:r>
              <a:rPr lang="en-US"/>
              <a:t>:  dimensionless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554413" y="4891088"/>
            <a:ext cx="5186362" cy="12334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>
                <a:sym typeface="Symbol" charset="2"/>
              </a:rPr>
              <a:t></a:t>
            </a:r>
            <a:r>
              <a:rPr lang="en-US" sz="2200"/>
              <a:t> &gt; 0.50  density increases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>
                <a:sym typeface="Symbol" charset="2"/>
              </a:rPr>
              <a:t></a:t>
            </a:r>
            <a:r>
              <a:rPr lang="en-US" sz="2200"/>
              <a:t> &lt; 0.50  density decreases  </a:t>
            </a:r>
            <a:br>
              <a:rPr lang="en-US" sz="2200"/>
            </a:br>
            <a:r>
              <a:rPr lang="en-US" sz="2200"/>
              <a:t>                    (voids form)</a:t>
            </a:r>
          </a:p>
        </p:txBody>
      </p:sp>
      <p:grpSp>
        <p:nvGrpSpPr>
          <p:cNvPr id="36871" name="Group 40"/>
          <p:cNvGrpSpPr>
            <a:grpSpLocks/>
          </p:cNvGrpSpPr>
          <p:nvPr/>
        </p:nvGrpSpPr>
        <p:grpSpPr bwMode="auto">
          <a:xfrm>
            <a:off x="4268788" y="976313"/>
            <a:ext cx="3471862" cy="3355975"/>
            <a:chOff x="2689" y="615"/>
            <a:chExt cx="2187" cy="2114"/>
          </a:xfrm>
        </p:grpSpPr>
        <p:grpSp>
          <p:nvGrpSpPr>
            <p:cNvPr id="36881" name="Group 8"/>
            <p:cNvGrpSpPr>
              <a:grpSpLocks/>
            </p:cNvGrpSpPr>
            <p:nvPr/>
          </p:nvGrpSpPr>
          <p:grpSpPr bwMode="auto">
            <a:xfrm>
              <a:off x="3631" y="933"/>
              <a:ext cx="147" cy="1796"/>
              <a:chOff x="3288" y="2120"/>
              <a:chExt cx="80" cy="976"/>
            </a:xfrm>
          </p:grpSpPr>
          <p:sp>
            <p:nvSpPr>
              <p:cNvPr id="36897" name="Freeform 9"/>
              <p:cNvSpPr>
                <a:spLocks/>
              </p:cNvSpPr>
              <p:nvPr/>
            </p:nvSpPr>
            <p:spPr bwMode="auto">
              <a:xfrm>
                <a:off x="3288" y="2120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Line 10"/>
              <p:cNvSpPr>
                <a:spLocks noChangeShapeType="1"/>
              </p:cNvSpPr>
              <p:nvPr/>
            </p:nvSpPr>
            <p:spPr bwMode="auto">
              <a:xfrm flipV="1">
                <a:off x="3328" y="2176"/>
                <a:ext cx="1" cy="9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6882" name="Group 11"/>
            <p:cNvGrpSpPr>
              <a:grpSpLocks/>
            </p:cNvGrpSpPr>
            <p:nvPr/>
          </p:nvGrpSpPr>
          <p:grpSpPr bwMode="auto">
            <a:xfrm>
              <a:off x="2689" y="1758"/>
              <a:ext cx="2046" cy="147"/>
              <a:chOff x="2776" y="2568"/>
              <a:chExt cx="1112" cy="80"/>
            </a:xfrm>
          </p:grpSpPr>
          <p:sp>
            <p:nvSpPr>
              <p:cNvPr id="36895" name="Freeform 12"/>
              <p:cNvSpPr>
                <a:spLocks/>
              </p:cNvSpPr>
              <p:nvPr/>
            </p:nvSpPr>
            <p:spPr bwMode="auto">
              <a:xfrm>
                <a:off x="3800" y="2568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6" name="Line 13"/>
              <p:cNvSpPr>
                <a:spLocks noChangeShapeType="1"/>
              </p:cNvSpPr>
              <p:nvPr/>
            </p:nvSpPr>
            <p:spPr bwMode="auto">
              <a:xfrm>
                <a:off x="2776" y="2608"/>
                <a:ext cx="10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6883" name="Rectangle 14"/>
            <p:cNvSpPr>
              <a:spLocks noChangeArrowheads="1"/>
            </p:cNvSpPr>
            <p:nvPr/>
          </p:nvSpPr>
          <p:spPr bwMode="auto">
            <a:xfrm>
              <a:off x="3728" y="615"/>
              <a:ext cx="18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e</a:t>
              </a:r>
              <a:r>
                <a:rPr lang="en-US" sz="2800" i="1" baseline="-25000">
                  <a:solidFill>
                    <a:srgbClr val="000000"/>
                  </a:solidFill>
                </a:rPr>
                <a:t>L</a:t>
              </a:r>
              <a:endParaRPr lang="en-US" sz="2800" i="1">
                <a:latin typeface="Times" charset="0"/>
              </a:endParaRPr>
            </a:p>
          </p:txBody>
        </p:sp>
        <p:sp>
          <p:nvSpPr>
            <p:cNvPr id="36884" name="Rectangle 16"/>
            <p:cNvSpPr>
              <a:spLocks noChangeArrowheads="1"/>
            </p:cNvSpPr>
            <p:nvPr/>
          </p:nvSpPr>
          <p:spPr bwMode="auto">
            <a:xfrm>
              <a:off x="4778" y="1570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 sz="2800">
                <a:latin typeface="Times" charset="0"/>
              </a:endParaRPr>
            </a:p>
          </p:txBody>
        </p:sp>
        <p:grpSp>
          <p:nvGrpSpPr>
            <p:cNvPr id="36885" name="Group 18"/>
            <p:cNvGrpSpPr>
              <a:grpSpLocks/>
            </p:cNvGrpSpPr>
            <p:nvPr/>
          </p:nvGrpSpPr>
          <p:grpSpPr bwMode="auto">
            <a:xfrm>
              <a:off x="2807" y="1301"/>
              <a:ext cx="1633" cy="942"/>
              <a:chOff x="2840" y="2320"/>
              <a:chExt cx="888" cy="512"/>
            </a:xfrm>
          </p:grpSpPr>
          <p:sp>
            <p:nvSpPr>
              <p:cNvPr id="36893" name="Freeform 19"/>
              <p:cNvSpPr>
                <a:spLocks/>
              </p:cNvSpPr>
              <p:nvPr/>
            </p:nvSpPr>
            <p:spPr bwMode="auto">
              <a:xfrm>
                <a:off x="3616" y="2736"/>
                <a:ext cx="112" cy="96"/>
              </a:xfrm>
              <a:custGeom>
                <a:avLst/>
                <a:gdLst>
                  <a:gd name="T0" fmla="*/ 112 w 112"/>
                  <a:gd name="T1" fmla="*/ 96 h 96"/>
                  <a:gd name="T2" fmla="*/ 0 w 112"/>
                  <a:gd name="T3" fmla="*/ 88 h 96"/>
                  <a:gd name="T4" fmla="*/ 48 w 112"/>
                  <a:gd name="T5" fmla="*/ 64 h 96"/>
                  <a:gd name="T6" fmla="*/ 48 w 112"/>
                  <a:gd name="T7" fmla="*/ 0 h 96"/>
                  <a:gd name="T8" fmla="*/ 112 w 112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96"/>
                  <a:gd name="T17" fmla="*/ 112 w 11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96">
                    <a:moveTo>
                      <a:pt x="112" y="96"/>
                    </a:moveTo>
                    <a:lnTo>
                      <a:pt x="0" y="88"/>
                    </a:lnTo>
                    <a:lnTo>
                      <a:pt x="48" y="64"/>
                    </a:lnTo>
                    <a:lnTo>
                      <a:pt x="48" y="0"/>
                    </a:lnTo>
                    <a:lnTo>
                      <a:pt x="112" y="96"/>
                    </a:ln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4" name="Line 20"/>
              <p:cNvSpPr>
                <a:spLocks noChangeShapeType="1"/>
              </p:cNvSpPr>
              <p:nvPr/>
            </p:nvSpPr>
            <p:spPr bwMode="auto">
              <a:xfrm>
                <a:off x="2840" y="2320"/>
                <a:ext cx="824" cy="480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6886" name="Group 21"/>
            <p:cNvGrpSpPr>
              <a:grpSpLocks/>
            </p:cNvGrpSpPr>
            <p:nvPr/>
          </p:nvGrpSpPr>
          <p:grpSpPr bwMode="auto">
            <a:xfrm>
              <a:off x="3066" y="1463"/>
              <a:ext cx="1633" cy="942"/>
              <a:chOff x="2992" y="2408"/>
              <a:chExt cx="888" cy="512"/>
            </a:xfrm>
          </p:grpSpPr>
          <p:sp>
            <p:nvSpPr>
              <p:cNvPr id="36891" name="Freeform 22"/>
              <p:cNvSpPr>
                <a:spLocks/>
              </p:cNvSpPr>
              <p:nvPr/>
            </p:nvSpPr>
            <p:spPr bwMode="auto">
              <a:xfrm>
                <a:off x="2992" y="2408"/>
                <a:ext cx="112" cy="96"/>
              </a:xfrm>
              <a:custGeom>
                <a:avLst/>
                <a:gdLst>
                  <a:gd name="T0" fmla="*/ 0 w 112"/>
                  <a:gd name="T1" fmla="*/ 0 h 96"/>
                  <a:gd name="T2" fmla="*/ 112 w 112"/>
                  <a:gd name="T3" fmla="*/ 8 h 96"/>
                  <a:gd name="T4" fmla="*/ 64 w 112"/>
                  <a:gd name="T5" fmla="*/ 32 h 96"/>
                  <a:gd name="T6" fmla="*/ 64 w 112"/>
                  <a:gd name="T7" fmla="*/ 96 h 96"/>
                  <a:gd name="T8" fmla="*/ 0 w 11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96"/>
                  <a:gd name="T17" fmla="*/ 112 w 11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96">
                    <a:moveTo>
                      <a:pt x="0" y="0"/>
                    </a:moveTo>
                    <a:lnTo>
                      <a:pt x="112" y="8"/>
                    </a:lnTo>
                    <a:lnTo>
                      <a:pt x="64" y="32"/>
                    </a:lnTo>
                    <a:lnTo>
                      <a:pt x="6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2" name="Line 23"/>
              <p:cNvSpPr>
                <a:spLocks noChangeShapeType="1"/>
              </p:cNvSpPr>
              <p:nvPr/>
            </p:nvSpPr>
            <p:spPr bwMode="auto">
              <a:xfrm>
                <a:off x="3056" y="2440"/>
                <a:ext cx="824" cy="480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6887" name="Rectangle 25"/>
            <p:cNvSpPr>
              <a:spLocks noChangeArrowheads="1"/>
            </p:cNvSpPr>
            <p:nvPr/>
          </p:nvSpPr>
          <p:spPr bwMode="auto">
            <a:xfrm>
              <a:off x="3790" y="2033"/>
              <a:ext cx="19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33FF"/>
                  </a:solidFill>
                </a:rPr>
                <a:t>-</a:t>
              </a:r>
              <a:r>
                <a:rPr lang="en-US" sz="2800">
                  <a:solidFill>
                    <a:srgbClr val="0033FF"/>
                  </a:solidFill>
                  <a:latin typeface="Symbol" charset="2"/>
                </a:rPr>
                <a:t>n</a:t>
              </a:r>
              <a:endParaRPr lang="en-US" sz="2800">
                <a:latin typeface="Times" charset="0"/>
              </a:endParaRPr>
            </a:p>
          </p:txBody>
        </p:sp>
        <p:grpSp>
          <p:nvGrpSpPr>
            <p:cNvPr id="36888" name="Group 28"/>
            <p:cNvGrpSpPr>
              <a:grpSpLocks/>
            </p:cNvGrpSpPr>
            <p:nvPr/>
          </p:nvGrpSpPr>
          <p:grpSpPr bwMode="auto">
            <a:xfrm>
              <a:off x="4017" y="2010"/>
              <a:ext cx="638" cy="366"/>
              <a:chOff x="4161" y="2089"/>
              <a:chExt cx="539" cy="309"/>
            </a:xfrm>
          </p:grpSpPr>
          <p:sp>
            <p:nvSpPr>
              <p:cNvPr id="36889" name="Line 26"/>
              <p:cNvSpPr>
                <a:spLocks noChangeShapeType="1"/>
              </p:cNvSpPr>
              <p:nvPr/>
            </p:nvSpPr>
            <p:spPr bwMode="auto">
              <a:xfrm>
                <a:off x="4165" y="2398"/>
                <a:ext cx="5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890" name="Line 27"/>
              <p:cNvSpPr>
                <a:spLocks noChangeShapeType="1"/>
              </p:cNvSpPr>
              <p:nvPr/>
            </p:nvSpPr>
            <p:spPr bwMode="auto">
              <a:xfrm flipV="1">
                <a:off x="4161" y="2089"/>
                <a:ext cx="0" cy="3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36872" name="Group 39"/>
          <p:cNvGrpSpPr>
            <a:grpSpLocks/>
          </p:cNvGrpSpPr>
          <p:nvPr/>
        </p:nvGrpSpPr>
        <p:grpSpPr bwMode="auto">
          <a:xfrm>
            <a:off x="1693863" y="1965325"/>
            <a:ext cx="1181100" cy="858838"/>
            <a:chOff x="1067" y="1238"/>
            <a:chExt cx="744" cy="541"/>
          </a:xfrm>
        </p:grpSpPr>
        <p:sp>
          <p:nvSpPr>
            <p:cNvPr id="36874" name="Rectangle 30"/>
            <p:cNvSpPr>
              <a:spLocks noChangeArrowheads="1"/>
            </p:cNvSpPr>
            <p:nvPr/>
          </p:nvSpPr>
          <p:spPr bwMode="auto">
            <a:xfrm>
              <a:off x="1603" y="1238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>
                <a:latin typeface="Times" charset="0"/>
              </a:endParaRPr>
            </a:p>
          </p:txBody>
        </p:sp>
        <p:sp>
          <p:nvSpPr>
            <p:cNvPr id="36875" name="Rectangle 31"/>
            <p:cNvSpPr>
              <a:spLocks noChangeArrowheads="1"/>
            </p:cNvSpPr>
            <p:nvPr/>
          </p:nvSpPr>
          <p:spPr bwMode="auto">
            <a:xfrm>
              <a:off x="1067" y="1388"/>
              <a:ext cx="1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33FF"/>
                  </a:solidFill>
                  <a:latin typeface="Symbol" charset="2"/>
                </a:rPr>
                <a:t>n</a:t>
              </a:r>
              <a:endParaRPr lang="en-US">
                <a:latin typeface="Times" charset="0"/>
              </a:endParaRPr>
            </a:p>
          </p:txBody>
        </p:sp>
        <p:sp>
          <p:nvSpPr>
            <p:cNvPr id="36876" name="Rectangle 32"/>
            <p:cNvSpPr>
              <a:spLocks noChangeArrowheads="1"/>
            </p:cNvSpPr>
            <p:nvPr/>
          </p:nvSpPr>
          <p:spPr bwMode="auto">
            <a:xfrm>
              <a:off x="1235" y="1388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>
                <a:latin typeface="Times" charset="0"/>
              </a:endParaRPr>
            </a:p>
          </p:txBody>
        </p:sp>
        <p:sp>
          <p:nvSpPr>
            <p:cNvPr id="36877" name="Rectangle 33"/>
            <p:cNvSpPr>
              <a:spLocks noChangeArrowheads="1"/>
            </p:cNvSpPr>
            <p:nvPr/>
          </p:nvSpPr>
          <p:spPr bwMode="auto">
            <a:xfrm>
              <a:off x="1411" y="1388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-</a:t>
              </a:r>
              <a:endParaRPr lang="en-US">
                <a:latin typeface="Times" charset="0"/>
              </a:endParaRPr>
            </a:p>
          </p:txBody>
        </p:sp>
        <p:sp>
          <p:nvSpPr>
            <p:cNvPr id="36878" name="Rectangle 34"/>
            <p:cNvSpPr>
              <a:spLocks noChangeArrowheads="1"/>
            </p:cNvSpPr>
            <p:nvPr/>
          </p:nvSpPr>
          <p:spPr bwMode="auto">
            <a:xfrm>
              <a:off x="1701" y="137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</a:rPr>
                <a:t>L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36879" name="Rectangle 35"/>
            <p:cNvSpPr>
              <a:spLocks noChangeArrowheads="1"/>
            </p:cNvSpPr>
            <p:nvPr/>
          </p:nvSpPr>
          <p:spPr bwMode="auto">
            <a:xfrm>
              <a:off x="1635" y="1510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>
                <a:latin typeface="Times" charset="0"/>
              </a:endParaRPr>
            </a:p>
          </p:txBody>
        </p:sp>
        <p:sp>
          <p:nvSpPr>
            <p:cNvPr id="36880" name="Line 36"/>
            <p:cNvSpPr>
              <a:spLocks noChangeShapeType="1"/>
            </p:cNvSpPr>
            <p:nvPr/>
          </p:nvSpPr>
          <p:spPr bwMode="auto">
            <a:xfrm>
              <a:off x="1571" y="1542"/>
              <a:ext cx="2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6873" name="Rectangle 37"/>
          <p:cNvSpPr>
            <a:spLocks noChangeArrowheads="1"/>
          </p:cNvSpPr>
          <p:nvPr/>
        </p:nvSpPr>
        <p:spPr bwMode="auto">
          <a:xfrm>
            <a:off x="617538" y="3281363"/>
            <a:ext cx="3132137" cy="11874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CC0000"/>
                </a:solidFill>
              </a:rPr>
              <a:t>metals</a:t>
            </a:r>
            <a:r>
              <a:rPr lang="en-US" sz="2200"/>
              <a:t>:    </a:t>
            </a:r>
            <a:r>
              <a:rPr lang="en-US" sz="1600"/>
              <a:t> </a:t>
            </a:r>
            <a:r>
              <a:rPr lang="en-US">
                <a:solidFill>
                  <a:srgbClr val="CC0000"/>
                </a:solidFill>
                <a:latin typeface="Symbol" charset="2"/>
              </a:rPr>
              <a:t>n</a:t>
            </a:r>
            <a:r>
              <a:rPr lang="en-US" sz="2200"/>
              <a:t> ~ 0.33</a:t>
            </a:r>
            <a:br>
              <a:rPr lang="en-US" sz="2200"/>
            </a:br>
            <a:r>
              <a:rPr lang="en-US" sz="2200">
                <a:solidFill>
                  <a:srgbClr val="3333CC"/>
                </a:solidFill>
              </a:rPr>
              <a:t>ceramics</a:t>
            </a:r>
            <a:r>
              <a:rPr lang="en-US" sz="2200"/>
              <a:t>: </a:t>
            </a:r>
            <a:r>
              <a:rPr lang="en-US">
                <a:solidFill>
                  <a:srgbClr val="3333CC"/>
                </a:solidFill>
                <a:latin typeface="Symbol" charset="2"/>
              </a:rPr>
              <a:t>n</a:t>
            </a:r>
            <a:r>
              <a:rPr lang="en-US"/>
              <a:t> </a:t>
            </a:r>
            <a:r>
              <a:rPr lang="en-US" sz="2200"/>
              <a:t>~ 0.25</a:t>
            </a:r>
            <a:br>
              <a:rPr lang="en-US" sz="2200"/>
            </a:br>
            <a:r>
              <a:rPr lang="en-US" sz="2200">
                <a:solidFill>
                  <a:srgbClr val="006600"/>
                </a:solidFill>
              </a:rPr>
              <a:t>polymers</a:t>
            </a:r>
            <a:r>
              <a:rPr lang="en-US" sz="2200"/>
              <a:t>: </a:t>
            </a:r>
            <a:r>
              <a:rPr lang="en-US">
                <a:solidFill>
                  <a:srgbClr val="006600"/>
                </a:solidFill>
                <a:latin typeface="Symbol" charset="2"/>
              </a:rPr>
              <a:t>n</a:t>
            </a:r>
            <a:r>
              <a:rPr lang="en-US" sz="2200"/>
              <a:t> ~ 0.40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828F6-E0C9-4A1D-9E43-7A10B51C72E5}" type="slidenum">
              <a:rPr lang="en-US"/>
              <a:pPr/>
              <a:t>12</a:t>
            </a:fld>
            <a:endParaRPr lang="en-US"/>
          </a:p>
        </p:txBody>
      </p:sp>
      <p:pic>
        <p:nvPicPr>
          <p:cNvPr id="38915" name="Picture 27" descr="Fig 6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463" y="2368550"/>
            <a:ext cx="713105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Mechanical Properties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488" y="1003300"/>
            <a:ext cx="7772400" cy="4892675"/>
          </a:xfrm>
        </p:spPr>
        <p:txBody>
          <a:bodyPr/>
          <a:lstStyle/>
          <a:p>
            <a:r>
              <a:rPr lang="en-US" b="0" smtClean="0">
                <a:ea typeface="ＭＳ Ｐゴシック" charset="-128"/>
              </a:rPr>
              <a:t>Slope of stress strain plot (which is proportional to the elastic modulus) depends on bond strength of metal</a:t>
            </a:r>
          </a:p>
        </p:txBody>
      </p:sp>
      <p:sp>
        <p:nvSpPr>
          <p:cNvPr id="38918" name="Rectangle 28"/>
          <p:cNvSpPr>
            <a:spLocks noChangeArrowheads="1"/>
          </p:cNvSpPr>
          <p:nvPr/>
        </p:nvSpPr>
        <p:spPr bwMode="auto">
          <a:xfrm>
            <a:off x="5354638" y="5610225"/>
            <a:ext cx="1951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6.7,</a:t>
            </a:r>
          </a:p>
          <a:p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00FD1-4B58-467D-B7C7-99130AD56D6F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57200" y="1219200"/>
            <a:ext cx="3048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/>
              <a:t>• Elastic </a:t>
            </a:r>
            <a:r>
              <a:rPr lang="en-US" b="1">
                <a:solidFill>
                  <a:schemeClr val="accent2"/>
                </a:solidFill>
              </a:rPr>
              <a:t>Shear</a:t>
            </a:r>
          </a:p>
          <a:p>
            <a:r>
              <a:rPr lang="en-US" b="1">
                <a:solidFill>
                  <a:schemeClr val="accent2"/>
                </a:solidFill>
              </a:rPr>
              <a:t>    modulus, </a:t>
            </a:r>
            <a:r>
              <a:rPr lang="en-US" b="1" i="1">
                <a:solidFill>
                  <a:schemeClr val="accent2"/>
                </a:solidFill>
              </a:rPr>
              <a:t>G</a:t>
            </a:r>
            <a:r>
              <a:rPr lang="en-US" b="1">
                <a:solidFill>
                  <a:schemeClr val="accent2"/>
                </a:solidFill>
              </a:rPr>
              <a:t>:</a:t>
            </a:r>
            <a:endParaRPr lang="en-US" b="1"/>
          </a:p>
        </p:txBody>
      </p:sp>
      <p:grpSp>
        <p:nvGrpSpPr>
          <p:cNvPr id="40964" name="Group 79"/>
          <p:cNvGrpSpPr>
            <a:grpSpLocks/>
          </p:cNvGrpSpPr>
          <p:nvPr/>
        </p:nvGrpSpPr>
        <p:grpSpPr bwMode="auto">
          <a:xfrm>
            <a:off x="3835400" y="1066800"/>
            <a:ext cx="1911350" cy="1930400"/>
            <a:chOff x="2416" y="672"/>
            <a:chExt cx="1204" cy="1216"/>
          </a:xfrm>
        </p:grpSpPr>
        <p:sp>
          <p:nvSpPr>
            <p:cNvPr id="41056" name="Rectangle 50"/>
            <p:cNvSpPr>
              <a:spLocks noChangeArrowheads="1"/>
            </p:cNvSpPr>
            <p:nvPr/>
          </p:nvSpPr>
          <p:spPr bwMode="auto">
            <a:xfrm>
              <a:off x="2816" y="672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t</a:t>
              </a:r>
              <a:endParaRPr lang="en-US">
                <a:latin typeface="Times" charset="0"/>
              </a:endParaRPr>
            </a:p>
          </p:txBody>
        </p:sp>
        <p:grpSp>
          <p:nvGrpSpPr>
            <p:cNvPr id="41057" name="Group 53"/>
            <p:cNvGrpSpPr>
              <a:grpSpLocks/>
            </p:cNvGrpSpPr>
            <p:nvPr/>
          </p:nvGrpSpPr>
          <p:grpSpPr bwMode="auto">
            <a:xfrm>
              <a:off x="2744" y="872"/>
              <a:ext cx="80" cy="968"/>
              <a:chOff x="2744" y="872"/>
              <a:chExt cx="80" cy="968"/>
            </a:xfrm>
          </p:grpSpPr>
          <p:sp>
            <p:nvSpPr>
              <p:cNvPr id="41081" name="Freeform 51"/>
              <p:cNvSpPr>
                <a:spLocks/>
              </p:cNvSpPr>
              <p:nvPr/>
            </p:nvSpPr>
            <p:spPr bwMode="auto">
              <a:xfrm>
                <a:off x="2744" y="87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2" name="Line 52"/>
              <p:cNvSpPr>
                <a:spLocks noChangeShapeType="1"/>
              </p:cNvSpPr>
              <p:nvPr/>
            </p:nvSpPr>
            <p:spPr bwMode="auto">
              <a:xfrm flipV="1">
                <a:off x="2784" y="928"/>
                <a:ext cx="1" cy="9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1058" name="Group 78"/>
            <p:cNvGrpSpPr>
              <a:grpSpLocks/>
            </p:cNvGrpSpPr>
            <p:nvPr/>
          </p:nvGrpSpPr>
          <p:grpSpPr bwMode="auto">
            <a:xfrm>
              <a:off x="2416" y="1344"/>
              <a:ext cx="1104" cy="80"/>
              <a:chOff x="2416" y="1344"/>
              <a:chExt cx="1104" cy="80"/>
            </a:xfrm>
          </p:grpSpPr>
          <p:sp>
            <p:nvSpPr>
              <p:cNvPr id="41079" name="Freeform 54"/>
              <p:cNvSpPr>
                <a:spLocks/>
              </p:cNvSpPr>
              <p:nvPr/>
            </p:nvSpPr>
            <p:spPr bwMode="auto">
              <a:xfrm>
                <a:off x="3432" y="1344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0" name="Line 55"/>
              <p:cNvSpPr>
                <a:spLocks noChangeShapeType="1"/>
              </p:cNvSpPr>
              <p:nvPr/>
            </p:nvSpPr>
            <p:spPr bwMode="auto">
              <a:xfrm flipV="1">
                <a:off x="2416" y="1384"/>
                <a:ext cx="10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1059" name="Group 59"/>
            <p:cNvGrpSpPr>
              <a:grpSpLocks/>
            </p:cNvGrpSpPr>
            <p:nvPr/>
          </p:nvGrpSpPr>
          <p:grpSpPr bwMode="auto">
            <a:xfrm>
              <a:off x="2416" y="1072"/>
              <a:ext cx="584" cy="816"/>
              <a:chOff x="2416" y="1072"/>
              <a:chExt cx="584" cy="816"/>
            </a:xfrm>
          </p:grpSpPr>
          <p:sp>
            <p:nvSpPr>
              <p:cNvPr id="41077" name="Freeform 57"/>
              <p:cNvSpPr>
                <a:spLocks/>
              </p:cNvSpPr>
              <p:nvPr/>
            </p:nvSpPr>
            <p:spPr bwMode="auto">
              <a:xfrm>
                <a:off x="2904" y="1072"/>
                <a:ext cx="96" cy="112"/>
              </a:xfrm>
              <a:custGeom>
                <a:avLst/>
                <a:gdLst>
                  <a:gd name="T0" fmla="*/ 96 w 96"/>
                  <a:gd name="T1" fmla="*/ 0 h 112"/>
                  <a:gd name="T2" fmla="*/ 72 w 96"/>
                  <a:gd name="T3" fmla="*/ 112 h 112"/>
                  <a:gd name="T4" fmla="*/ 56 w 96"/>
                  <a:gd name="T5" fmla="*/ 56 h 112"/>
                  <a:gd name="T6" fmla="*/ 0 w 96"/>
                  <a:gd name="T7" fmla="*/ 56 h 112"/>
                  <a:gd name="T8" fmla="*/ 96 w 9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96" y="0"/>
                    </a:moveTo>
                    <a:lnTo>
                      <a:pt x="72" y="112"/>
                    </a:lnTo>
                    <a:lnTo>
                      <a:pt x="56" y="56"/>
                    </a:lnTo>
                    <a:lnTo>
                      <a:pt x="0" y="5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8" name="Line 58"/>
              <p:cNvSpPr>
                <a:spLocks noChangeShapeType="1"/>
              </p:cNvSpPr>
              <p:nvPr/>
            </p:nvSpPr>
            <p:spPr bwMode="auto">
              <a:xfrm flipV="1">
                <a:off x="2416" y="1128"/>
                <a:ext cx="544" cy="7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1060" name="Group 62"/>
            <p:cNvGrpSpPr>
              <a:grpSpLocks/>
            </p:cNvGrpSpPr>
            <p:nvPr/>
          </p:nvGrpSpPr>
          <p:grpSpPr bwMode="auto">
            <a:xfrm>
              <a:off x="2616" y="792"/>
              <a:ext cx="584" cy="824"/>
              <a:chOff x="2616" y="792"/>
              <a:chExt cx="584" cy="824"/>
            </a:xfrm>
          </p:grpSpPr>
          <p:sp>
            <p:nvSpPr>
              <p:cNvPr id="41075" name="Freeform 60"/>
              <p:cNvSpPr>
                <a:spLocks/>
              </p:cNvSpPr>
              <p:nvPr/>
            </p:nvSpPr>
            <p:spPr bwMode="auto">
              <a:xfrm>
                <a:off x="2616" y="1504"/>
                <a:ext cx="96" cy="112"/>
              </a:xfrm>
              <a:custGeom>
                <a:avLst/>
                <a:gdLst>
                  <a:gd name="T0" fmla="*/ 0 w 96"/>
                  <a:gd name="T1" fmla="*/ 112 h 112"/>
                  <a:gd name="T2" fmla="*/ 24 w 96"/>
                  <a:gd name="T3" fmla="*/ 0 h 112"/>
                  <a:gd name="T4" fmla="*/ 40 w 96"/>
                  <a:gd name="T5" fmla="*/ 56 h 112"/>
                  <a:gd name="T6" fmla="*/ 96 w 96"/>
                  <a:gd name="T7" fmla="*/ 56 h 112"/>
                  <a:gd name="T8" fmla="*/ 0 w 96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0" y="112"/>
                    </a:moveTo>
                    <a:lnTo>
                      <a:pt x="24" y="0"/>
                    </a:lnTo>
                    <a:lnTo>
                      <a:pt x="40" y="56"/>
                    </a:lnTo>
                    <a:lnTo>
                      <a:pt x="96" y="5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6" name="Line 61"/>
              <p:cNvSpPr>
                <a:spLocks noChangeShapeType="1"/>
              </p:cNvSpPr>
              <p:nvPr/>
            </p:nvSpPr>
            <p:spPr bwMode="auto">
              <a:xfrm flipV="1">
                <a:off x="2656" y="792"/>
                <a:ext cx="544" cy="7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1061" name="Line 63"/>
            <p:cNvSpPr>
              <a:spLocks noChangeShapeType="1"/>
            </p:cNvSpPr>
            <p:nvPr/>
          </p:nvSpPr>
          <p:spPr bwMode="auto">
            <a:xfrm>
              <a:off x="3192" y="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2" name="Line 64"/>
            <p:cNvSpPr>
              <a:spLocks noChangeShapeType="1"/>
            </p:cNvSpPr>
            <p:nvPr/>
          </p:nvSpPr>
          <p:spPr bwMode="auto">
            <a:xfrm>
              <a:off x="3192" y="8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3" name="Line 65"/>
            <p:cNvSpPr>
              <a:spLocks noChangeShapeType="1"/>
            </p:cNvSpPr>
            <p:nvPr/>
          </p:nvSpPr>
          <p:spPr bwMode="auto">
            <a:xfrm>
              <a:off x="3192" y="9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4" name="Line 66"/>
            <p:cNvSpPr>
              <a:spLocks noChangeShapeType="1"/>
            </p:cNvSpPr>
            <p:nvPr/>
          </p:nvSpPr>
          <p:spPr bwMode="auto">
            <a:xfrm>
              <a:off x="3192" y="97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5" name="Line 67"/>
            <p:cNvSpPr>
              <a:spLocks noChangeShapeType="1"/>
            </p:cNvSpPr>
            <p:nvPr/>
          </p:nvSpPr>
          <p:spPr bwMode="auto">
            <a:xfrm>
              <a:off x="3192" y="1032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6" name="Line 68"/>
            <p:cNvSpPr>
              <a:spLocks noChangeShapeType="1"/>
            </p:cNvSpPr>
            <p:nvPr/>
          </p:nvSpPr>
          <p:spPr bwMode="auto">
            <a:xfrm>
              <a:off x="3192" y="108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7" name="Line 69"/>
            <p:cNvSpPr>
              <a:spLocks noChangeShapeType="1"/>
            </p:cNvSpPr>
            <p:nvPr/>
          </p:nvSpPr>
          <p:spPr bwMode="auto">
            <a:xfrm>
              <a:off x="3192" y="114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8" name="Line 70"/>
            <p:cNvSpPr>
              <a:spLocks noChangeShapeType="1"/>
            </p:cNvSpPr>
            <p:nvPr/>
          </p:nvSpPr>
          <p:spPr bwMode="auto">
            <a:xfrm flipH="1">
              <a:off x="3160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69" name="Line 71"/>
            <p:cNvSpPr>
              <a:spLocks noChangeShapeType="1"/>
            </p:cNvSpPr>
            <p:nvPr/>
          </p:nvSpPr>
          <p:spPr bwMode="auto">
            <a:xfrm flipH="1">
              <a:off x="3104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70" name="Line 72"/>
            <p:cNvSpPr>
              <a:spLocks noChangeShapeType="1"/>
            </p:cNvSpPr>
            <p:nvPr/>
          </p:nvSpPr>
          <p:spPr bwMode="auto">
            <a:xfrm flipH="1">
              <a:off x="3048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71" name="Line 73"/>
            <p:cNvSpPr>
              <a:spLocks noChangeShapeType="1"/>
            </p:cNvSpPr>
            <p:nvPr/>
          </p:nvSpPr>
          <p:spPr bwMode="auto">
            <a:xfrm flipH="1">
              <a:off x="2992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72" name="Line 74"/>
            <p:cNvSpPr>
              <a:spLocks noChangeShapeType="1"/>
            </p:cNvSpPr>
            <p:nvPr/>
          </p:nvSpPr>
          <p:spPr bwMode="auto">
            <a:xfrm flipH="1">
              <a:off x="2936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73" name="Rectangle 76"/>
            <p:cNvSpPr>
              <a:spLocks noChangeArrowheads="1"/>
            </p:cNvSpPr>
            <p:nvPr/>
          </p:nvSpPr>
          <p:spPr bwMode="auto">
            <a:xfrm>
              <a:off x="3216" y="872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33FF"/>
                  </a:solidFill>
                </a:rPr>
                <a:t>G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1074" name="Rectangle 77"/>
            <p:cNvSpPr>
              <a:spLocks noChangeArrowheads="1"/>
            </p:cNvSpPr>
            <p:nvPr/>
          </p:nvSpPr>
          <p:spPr bwMode="auto">
            <a:xfrm>
              <a:off x="3528" y="1128"/>
              <a:ext cx="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g</a:t>
              </a:r>
              <a:endParaRPr lang="en-US">
                <a:latin typeface="Times" charset="0"/>
              </a:endParaRPr>
            </a:p>
          </p:txBody>
        </p:sp>
      </p:grp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19200" y="2057400"/>
            <a:ext cx="1266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Symbol" charset="2"/>
              </a:rPr>
              <a:t>t</a:t>
            </a:r>
            <a:r>
              <a:rPr lang="en-US" sz="2800" b="1"/>
              <a:t> = </a:t>
            </a:r>
            <a:r>
              <a:rPr lang="en-US" sz="2800" b="1" i="1">
                <a:solidFill>
                  <a:schemeClr val="accent2"/>
                </a:solidFill>
              </a:rPr>
              <a:t>G</a:t>
            </a:r>
            <a:r>
              <a:rPr lang="en-US" sz="2800" b="1"/>
              <a:t> </a:t>
            </a:r>
            <a:r>
              <a:rPr lang="en-US" sz="2800" b="1">
                <a:latin typeface="Symbol" charset="2"/>
              </a:rPr>
              <a:t>g</a:t>
            </a:r>
          </a:p>
        </p:txBody>
      </p:sp>
      <p:sp>
        <p:nvSpPr>
          <p:cNvPr id="40966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Other Elastic Properties</a:t>
            </a:r>
          </a:p>
        </p:txBody>
      </p:sp>
      <p:sp>
        <p:nvSpPr>
          <p:cNvPr id="40967" name="AutoShape 142"/>
          <p:cNvSpPr>
            <a:spLocks noChangeAspect="1" noChangeArrowheads="1" noTextEdit="1"/>
          </p:cNvSpPr>
          <p:nvPr/>
        </p:nvSpPr>
        <p:spPr bwMode="auto">
          <a:xfrm>
            <a:off x="1016000" y="5568950"/>
            <a:ext cx="17287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0968" name="Group 168"/>
          <p:cNvGrpSpPr>
            <a:grpSpLocks/>
          </p:cNvGrpSpPr>
          <p:nvPr/>
        </p:nvGrpSpPr>
        <p:grpSpPr bwMode="auto">
          <a:xfrm>
            <a:off x="6324600" y="762000"/>
            <a:ext cx="1860550" cy="2565400"/>
            <a:chOff x="3984" y="480"/>
            <a:chExt cx="1172" cy="1616"/>
          </a:xfrm>
        </p:grpSpPr>
        <p:sp>
          <p:nvSpPr>
            <p:cNvPr id="41036" name="Rectangle 14"/>
            <p:cNvSpPr>
              <a:spLocks noChangeArrowheads="1"/>
            </p:cNvSpPr>
            <p:nvPr/>
          </p:nvSpPr>
          <p:spPr bwMode="auto">
            <a:xfrm>
              <a:off x="4608" y="975"/>
              <a:ext cx="54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simple</a:t>
              </a:r>
            </a:p>
            <a:p>
              <a:r>
                <a:rPr lang="en-US" sz="1800"/>
                <a:t>torsion</a:t>
              </a:r>
            </a:p>
            <a:p>
              <a:r>
                <a:rPr lang="en-US" sz="1800"/>
                <a:t>test</a:t>
              </a:r>
            </a:p>
          </p:txBody>
        </p:sp>
        <p:sp>
          <p:nvSpPr>
            <p:cNvPr id="41037" name="AutoShape 80"/>
            <p:cNvSpPr>
              <a:spLocks noChangeAspect="1" noChangeArrowheads="1" noTextEdit="1"/>
            </p:cNvSpPr>
            <p:nvPr/>
          </p:nvSpPr>
          <p:spPr bwMode="auto">
            <a:xfrm>
              <a:off x="3984" y="480"/>
              <a:ext cx="864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38" name="Oval 82"/>
            <p:cNvSpPr>
              <a:spLocks noChangeArrowheads="1"/>
            </p:cNvSpPr>
            <p:nvPr/>
          </p:nvSpPr>
          <p:spPr bwMode="auto">
            <a:xfrm>
              <a:off x="4228" y="1548"/>
              <a:ext cx="320" cy="1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Rectangle 83"/>
            <p:cNvSpPr>
              <a:spLocks noChangeArrowheads="1"/>
            </p:cNvSpPr>
            <p:nvPr/>
          </p:nvSpPr>
          <p:spPr bwMode="auto">
            <a:xfrm>
              <a:off x="4228" y="924"/>
              <a:ext cx="320" cy="6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Oval 84"/>
            <p:cNvSpPr>
              <a:spLocks noChangeArrowheads="1"/>
            </p:cNvSpPr>
            <p:nvPr/>
          </p:nvSpPr>
          <p:spPr bwMode="auto">
            <a:xfrm>
              <a:off x="4228" y="860"/>
              <a:ext cx="32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Line 85"/>
            <p:cNvSpPr>
              <a:spLocks noChangeShapeType="1"/>
            </p:cNvSpPr>
            <p:nvPr/>
          </p:nvSpPr>
          <p:spPr bwMode="auto">
            <a:xfrm>
              <a:off x="4248" y="1616"/>
              <a:ext cx="28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42" name="Oval 86"/>
            <p:cNvSpPr>
              <a:spLocks noChangeArrowheads="1"/>
            </p:cNvSpPr>
            <p:nvPr/>
          </p:nvSpPr>
          <p:spPr bwMode="auto">
            <a:xfrm>
              <a:off x="4240" y="680"/>
              <a:ext cx="312" cy="1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Freeform 87"/>
            <p:cNvSpPr>
              <a:spLocks/>
            </p:cNvSpPr>
            <p:nvPr/>
          </p:nvSpPr>
          <p:spPr bwMode="auto">
            <a:xfrm>
              <a:off x="4400" y="624"/>
              <a:ext cx="184" cy="232"/>
            </a:xfrm>
            <a:custGeom>
              <a:avLst/>
              <a:gdLst>
                <a:gd name="T0" fmla="*/ 184 w 184"/>
                <a:gd name="T1" fmla="*/ 0 h 232"/>
                <a:gd name="T2" fmla="*/ 0 w 184"/>
                <a:gd name="T3" fmla="*/ 112 h 232"/>
                <a:gd name="T4" fmla="*/ 184 w 184"/>
                <a:gd name="T5" fmla="*/ 232 h 232"/>
                <a:gd name="T6" fmla="*/ 184 w 184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232"/>
                <a:gd name="T14" fmla="*/ 184 w 184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232">
                  <a:moveTo>
                    <a:pt x="184" y="0"/>
                  </a:moveTo>
                  <a:lnTo>
                    <a:pt x="0" y="112"/>
                  </a:lnTo>
                  <a:lnTo>
                    <a:pt x="184" y="23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4" name="Group 90"/>
            <p:cNvGrpSpPr>
              <a:grpSpLocks/>
            </p:cNvGrpSpPr>
            <p:nvPr/>
          </p:nvGrpSpPr>
          <p:grpSpPr bwMode="auto">
            <a:xfrm>
              <a:off x="4392" y="784"/>
              <a:ext cx="112" cy="96"/>
              <a:chOff x="4392" y="784"/>
              <a:chExt cx="112" cy="96"/>
            </a:xfrm>
          </p:grpSpPr>
          <p:sp>
            <p:nvSpPr>
              <p:cNvPr id="41054" name="Freeform 88"/>
              <p:cNvSpPr>
                <a:spLocks/>
              </p:cNvSpPr>
              <p:nvPr/>
            </p:nvSpPr>
            <p:spPr bwMode="auto">
              <a:xfrm>
                <a:off x="4392" y="784"/>
                <a:ext cx="112" cy="96"/>
              </a:xfrm>
              <a:custGeom>
                <a:avLst/>
                <a:gdLst>
                  <a:gd name="T0" fmla="*/ 112 w 112"/>
                  <a:gd name="T1" fmla="*/ 24 h 96"/>
                  <a:gd name="T2" fmla="*/ 24 w 112"/>
                  <a:gd name="T3" fmla="*/ 96 h 96"/>
                  <a:gd name="T4" fmla="*/ 40 w 112"/>
                  <a:gd name="T5" fmla="*/ 40 h 96"/>
                  <a:gd name="T6" fmla="*/ 0 w 112"/>
                  <a:gd name="T7" fmla="*/ 0 h 96"/>
                  <a:gd name="T8" fmla="*/ 112 w 112"/>
                  <a:gd name="T9" fmla="*/ 24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96"/>
                  <a:gd name="T17" fmla="*/ 112 w 11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96">
                    <a:moveTo>
                      <a:pt x="112" y="24"/>
                    </a:moveTo>
                    <a:lnTo>
                      <a:pt x="24" y="96"/>
                    </a:lnTo>
                    <a:lnTo>
                      <a:pt x="40" y="40"/>
                    </a:lnTo>
                    <a:lnTo>
                      <a:pt x="0" y="0"/>
                    </a:lnTo>
                    <a:lnTo>
                      <a:pt x="112" y="24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5" name="Line 89"/>
              <p:cNvSpPr>
                <a:spLocks noChangeShapeType="1"/>
              </p:cNvSpPr>
              <p:nvPr/>
            </p:nvSpPr>
            <p:spPr bwMode="auto">
              <a:xfrm flipH="1">
                <a:off x="4432" y="824"/>
                <a:ext cx="8" cy="1"/>
              </a:xfrm>
              <a:prstGeom prst="line">
                <a:avLst/>
              </a:prstGeom>
              <a:noFill/>
              <a:ln w="254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1045" name="Line 91"/>
            <p:cNvSpPr>
              <a:spLocks noChangeShapeType="1"/>
            </p:cNvSpPr>
            <p:nvPr/>
          </p:nvSpPr>
          <p:spPr bwMode="auto">
            <a:xfrm>
              <a:off x="4400" y="1008"/>
              <a:ext cx="8" cy="6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46" name="Oval 105"/>
            <p:cNvSpPr>
              <a:spLocks noChangeArrowheads="1"/>
            </p:cNvSpPr>
            <p:nvPr/>
          </p:nvSpPr>
          <p:spPr bwMode="auto">
            <a:xfrm>
              <a:off x="4240" y="1720"/>
              <a:ext cx="320" cy="14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Freeform 106"/>
            <p:cNvSpPr>
              <a:spLocks/>
            </p:cNvSpPr>
            <p:nvPr/>
          </p:nvSpPr>
          <p:spPr bwMode="auto">
            <a:xfrm>
              <a:off x="4136" y="1720"/>
              <a:ext cx="184" cy="224"/>
            </a:xfrm>
            <a:custGeom>
              <a:avLst/>
              <a:gdLst>
                <a:gd name="T0" fmla="*/ 0 w 184"/>
                <a:gd name="T1" fmla="*/ 0 h 224"/>
                <a:gd name="T2" fmla="*/ 184 w 184"/>
                <a:gd name="T3" fmla="*/ 112 h 224"/>
                <a:gd name="T4" fmla="*/ 0 w 184"/>
                <a:gd name="T5" fmla="*/ 224 h 224"/>
                <a:gd name="T6" fmla="*/ 0 w 184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224"/>
                <a:gd name="T14" fmla="*/ 184 w 184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224">
                  <a:moveTo>
                    <a:pt x="0" y="0"/>
                  </a:moveTo>
                  <a:lnTo>
                    <a:pt x="184" y="112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8" name="Group 109"/>
            <p:cNvGrpSpPr>
              <a:grpSpLocks/>
            </p:cNvGrpSpPr>
            <p:nvPr/>
          </p:nvGrpSpPr>
          <p:grpSpPr bwMode="auto">
            <a:xfrm>
              <a:off x="4296" y="1824"/>
              <a:ext cx="112" cy="96"/>
              <a:chOff x="4296" y="1824"/>
              <a:chExt cx="112" cy="96"/>
            </a:xfrm>
          </p:grpSpPr>
          <p:sp>
            <p:nvSpPr>
              <p:cNvPr id="41052" name="Freeform 107"/>
              <p:cNvSpPr>
                <a:spLocks/>
              </p:cNvSpPr>
              <p:nvPr/>
            </p:nvSpPr>
            <p:spPr bwMode="auto">
              <a:xfrm>
                <a:off x="4296" y="1824"/>
                <a:ext cx="112" cy="96"/>
              </a:xfrm>
              <a:custGeom>
                <a:avLst/>
                <a:gdLst>
                  <a:gd name="T0" fmla="*/ 0 w 112"/>
                  <a:gd name="T1" fmla="*/ 24 h 96"/>
                  <a:gd name="T2" fmla="*/ 112 w 112"/>
                  <a:gd name="T3" fmla="*/ 0 h 96"/>
                  <a:gd name="T4" fmla="*/ 72 w 112"/>
                  <a:gd name="T5" fmla="*/ 40 h 96"/>
                  <a:gd name="T6" fmla="*/ 88 w 112"/>
                  <a:gd name="T7" fmla="*/ 96 h 96"/>
                  <a:gd name="T8" fmla="*/ 0 w 112"/>
                  <a:gd name="T9" fmla="*/ 24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96"/>
                  <a:gd name="T17" fmla="*/ 112 w 11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96">
                    <a:moveTo>
                      <a:pt x="0" y="24"/>
                    </a:moveTo>
                    <a:lnTo>
                      <a:pt x="112" y="0"/>
                    </a:lnTo>
                    <a:lnTo>
                      <a:pt x="72" y="40"/>
                    </a:lnTo>
                    <a:lnTo>
                      <a:pt x="88" y="9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3" name="Line 108"/>
              <p:cNvSpPr>
                <a:spLocks noChangeShapeType="1"/>
              </p:cNvSpPr>
              <p:nvPr/>
            </p:nvSpPr>
            <p:spPr bwMode="auto">
              <a:xfrm flipH="1">
                <a:off x="4360" y="1864"/>
                <a:ext cx="8" cy="1"/>
              </a:xfrm>
              <a:prstGeom prst="line">
                <a:avLst/>
              </a:prstGeom>
              <a:noFill/>
              <a:ln w="254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1049" name="Rectangle 110"/>
            <p:cNvSpPr>
              <a:spLocks noChangeArrowheads="1"/>
            </p:cNvSpPr>
            <p:nvPr/>
          </p:nvSpPr>
          <p:spPr bwMode="auto">
            <a:xfrm>
              <a:off x="4520" y="592"/>
              <a:ext cx="1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8800"/>
                  </a:solidFill>
                </a:rPr>
                <a:t>M</a:t>
              </a:r>
              <a:endParaRPr lang="en-US" i="1"/>
            </a:p>
          </p:txBody>
        </p:sp>
        <p:sp>
          <p:nvSpPr>
            <p:cNvPr id="41050" name="Rectangle 111"/>
            <p:cNvSpPr>
              <a:spLocks noChangeArrowheads="1"/>
            </p:cNvSpPr>
            <p:nvPr/>
          </p:nvSpPr>
          <p:spPr bwMode="auto">
            <a:xfrm>
              <a:off x="4072" y="1768"/>
              <a:ext cx="1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8800"/>
                  </a:solidFill>
                </a:rPr>
                <a:t>M</a:t>
              </a:r>
              <a:endParaRPr lang="en-US" i="1"/>
            </a:p>
          </p:txBody>
        </p:sp>
        <p:sp>
          <p:nvSpPr>
            <p:cNvPr id="41051" name="Line 167"/>
            <p:cNvSpPr>
              <a:spLocks noChangeShapeType="1"/>
            </p:cNvSpPr>
            <p:nvPr/>
          </p:nvSpPr>
          <p:spPr bwMode="auto">
            <a:xfrm flipH="1">
              <a:off x="4328" y="1000"/>
              <a:ext cx="152" cy="672"/>
            </a:xfrm>
            <a:prstGeom prst="line">
              <a:avLst/>
            </a:prstGeom>
            <a:noFill/>
            <a:ln w="19050">
              <a:solidFill>
                <a:srgbClr val="0088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" name="Group 184"/>
          <p:cNvGrpSpPr>
            <a:grpSpLocks/>
          </p:cNvGrpSpPr>
          <p:nvPr/>
        </p:nvGrpSpPr>
        <p:grpSpPr bwMode="auto">
          <a:xfrm>
            <a:off x="457200" y="5105400"/>
            <a:ext cx="6553200" cy="1308100"/>
            <a:chOff x="288" y="3216"/>
            <a:chExt cx="4128" cy="824"/>
          </a:xfrm>
        </p:grpSpPr>
        <p:sp>
          <p:nvSpPr>
            <p:cNvPr id="41022" name="Rectangle 9"/>
            <p:cNvSpPr>
              <a:spLocks noChangeArrowheads="1"/>
            </p:cNvSpPr>
            <p:nvPr/>
          </p:nvSpPr>
          <p:spPr bwMode="auto">
            <a:xfrm>
              <a:off x="288" y="3216"/>
              <a:ext cx="4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b="1"/>
                <a:t>• Special relations for isotropic materials:</a:t>
              </a:r>
            </a:p>
          </p:txBody>
        </p:sp>
        <p:grpSp>
          <p:nvGrpSpPr>
            <p:cNvPr id="41023" name="Group 179"/>
            <p:cNvGrpSpPr>
              <a:grpSpLocks/>
            </p:cNvGrpSpPr>
            <p:nvPr/>
          </p:nvGrpSpPr>
          <p:grpSpPr bwMode="auto">
            <a:xfrm>
              <a:off x="664" y="3550"/>
              <a:ext cx="1013" cy="490"/>
              <a:chOff x="664" y="3545"/>
              <a:chExt cx="1013" cy="490"/>
            </a:xfrm>
          </p:grpSpPr>
          <p:sp>
            <p:nvSpPr>
              <p:cNvPr id="41031" name="Rectangle 148"/>
              <p:cNvSpPr>
                <a:spLocks noChangeArrowheads="1"/>
              </p:cNvSpPr>
              <p:nvPr/>
            </p:nvSpPr>
            <p:spPr bwMode="auto">
              <a:xfrm>
                <a:off x="1048" y="3805"/>
                <a:ext cx="60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2(1</a:t>
                </a:r>
                <a:r>
                  <a:rPr lang="en-US" sz="1200" b="1">
                    <a:solidFill>
                      <a:srgbClr val="000000"/>
                    </a:solidFill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Symbol" charset="2"/>
                  </a:rPr>
                  <a:t>+</a:t>
                </a:r>
                <a:r>
                  <a:rPr lang="en-US" sz="1200" b="1">
                    <a:solidFill>
                      <a:srgbClr val="000000"/>
                    </a:solidFill>
                  </a:rPr>
                  <a:t> </a:t>
                </a:r>
                <a:r>
                  <a:rPr lang="en-US">
                    <a:solidFill>
                      <a:srgbClr val="000000"/>
                    </a:solidFill>
                    <a:latin typeface="Symbol" charset="2"/>
                  </a:rPr>
                  <a:t>n</a:t>
                </a:r>
                <a:r>
                  <a:rPr lang="en-US" b="1">
                    <a:solidFill>
                      <a:srgbClr val="000000"/>
                    </a:solidFill>
                  </a:rPr>
                  <a:t>)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1032" name="Rectangle 149"/>
              <p:cNvSpPr>
                <a:spLocks noChangeArrowheads="1"/>
              </p:cNvSpPr>
              <p:nvPr/>
            </p:nvSpPr>
            <p:spPr bwMode="auto">
              <a:xfrm>
                <a:off x="1292" y="3545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>
                    <a:solidFill>
                      <a:srgbClr val="000000"/>
                    </a:solidFill>
                  </a:rPr>
                  <a:t>E</a:t>
                </a:r>
                <a:endParaRPr lang="en-US" i="1">
                  <a:latin typeface="Times" charset="0"/>
                </a:endParaRPr>
              </a:p>
            </p:txBody>
          </p:sp>
          <p:sp>
            <p:nvSpPr>
              <p:cNvPr id="41033" name="Rectangle 150"/>
              <p:cNvSpPr>
                <a:spLocks noChangeArrowheads="1"/>
              </p:cNvSpPr>
              <p:nvPr/>
            </p:nvSpPr>
            <p:spPr bwMode="auto">
              <a:xfrm>
                <a:off x="664" y="3646"/>
                <a:ext cx="14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>
                    <a:solidFill>
                      <a:srgbClr val="000000"/>
                    </a:solidFill>
                  </a:rPr>
                  <a:t>G</a:t>
                </a:r>
                <a:endParaRPr lang="en-US" i="1">
                  <a:latin typeface="Times" charset="0"/>
                </a:endParaRPr>
              </a:p>
            </p:txBody>
          </p:sp>
          <p:sp>
            <p:nvSpPr>
              <p:cNvPr id="41034" name="Rectangle 153"/>
              <p:cNvSpPr>
                <a:spLocks noChangeArrowheads="1"/>
              </p:cNvSpPr>
              <p:nvPr/>
            </p:nvSpPr>
            <p:spPr bwMode="auto">
              <a:xfrm>
                <a:off x="872" y="3626"/>
                <a:ext cx="1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60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1035" name="Line 174"/>
              <p:cNvSpPr>
                <a:spLocks noChangeShapeType="1"/>
              </p:cNvSpPr>
              <p:nvPr/>
            </p:nvSpPr>
            <p:spPr bwMode="auto">
              <a:xfrm>
                <a:off x="1050" y="3784"/>
                <a:ext cx="6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1024" name="Group 178"/>
            <p:cNvGrpSpPr>
              <a:grpSpLocks/>
            </p:cNvGrpSpPr>
            <p:nvPr/>
          </p:nvGrpSpPr>
          <p:grpSpPr bwMode="auto">
            <a:xfrm>
              <a:off x="2232" y="3515"/>
              <a:ext cx="1113" cy="525"/>
              <a:chOff x="2232" y="3515"/>
              <a:chExt cx="1113" cy="525"/>
            </a:xfrm>
          </p:grpSpPr>
          <p:sp>
            <p:nvSpPr>
              <p:cNvPr id="41025" name="AutoShape 154"/>
              <p:cNvSpPr>
                <a:spLocks noChangeAspect="1" noChangeArrowheads="1" noTextEdit="1"/>
              </p:cNvSpPr>
              <p:nvPr/>
            </p:nvSpPr>
            <p:spPr bwMode="auto">
              <a:xfrm>
                <a:off x="2232" y="3515"/>
                <a:ext cx="1113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026" name="Rectangle 161"/>
              <p:cNvSpPr>
                <a:spLocks noChangeArrowheads="1"/>
              </p:cNvSpPr>
              <p:nvPr/>
            </p:nvSpPr>
            <p:spPr bwMode="auto">
              <a:xfrm>
                <a:off x="2605" y="3793"/>
                <a:ext cx="7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3(1</a:t>
                </a:r>
                <a:r>
                  <a:rPr lang="en-US" sz="1200" b="1">
                    <a:solidFill>
                      <a:srgbClr val="000000"/>
                    </a:solidFill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Symbol" charset="2"/>
                  </a:rPr>
                  <a:t>-</a:t>
                </a:r>
                <a:r>
                  <a:rPr lang="en-US" sz="1200" b="1">
                    <a:solidFill>
                      <a:srgbClr val="000000"/>
                    </a:solidFill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  <a:r>
                  <a:rPr lang="en-US">
                    <a:solidFill>
                      <a:srgbClr val="000000"/>
                    </a:solidFill>
                    <a:latin typeface="Symbol" charset="2"/>
                  </a:rPr>
                  <a:t>n</a:t>
                </a:r>
                <a:r>
                  <a:rPr lang="en-US" b="1">
                    <a:solidFill>
                      <a:srgbClr val="000000"/>
                    </a:solidFill>
                  </a:rPr>
                  <a:t>)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1027" name="Rectangle 162"/>
              <p:cNvSpPr>
                <a:spLocks noChangeArrowheads="1"/>
              </p:cNvSpPr>
              <p:nvPr/>
            </p:nvSpPr>
            <p:spPr bwMode="auto">
              <a:xfrm>
                <a:off x="2883" y="3524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>
                    <a:solidFill>
                      <a:srgbClr val="000000"/>
                    </a:solidFill>
                  </a:rPr>
                  <a:t>E</a:t>
                </a:r>
                <a:endParaRPr lang="en-US" i="1">
                  <a:latin typeface="Times" charset="0"/>
                </a:endParaRPr>
              </a:p>
            </p:txBody>
          </p:sp>
          <p:sp>
            <p:nvSpPr>
              <p:cNvPr id="41028" name="Rectangle 163"/>
              <p:cNvSpPr>
                <a:spLocks noChangeArrowheads="1"/>
              </p:cNvSpPr>
              <p:nvPr/>
            </p:nvSpPr>
            <p:spPr bwMode="auto">
              <a:xfrm>
                <a:off x="2249" y="3644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>
                    <a:solidFill>
                      <a:srgbClr val="000000"/>
                    </a:solidFill>
                  </a:rPr>
                  <a:t>K</a:t>
                </a:r>
                <a:endParaRPr lang="en-US" i="1">
                  <a:latin typeface="Times" charset="0"/>
                </a:endParaRPr>
              </a:p>
            </p:txBody>
          </p:sp>
          <p:sp>
            <p:nvSpPr>
              <p:cNvPr id="41029" name="Rectangle 166"/>
              <p:cNvSpPr>
                <a:spLocks noChangeArrowheads="1"/>
              </p:cNvSpPr>
              <p:nvPr/>
            </p:nvSpPr>
            <p:spPr bwMode="auto">
              <a:xfrm>
                <a:off x="2440" y="3625"/>
                <a:ext cx="10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1030" name="Line 177"/>
              <p:cNvSpPr>
                <a:spLocks noChangeShapeType="1"/>
              </p:cNvSpPr>
              <p:nvPr/>
            </p:nvSpPr>
            <p:spPr bwMode="auto">
              <a:xfrm>
                <a:off x="2612" y="3770"/>
                <a:ext cx="6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3" name="Group 188"/>
          <p:cNvGrpSpPr>
            <a:grpSpLocks/>
          </p:cNvGrpSpPr>
          <p:nvPr/>
        </p:nvGrpSpPr>
        <p:grpSpPr bwMode="auto">
          <a:xfrm>
            <a:off x="457200" y="2971800"/>
            <a:ext cx="8132763" cy="2784475"/>
            <a:chOff x="288" y="1872"/>
            <a:chExt cx="5123" cy="1754"/>
          </a:xfrm>
        </p:grpSpPr>
        <p:sp>
          <p:nvSpPr>
            <p:cNvPr id="40971" name="Rectangle 6"/>
            <p:cNvSpPr>
              <a:spLocks noChangeArrowheads="1"/>
            </p:cNvSpPr>
            <p:nvPr/>
          </p:nvSpPr>
          <p:spPr bwMode="auto">
            <a:xfrm>
              <a:off x="288" y="1990"/>
              <a:ext cx="192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b="1"/>
                <a:t>• Elastic </a:t>
              </a:r>
              <a:r>
                <a:rPr lang="en-US" b="1">
                  <a:solidFill>
                    <a:schemeClr val="accent2"/>
                  </a:solidFill>
                </a:rPr>
                <a:t>Bulk</a:t>
              </a:r>
            </a:p>
            <a:p>
              <a:r>
                <a:rPr lang="en-US" b="1">
                  <a:solidFill>
                    <a:schemeClr val="accent2"/>
                  </a:solidFill>
                </a:rPr>
                <a:t>    modulus, K:</a:t>
              </a:r>
              <a:endParaRPr lang="en-US" b="1"/>
            </a:p>
          </p:txBody>
        </p:sp>
        <p:sp>
          <p:nvSpPr>
            <p:cNvPr id="40972" name="Rectangle 15"/>
            <p:cNvSpPr>
              <a:spLocks noChangeArrowheads="1"/>
            </p:cNvSpPr>
            <p:nvPr/>
          </p:nvSpPr>
          <p:spPr bwMode="auto">
            <a:xfrm>
              <a:off x="4704" y="2703"/>
              <a:ext cx="70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pressure</a:t>
              </a:r>
            </a:p>
            <a:p>
              <a:r>
                <a:rPr lang="en-US" sz="1800"/>
                <a:t>test: Init.</a:t>
              </a:r>
            </a:p>
            <a:p>
              <a:r>
                <a:rPr lang="en-US" sz="1800"/>
                <a:t>vol =</a:t>
              </a:r>
              <a:r>
                <a:rPr lang="en-US" sz="1800" i="1"/>
                <a:t>V</a:t>
              </a:r>
              <a:r>
                <a:rPr lang="en-US" sz="2200" i="1" baseline="-10000"/>
                <a:t>o</a:t>
              </a:r>
              <a:r>
                <a:rPr lang="en-US" sz="1800"/>
                <a:t>.  </a:t>
              </a:r>
            </a:p>
            <a:p>
              <a:r>
                <a:rPr lang="en-US" sz="1800"/>
                <a:t>Vol chg.</a:t>
              </a:r>
            </a:p>
            <a:p>
              <a:r>
                <a:rPr lang="en-US" sz="1800"/>
                <a:t> = </a:t>
              </a:r>
              <a:r>
                <a:rPr lang="en-US" sz="1800">
                  <a:latin typeface="Symbol" charset="2"/>
                </a:rPr>
                <a:t>D</a:t>
              </a:r>
              <a:r>
                <a:rPr lang="en-US" sz="1800" i="1"/>
                <a:t>V</a:t>
              </a:r>
            </a:p>
          </p:txBody>
        </p:sp>
        <p:grpSp>
          <p:nvGrpSpPr>
            <p:cNvPr id="40973" name="Group 114"/>
            <p:cNvGrpSpPr>
              <a:grpSpLocks noChangeAspect="1"/>
            </p:cNvGrpSpPr>
            <p:nvPr/>
          </p:nvGrpSpPr>
          <p:grpSpPr bwMode="auto">
            <a:xfrm>
              <a:off x="3744" y="1872"/>
              <a:ext cx="1392" cy="1360"/>
              <a:chOff x="3744" y="1872"/>
              <a:chExt cx="1392" cy="1360"/>
            </a:xfrm>
          </p:grpSpPr>
          <p:sp>
            <p:nvSpPr>
              <p:cNvPr id="41004" name="AutoShape 113"/>
              <p:cNvSpPr>
                <a:spLocks noChangeAspect="1" noChangeArrowheads="1" noTextEdit="1"/>
              </p:cNvSpPr>
              <p:nvPr/>
            </p:nvSpPr>
            <p:spPr bwMode="auto">
              <a:xfrm>
                <a:off x="3744" y="1872"/>
                <a:ext cx="1392" cy="1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005" name="Rectangle 115"/>
              <p:cNvSpPr>
                <a:spLocks noChangeArrowheads="1"/>
              </p:cNvSpPr>
              <p:nvPr/>
            </p:nvSpPr>
            <p:spPr bwMode="auto">
              <a:xfrm>
                <a:off x="4112" y="2336"/>
                <a:ext cx="560" cy="5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6" name="Rectangle 116"/>
              <p:cNvSpPr>
                <a:spLocks noChangeArrowheads="1"/>
              </p:cNvSpPr>
              <p:nvPr/>
            </p:nvSpPr>
            <p:spPr bwMode="auto">
              <a:xfrm>
                <a:off x="4168" y="2400"/>
                <a:ext cx="448" cy="44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88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07" name="Group 119"/>
              <p:cNvGrpSpPr>
                <a:grpSpLocks/>
              </p:cNvGrpSpPr>
              <p:nvPr/>
            </p:nvGrpSpPr>
            <p:grpSpPr bwMode="auto">
              <a:xfrm>
                <a:off x="3904" y="2576"/>
                <a:ext cx="264" cy="96"/>
                <a:chOff x="3904" y="2576"/>
                <a:chExt cx="264" cy="96"/>
              </a:xfrm>
            </p:grpSpPr>
            <p:sp>
              <p:nvSpPr>
                <p:cNvPr id="41020" name="Freeform 117"/>
                <p:cNvSpPr>
                  <a:spLocks/>
                </p:cNvSpPr>
                <p:nvPr/>
              </p:nvSpPr>
              <p:spPr bwMode="auto">
                <a:xfrm>
                  <a:off x="4064" y="2576"/>
                  <a:ext cx="104" cy="96"/>
                </a:xfrm>
                <a:custGeom>
                  <a:avLst/>
                  <a:gdLst>
                    <a:gd name="T0" fmla="*/ 104 w 104"/>
                    <a:gd name="T1" fmla="*/ 48 h 96"/>
                    <a:gd name="T2" fmla="*/ 0 w 104"/>
                    <a:gd name="T3" fmla="*/ 96 h 96"/>
                    <a:gd name="T4" fmla="*/ 32 w 104"/>
                    <a:gd name="T5" fmla="*/ 48 h 96"/>
                    <a:gd name="T6" fmla="*/ 0 w 104"/>
                    <a:gd name="T7" fmla="*/ 0 h 96"/>
                    <a:gd name="T8" fmla="*/ 104 w 104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48"/>
                      </a:moveTo>
                      <a:lnTo>
                        <a:pt x="0" y="96"/>
                      </a:lnTo>
                      <a:lnTo>
                        <a:pt x="32" y="48"/>
                      </a:lnTo>
                      <a:lnTo>
                        <a:pt x="0" y="0"/>
                      </a:lnTo>
                      <a:lnTo>
                        <a:pt x="104" y="48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1" name="Line 118"/>
                <p:cNvSpPr>
                  <a:spLocks noChangeShapeType="1"/>
                </p:cNvSpPr>
                <p:nvPr/>
              </p:nvSpPr>
              <p:spPr bwMode="auto">
                <a:xfrm>
                  <a:off x="3904" y="2624"/>
                  <a:ext cx="192" cy="1"/>
                </a:xfrm>
                <a:prstGeom prst="line">
                  <a:avLst/>
                </a:prstGeom>
                <a:noFill/>
                <a:ln w="254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1008" name="Group 122"/>
              <p:cNvGrpSpPr>
                <a:grpSpLocks/>
              </p:cNvGrpSpPr>
              <p:nvPr/>
            </p:nvGrpSpPr>
            <p:grpSpPr bwMode="auto">
              <a:xfrm>
                <a:off x="4624" y="2576"/>
                <a:ext cx="264" cy="96"/>
                <a:chOff x="4624" y="2576"/>
                <a:chExt cx="264" cy="96"/>
              </a:xfrm>
            </p:grpSpPr>
            <p:sp>
              <p:nvSpPr>
                <p:cNvPr id="41018" name="Freeform 120"/>
                <p:cNvSpPr>
                  <a:spLocks/>
                </p:cNvSpPr>
                <p:nvPr/>
              </p:nvSpPr>
              <p:spPr bwMode="auto">
                <a:xfrm>
                  <a:off x="4624" y="2576"/>
                  <a:ext cx="104" cy="96"/>
                </a:xfrm>
                <a:custGeom>
                  <a:avLst/>
                  <a:gdLst>
                    <a:gd name="T0" fmla="*/ 0 w 104"/>
                    <a:gd name="T1" fmla="*/ 48 h 96"/>
                    <a:gd name="T2" fmla="*/ 104 w 104"/>
                    <a:gd name="T3" fmla="*/ 0 h 96"/>
                    <a:gd name="T4" fmla="*/ 72 w 104"/>
                    <a:gd name="T5" fmla="*/ 48 h 96"/>
                    <a:gd name="T6" fmla="*/ 104 w 104"/>
                    <a:gd name="T7" fmla="*/ 96 h 96"/>
                    <a:gd name="T8" fmla="*/ 0 w 104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0" y="48"/>
                      </a:moveTo>
                      <a:lnTo>
                        <a:pt x="104" y="0"/>
                      </a:lnTo>
                      <a:lnTo>
                        <a:pt x="72" y="48"/>
                      </a:lnTo>
                      <a:lnTo>
                        <a:pt x="104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9" name="Line 121"/>
                <p:cNvSpPr>
                  <a:spLocks noChangeShapeType="1"/>
                </p:cNvSpPr>
                <p:nvPr/>
              </p:nvSpPr>
              <p:spPr bwMode="auto">
                <a:xfrm>
                  <a:off x="4696" y="2624"/>
                  <a:ext cx="192" cy="1"/>
                </a:xfrm>
                <a:prstGeom prst="line">
                  <a:avLst/>
                </a:prstGeom>
                <a:noFill/>
                <a:ln w="254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1009" name="Group 125"/>
              <p:cNvGrpSpPr>
                <a:grpSpLocks/>
              </p:cNvGrpSpPr>
              <p:nvPr/>
            </p:nvGrpSpPr>
            <p:grpSpPr bwMode="auto">
              <a:xfrm>
                <a:off x="4344" y="2144"/>
                <a:ext cx="96" cy="248"/>
                <a:chOff x="4344" y="2144"/>
                <a:chExt cx="96" cy="248"/>
              </a:xfrm>
            </p:grpSpPr>
            <p:sp>
              <p:nvSpPr>
                <p:cNvPr id="41016" name="Freeform 123"/>
                <p:cNvSpPr>
                  <a:spLocks/>
                </p:cNvSpPr>
                <p:nvPr/>
              </p:nvSpPr>
              <p:spPr bwMode="auto">
                <a:xfrm>
                  <a:off x="4344" y="2288"/>
                  <a:ext cx="96" cy="104"/>
                </a:xfrm>
                <a:custGeom>
                  <a:avLst/>
                  <a:gdLst>
                    <a:gd name="T0" fmla="*/ 48 w 96"/>
                    <a:gd name="T1" fmla="*/ 104 h 104"/>
                    <a:gd name="T2" fmla="*/ 0 w 96"/>
                    <a:gd name="T3" fmla="*/ 0 h 104"/>
                    <a:gd name="T4" fmla="*/ 48 w 96"/>
                    <a:gd name="T5" fmla="*/ 32 h 104"/>
                    <a:gd name="T6" fmla="*/ 96 w 96"/>
                    <a:gd name="T7" fmla="*/ 0 h 104"/>
                    <a:gd name="T8" fmla="*/ 48 w 96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04"/>
                    <a:gd name="T17" fmla="*/ 96 w 9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04">
                      <a:moveTo>
                        <a:pt x="48" y="104"/>
                      </a:moveTo>
                      <a:lnTo>
                        <a:pt x="0" y="0"/>
                      </a:lnTo>
                      <a:lnTo>
                        <a:pt x="48" y="32"/>
                      </a:lnTo>
                      <a:lnTo>
                        <a:pt x="96" y="0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7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4392" y="2144"/>
                  <a:ext cx="1" cy="176"/>
                </a:xfrm>
                <a:prstGeom prst="line">
                  <a:avLst/>
                </a:prstGeom>
                <a:noFill/>
                <a:ln w="254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1010" name="Group 128"/>
              <p:cNvGrpSpPr>
                <a:grpSpLocks/>
              </p:cNvGrpSpPr>
              <p:nvPr/>
            </p:nvGrpSpPr>
            <p:grpSpPr bwMode="auto">
              <a:xfrm>
                <a:off x="4344" y="2856"/>
                <a:ext cx="96" cy="248"/>
                <a:chOff x="4344" y="2856"/>
                <a:chExt cx="96" cy="248"/>
              </a:xfrm>
            </p:grpSpPr>
            <p:sp>
              <p:nvSpPr>
                <p:cNvPr id="41014" name="Freeform 126"/>
                <p:cNvSpPr>
                  <a:spLocks/>
                </p:cNvSpPr>
                <p:nvPr/>
              </p:nvSpPr>
              <p:spPr bwMode="auto">
                <a:xfrm>
                  <a:off x="4344" y="2856"/>
                  <a:ext cx="96" cy="104"/>
                </a:xfrm>
                <a:custGeom>
                  <a:avLst/>
                  <a:gdLst>
                    <a:gd name="T0" fmla="*/ 48 w 96"/>
                    <a:gd name="T1" fmla="*/ 0 h 104"/>
                    <a:gd name="T2" fmla="*/ 96 w 96"/>
                    <a:gd name="T3" fmla="*/ 104 h 104"/>
                    <a:gd name="T4" fmla="*/ 48 w 96"/>
                    <a:gd name="T5" fmla="*/ 72 h 104"/>
                    <a:gd name="T6" fmla="*/ 0 w 96"/>
                    <a:gd name="T7" fmla="*/ 104 h 104"/>
                    <a:gd name="T8" fmla="*/ 48 w 9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04"/>
                    <a:gd name="T17" fmla="*/ 96 w 9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04">
                      <a:moveTo>
                        <a:pt x="48" y="0"/>
                      </a:moveTo>
                      <a:lnTo>
                        <a:pt x="96" y="104"/>
                      </a:lnTo>
                      <a:lnTo>
                        <a:pt x="48" y="72"/>
                      </a:lnTo>
                      <a:lnTo>
                        <a:pt x="0" y="10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5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392" y="2928"/>
                  <a:ext cx="1" cy="176"/>
                </a:xfrm>
                <a:prstGeom prst="line">
                  <a:avLst/>
                </a:prstGeom>
                <a:noFill/>
                <a:ln w="254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1011" name="Rectangle 129"/>
              <p:cNvSpPr>
                <a:spLocks noChangeArrowheads="1"/>
              </p:cNvSpPr>
              <p:nvPr/>
            </p:nvSpPr>
            <p:spPr bwMode="auto">
              <a:xfrm>
                <a:off x="4432" y="1984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P</a:t>
                </a:r>
                <a:endParaRPr lang="en-US" i="1"/>
              </a:p>
            </p:txBody>
          </p:sp>
          <p:sp>
            <p:nvSpPr>
              <p:cNvPr id="41012" name="Rectangle 130"/>
              <p:cNvSpPr>
                <a:spLocks noChangeArrowheads="1"/>
              </p:cNvSpPr>
              <p:nvPr/>
            </p:nvSpPr>
            <p:spPr bwMode="auto">
              <a:xfrm>
                <a:off x="3848" y="2352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P</a:t>
                </a:r>
                <a:endParaRPr lang="en-US" i="1"/>
              </a:p>
            </p:txBody>
          </p:sp>
          <p:sp>
            <p:nvSpPr>
              <p:cNvPr id="41013" name="Rectangle 131"/>
              <p:cNvSpPr>
                <a:spLocks noChangeArrowheads="1"/>
              </p:cNvSpPr>
              <p:nvPr/>
            </p:nvSpPr>
            <p:spPr bwMode="auto">
              <a:xfrm>
                <a:off x="4856" y="2352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P</a:t>
                </a:r>
                <a:endParaRPr lang="en-US" i="1"/>
              </a:p>
            </p:txBody>
          </p:sp>
        </p:grpSp>
        <p:grpSp>
          <p:nvGrpSpPr>
            <p:cNvPr id="40974" name="Group 141"/>
            <p:cNvGrpSpPr>
              <a:grpSpLocks/>
            </p:cNvGrpSpPr>
            <p:nvPr/>
          </p:nvGrpSpPr>
          <p:grpSpPr bwMode="auto">
            <a:xfrm>
              <a:off x="657" y="2440"/>
              <a:ext cx="972" cy="573"/>
              <a:chOff x="657" y="2440"/>
              <a:chExt cx="972" cy="573"/>
            </a:xfrm>
          </p:grpSpPr>
          <p:sp>
            <p:nvSpPr>
              <p:cNvPr id="40997" name="Rectangle 134"/>
              <p:cNvSpPr>
                <a:spLocks noChangeArrowheads="1"/>
              </p:cNvSpPr>
              <p:nvPr/>
            </p:nvSpPr>
            <p:spPr bwMode="auto">
              <a:xfrm>
                <a:off x="657" y="2576"/>
                <a:ext cx="47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P</a:t>
                </a:r>
                <a:r>
                  <a:rPr lang="en-US" sz="2800">
                    <a:solidFill>
                      <a:srgbClr val="000000"/>
                    </a:solidFill>
                  </a:rPr>
                  <a:t> = -</a:t>
                </a:r>
                <a:endParaRPr lang="en-US"/>
              </a:p>
            </p:txBody>
          </p:sp>
          <p:sp>
            <p:nvSpPr>
              <p:cNvPr id="40998" name="Rectangle 135"/>
              <p:cNvSpPr>
                <a:spLocks noChangeArrowheads="1"/>
              </p:cNvSpPr>
              <p:nvPr/>
            </p:nvSpPr>
            <p:spPr bwMode="auto">
              <a:xfrm>
                <a:off x="1136" y="2576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33FF"/>
                    </a:solidFill>
                  </a:rPr>
                  <a:t>K</a:t>
                </a:r>
                <a:endParaRPr lang="en-US" i="1"/>
              </a:p>
            </p:txBody>
          </p:sp>
          <p:sp>
            <p:nvSpPr>
              <p:cNvPr id="40999" name="Rectangle 136"/>
              <p:cNvSpPr>
                <a:spLocks noChangeArrowheads="1"/>
              </p:cNvSpPr>
              <p:nvPr/>
            </p:nvSpPr>
            <p:spPr bwMode="auto">
              <a:xfrm>
                <a:off x="1320" y="2440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D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1000" name="Rectangle 137"/>
              <p:cNvSpPr>
                <a:spLocks noChangeArrowheads="1"/>
              </p:cNvSpPr>
              <p:nvPr/>
            </p:nvSpPr>
            <p:spPr bwMode="auto">
              <a:xfrm>
                <a:off x="1456" y="2456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V</a:t>
                </a:r>
                <a:endParaRPr lang="en-US" i="1"/>
              </a:p>
            </p:txBody>
          </p:sp>
          <p:sp>
            <p:nvSpPr>
              <p:cNvPr id="41001" name="Line 138"/>
              <p:cNvSpPr>
                <a:spLocks noChangeShapeType="1"/>
              </p:cNvSpPr>
              <p:nvPr/>
            </p:nvSpPr>
            <p:spPr bwMode="auto">
              <a:xfrm>
                <a:off x="1328" y="2712"/>
                <a:ext cx="2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002" name="Rectangle 139"/>
              <p:cNvSpPr>
                <a:spLocks noChangeArrowheads="1"/>
              </p:cNvSpPr>
              <p:nvPr/>
            </p:nvSpPr>
            <p:spPr bwMode="auto">
              <a:xfrm>
                <a:off x="1352" y="2696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V</a:t>
                </a:r>
                <a:endParaRPr lang="en-US" i="1"/>
              </a:p>
            </p:txBody>
          </p:sp>
          <p:sp>
            <p:nvSpPr>
              <p:cNvPr id="41003" name="Rectangle 140"/>
              <p:cNvSpPr>
                <a:spLocks noChangeArrowheads="1"/>
              </p:cNvSpPr>
              <p:nvPr/>
            </p:nvSpPr>
            <p:spPr bwMode="auto">
              <a:xfrm>
                <a:off x="1504" y="2744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o</a:t>
                </a:r>
                <a:endParaRPr lang="en-US" i="1"/>
              </a:p>
            </p:txBody>
          </p:sp>
        </p:grpSp>
        <p:grpSp>
          <p:nvGrpSpPr>
            <p:cNvPr id="40975" name="Group 19"/>
            <p:cNvGrpSpPr>
              <a:grpSpLocks/>
            </p:cNvGrpSpPr>
            <p:nvPr/>
          </p:nvGrpSpPr>
          <p:grpSpPr bwMode="auto">
            <a:xfrm>
              <a:off x="2760" y="2152"/>
              <a:ext cx="80" cy="976"/>
              <a:chOff x="2760" y="2152"/>
              <a:chExt cx="80" cy="976"/>
            </a:xfrm>
          </p:grpSpPr>
          <p:sp>
            <p:nvSpPr>
              <p:cNvPr id="40995" name="Freeform 17"/>
              <p:cNvSpPr>
                <a:spLocks/>
              </p:cNvSpPr>
              <p:nvPr/>
            </p:nvSpPr>
            <p:spPr bwMode="auto">
              <a:xfrm>
                <a:off x="2760" y="215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6" name="Line 18"/>
              <p:cNvSpPr>
                <a:spLocks noChangeShapeType="1"/>
              </p:cNvSpPr>
              <p:nvPr/>
            </p:nvSpPr>
            <p:spPr bwMode="auto">
              <a:xfrm flipV="1">
                <a:off x="2800" y="2208"/>
                <a:ext cx="1" cy="9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0976" name="Group 22"/>
            <p:cNvGrpSpPr>
              <a:grpSpLocks/>
            </p:cNvGrpSpPr>
            <p:nvPr/>
          </p:nvGrpSpPr>
          <p:grpSpPr bwMode="auto">
            <a:xfrm>
              <a:off x="2248" y="2600"/>
              <a:ext cx="1112" cy="80"/>
              <a:chOff x="2248" y="2600"/>
              <a:chExt cx="1112" cy="80"/>
            </a:xfrm>
          </p:grpSpPr>
          <p:sp>
            <p:nvSpPr>
              <p:cNvPr id="40993" name="Freeform 20"/>
              <p:cNvSpPr>
                <a:spLocks/>
              </p:cNvSpPr>
              <p:nvPr/>
            </p:nvSpPr>
            <p:spPr bwMode="auto">
              <a:xfrm>
                <a:off x="3272" y="2600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Line 21"/>
              <p:cNvSpPr>
                <a:spLocks noChangeShapeType="1"/>
              </p:cNvSpPr>
              <p:nvPr/>
            </p:nvSpPr>
            <p:spPr bwMode="auto">
              <a:xfrm>
                <a:off x="2248" y="2640"/>
                <a:ext cx="10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0977" name="Rectangle 23"/>
            <p:cNvSpPr>
              <a:spLocks noChangeArrowheads="1"/>
            </p:cNvSpPr>
            <p:nvPr/>
          </p:nvSpPr>
          <p:spPr bwMode="auto">
            <a:xfrm>
              <a:off x="2856" y="2000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P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0978" name="Rectangle 24"/>
            <p:cNvSpPr>
              <a:spLocks noChangeArrowheads="1"/>
            </p:cNvSpPr>
            <p:nvPr/>
          </p:nvSpPr>
          <p:spPr bwMode="auto">
            <a:xfrm>
              <a:off x="3400" y="2368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40979" name="Rectangle 25"/>
            <p:cNvSpPr>
              <a:spLocks noChangeArrowheads="1"/>
            </p:cNvSpPr>
            <p:nvPr/>
          </p:nvSpPr>
          <p:spPr bwMode="auto">
            <a:xfrm>
              <a:off x="3536" y="2384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V</a:t>
              </a:r>
              <a:endParaRPr lang="en-US" i="1">
                <a:latin typeface="Times" charset="0"/>
              </a:endParaRPr>
            </a:p>
          </p:txBody>
        </p:sp>
        <p:grpSp>
          <p:nvGrpSpPr>
            <p:cNvPr id="40980" name="Group 32"/>
            <p:cNvGrpSpPr>
              <a:grpSpLocks/>
            </p:cNvGrpSpPr>
            <p:nvPr/>
          </p:nvGrpSpPr>
          <p:grpSpPr bwMode="auto">
            <a:xfrm>
              <a:off x="2312" y="2352"/>
              <a:ext cx="1040" cy="600"/>
              <a:chOff x="2312" y="2352"/>
              <a:chExt cx="1040" cy="600"/>
            </a:xfrm>
          </p:grpSpPr>
          <p:grpSp>
            <p:nvGrpSpPr>
              <p:cNvPr id="40987" name="Group 28"/>
              <p:cNvGrpSpPr>
                <a:grpSpLocks/>
              </p:cNvGrpSpPr>
              <p:nvPr/>
            </p:nvGrpSpPr>
            <p:grpSpPr bwMode="auto">
              <a:xfrm>
                <a:off x="2312" y="2352"/>
                <a:ext cx="888" cy="512"/>
                <a:chOff x="2312" y="2352"/>
                <a:chExt cx="888" cy="512"/>
              </a:xfrm>
            </p:grpSpPr>
            <p:sp>
              <p:nvSpPr>
                <p:cNvPr id="40991" name="Freeform 26"/>
                <p:cNvSpPr>
                  <a:spLocks/>
                </p:cNvSpPr>
                <p:nvPr/>
              </p:nvSpPr>
              <p:spPr bwMode="auto">
                <a:xfrm>
                  <a:off x="3088" y="2768"/>
                  <a:ext cx="112" cy="96"/>
                </a:xfrm>
                <a:custGeom>
                  <a:avLst/>
                  <a:gdLst>
                    <a:gd name="T0" fmla="*/ 112 w 112"/>
                    <a:gd name="T1" fmla="*/ 96 h 96"/>
                    <a:gd name="T2" fmla="*/ 0 w 112"/>
                    <a:gd name="T3" fmla="*/ 88 h 96"/>
                    <a:gd name="T4" fmla="*/ 48 w 112"/>
                    <a:gd name="T5" fmla="*/ 64 h 96"/>
                    <a:gd name="T6" fmla="*/ 48 w 112"/>
                    <a:gd name="T7" fmla="*/ 0 h 96"/>
                    <a:gd name="T8" fmla="*/ 112 w 112"/>
                    <a:gd name="T9" fmla="*/ 96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96"/>
                    <a:gd name="T17" fmla="*/ 112 w 11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96">
                      <a:moveTo>
                        <a:pt x="112" y="96"/>
                      </a:moveTo>
                      <a:lnTo>
                        <a:pt x="0" y="88"/>
                      </a:lnTo>
                      <a:lnTo>
                        <a:pt x="48" y="64"/>
                      </a:lnTo>
                      <a:lnTo>
                        <a:pt x="48" y="0"/>
                      </a:lnTo>
                      <a:lnTo>
                        <a:pt x="112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27"/>
                <p:cNvSpPr>
                  <a:spLocks noChangeShapeType="1"/>
                </p:cNvSpPr>
                <p:nvPr/>
              </p:nvSpPr>
              <p:spPr bwMode="auto">
                <a:xfrm>
                  <a:off x="2312" y="2352"/>
                  <a:ext cx="824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0988" name="Group 31"/>
              <p:cNvGrpSpPr>
                <a:grpSpLocks/>
              </p:cNvGrpSpPr>
              <p:nvPr/>
            </p:nvGrpSpPr>
            <p:grpSpPr bwMode="auto">
              <a:xfrm>
                <a:off x="2464" y="2440"/>
                <a:ext cx="888" cy="512"/>
                <a:chOff x="2464" y="2440"/>
                <a:chExt cx="888" cy="512"/>
              </a:xfrm>
            </p:grpSpPr>
            <p:sp>
              <p:nvSpPr>
                <p:cNvPr id="40989" name="Freeform 29"/>
                <p:cNvSpPr>
                  <a:spLocks/>
                </p:cNvSpPr>
                <p:nvPr/>
              </p:nvSpPr>
              <p:spPr bwMode="auto">
                <a:xfrm>
                  <a:off x="2464" y="2440"/>
                  <a:ext cx="112" cy="96"/>
                </a:xfrm>
                <a:custGeom>
                  <a:avLst/>
                  <a:gdLst>
                    <a:gd name="T0" fmla="*/ 0 w 112"/>
                    <a:gd name="T1" fmla="*/ 0 h 96"/>
                    <a:gd name="T2" fmla="*/ 112 w 112"/>
                    <a:gd name="T3" fmla="*/ 8 h 96"/>
                    <a:gd name="T4" fmla="*/ 64 w 112"/>
                    <a:gd name="T5" fmla="*/ 32 h 96"/>
                    <a:gd name="T6" fmla="*/ 64 w 112"/>
                    <a:gd name="T7" fmla="*/ 96 h 96"/>
                    <a:gd name="T8" fmla="*/ 0 w 112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96"/>
                    <a:gd name="T17" fmla="*/ 112 w 11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96">
                      <a:moveTo>
                        <a:pt x="0" y="0"/>
                      </a:moveTo>
                      <a:lnTo>
                        <a:pt x="112" y="8"/>
                      </a:lnTo>
                      <a:lnTo>
                        <a:pt x="64" y="32"/>
                      </a:lnTo>
                      <a:lnTo>
                        <a:pt x="64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0" name="Line 30"/>
                <p:cNvSpPr>
                  <a:spLocks noChangeShapeType="1"/>
                </p:cNvSpPr>
                <p:nvPr/>
              </p:nvSpPr>
              <p:spPr bwMode="auto">
                <a:xfrm>
                  <a:off x="2528" y="2472"/>
                  <a:ext cx="824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sp>
          <p:nvSpPr>
            <p:cNvPr id="40981" name="Rectangle 35"/>
            <p:cNvSpPr>
              <a:spLocks noChangeArrowheads="1"/>
            </p:cNvSpPr>
            <p:nvPr/>
          </p:nvSpPr>
          <p:spPr bwMode="auto">
            <a:xfrm>
              <a:off x="2852" y="2736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33FF"/>
                  </a:solidFill>
                </a:rPr>
                <a:t>K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0982" name="Rectangle 47"/>
            <p:cNvSpPr>
              <a:spLocks noChangeArrowheads="1"/>
            </p:cNvSpPr>
            <p:nvPr/>
          </p:nvSpPr>
          <p:spPr bwMode="auto">
            <a:xfrm>
              <a:off x="3432" y="2624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V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0983" name="Rectangle 48"/>
            <p:cNvSpPr>
              <a:spLocks noChangeArrowheads="1"/>
            </p:cNvSpPr>
            <p:nvPr/>
          </p:nvSpPr>
          <p:spPr bwMode="auto">
            <a:xfrm>
              <a:off x="3584" y="2672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o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0984" name="Line 181"/>
            <p:cNvSpPr>
              <a:spLocks noChangeShapeType="1"/>
            </p:cNvSpPr>
            <p:nvPr/>
          </p:nvSpPr>
          <p:spPr bwMode="auto">
            <a:xfrm>
              <a:off x="3420" y="2639"/>
              <a:ext cx="2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85" name="Line 185"/>
            <p:cNvSpPr>
              <a:spLocks noChangeShapeType="1"/>
            </p:cNvSpPr>
            <p:nvPr/>
          </p:nvSpPr>
          <p:spPr bwMode="auto">
            <a:xfrm>
              <a:off x="3052" y="2956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86" name="Line 186"/>
            <p:cNvSpPr>
              <a:spLocks noChangeShapeType="1"/>
            </p:cNvSpPr>
            <p:nvPr/>
          </p:nvSpPr>
          <p:spPr bwMode="auto">
            <a:xfrm flipV="1">
              <a:off x="3046" y="2770"/>
              <a:ext cx="0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F35CF-00DD-43DD-8B65-D5284A2F550A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2149475" y="1225550"/>
            <a:ext cx="70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Metals</a:t>
            </a:r>
          </a:p>
          <a:p>
            <a:r>
              <a:rPr lang="en-US" sz="1400">
                <a:solidFill>
                  <a:schemeClr val="tx2"/>
                </a:solidFill>
              </a:rPr>
              <a:t>Alloys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2886075" y="1119188"/>
            <a:ext cx="974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Graphite</a:t>
            </a:r>
          </a:p>
          <a:p>
            <a:r>
              <a:rPr lang="en-US" sz="1400">
                <a:solidFill>
                  <a:srgbClr val="0000FF"/>
                </a:solidFill>
              </a:rPr>
              <a:t>Ceramics</a:t>
            </a:r>
          </a:p>
          <a:p>
            <a:r>
              <a:rPr lang="en-US" sz="1400">
                <a:solidFill>
                  <a:srgbClr val="0000FF"/>
                </a:solidFill>
              </a:rPr>
              <a:t>Semicond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783013" y="1331913"/>
            <a:ext cx="92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6600"/>
                </a:solidFill>
              </a:rPr>
              <a:t>Polymers</a:t>
            </a: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610100" y="1225550"/>
            <a:ext cx="1122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D60093"/>
                </a:solidFill>
              </a:rPr>
              <a:t>Composites</a:t>
            </a:r>
          </a:p>
          <a:p>
            <a:pPr algn="ctr"/>
            <a:r>
              <a:rPr lang="en-US" sz="1400">
                <a:solidFill>
                  <a:srgbClr val="D60093"/>
                </a:solidFill>
              </a:rPr>
              <a:t>/fibers</a:t>
            </a:r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381000" y="2590800"/>
            <a:ext cx="1116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i="1"/>
              <a:t>E</a:t>
            </a:r>
            <a:r>
              <a:rPr lang="en-US" sz="2200"/>
              <a:t>(GPa)</a:t>
            </a:r>
          </a:p>
        </p:txBody>
      </p:sp>
      <p:sp>
        <p:nvSpPr>
          <p:cNvPr id="43016" name="Line 11"/>
          <p:cNvSpPr>
            <a:spLocks noChangeShapeType="1"/>
          </p:cNvSpPr>
          <p:nvPr/>
        </p:nvSpPr>
        <p:spPr bwMode="auto">
          <a:xfrm flipV="1">
            <a:off x="533400" y="2971800"/>
            <a:ext cx="304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5791200" y="3276600"/>
            <a:ext cx="2578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Based on data in Table B.2,</a:t>
            </a:r>
          </a:p>
          <a:p>
            <a:r>
              <a:rPr lang="en-US" sz="1400" i="1"/>
              <a:t>Callister </a:t>
            </a:r>
            <a:r>
              <a:rPr lang="en-US" sz="1400" i="1">
                <a:solidFill>
                  <a:srgbClr val="000000"/>
                </a:solidFill>
              </a:rPr>
              <a:t>&amp; Rethwisch 8e.</a:t>
            </a:r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  <a:p>
            <a:r>
              <a:rPr lang="en-US" sz="1400">
                <a:solidFill>
                  <a:srgbClr val="D60093"/>
                </a:solidFill>
              </a:rPr>
              <a:t>Composite data based on</a:t>
            </a:r>
          </a:p>
          <a:p>
            <a:r>
              <a:rPr lang="en-US" sz="1400">
                <a:solidFill>
                  <a:srgbClr val="D60093"/>
                </a:solidFill>
              </a:rPr>
              <a:t>reinforced epoxy with 60 vol%</a:t>
            </a:r>
          </a:p>
          <a:p>
            <a:r>
              <a:rPr lang="en-US" sz="1400">
                <a:solidFill>
                  <a:srgbClr val="D60093"/>
                </a:solidFill>
              </a:rPr>
              <a:t>of aligned</a:t>
            </a:r>
          </a:p>
          <a:p>
            <a:r>
              <a:rPr lang="en-US" sz="1400">
                <a:solidFill>
                  <a:srgbClr val="D60093"/>
                </a:solidFill>
              </a:rPr>
              <a:t>carbon (CFRE),</a:t>
            </a:r>
          </a:p>
          <a:p>
            <a:r>
              <a:rPr lang="en-US" sz="1400">
                <a:solidFill>
                  <a:srgbClr val="D60093"/>
                </a:solidFill>
              </a:rPr>
              <a:t>aramid (AFRE), or</a:t>
            </a:r>
          </a:p>
          <a:p>
            <a:r>
              <a:rPr lang="en-US" sz="1400">
                <a:solidFill>
                  <a:srgbClr val="D60093"/>
                </a:solidFill>
              </a:rPr>
              <a:t>glass (GFRE)</a:t>
            </a:r>
          </a:p>
          <a:p>
            <a:r>
              <a:rPr lang="en-US" sz="1400">
                <a:solidFill>
                  <a:srgbClr val="D60093"/>
                </a:solidFill>
              </a:rPr>
              <a:t>fibers.</a:t>
            </a:r>
          </a:p>
        </p:txBody>
      </p:sp>
      <p:sp>
        <p:nvSpPr>
          <p:cNvPr id="43018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Young’s Moduli:  Comparison</a:t>
            </a:r>
          </a:p>
        </p:txBody>
      </p:sp>
      <p:sp>
        <p:nvSpPr>
          <p:cNvPr id="43019" name="AutoShape 15"/>
          <p:cNvSpPr>
            <a:spLocks noChangeAspect="1" noChangeArrowheads="1" noTextEdit="1"/>
          </p:cNvSpPr>
          <p:nvPr/>
        </p:nvSpPr>
        <p:spPr bwMode="auto">
          <a:xfrm>
            <a:off x="381000" y="3810000"/>
            <a:ext cx="1066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020" name="Rectangle 17"/>
          <p:cNvSpPr>
            <a:spLocks noChangeArrowheads="1"/>
          </p:cNvSpPr>
          <p:nvPr/>
        </p:nvSpPr>
        <p:spPr bwMode="auto">
          <a:xfrm>
            <a:off x="393700" y="3911600"/>
            <a:ext cx="9096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9</a:t>
            </a:r>
            <a:r>
              <a:rPr lang="en-US">
                <a:solidFill>
                  <a:srgbClr val="000000"/>
                </a:solidFill>
              </a:rPr>
              <a:t> Pa</a:t>
            </a:r>
            <a:endParaRPr lang="en-US"/>
          </a:p>
        </p:txBody>
      </p:sp>
      <p:grpSp>
        <p:nvGrpSpPr>
          <p:cNvPr id="43021" name="Group 35"/>
          <p:cNvGrpSpPr>
            <a:grpSpLocks noChangeAspect="1"/>
          </p:cNvGrpSpPr>
          <p:nvPr/>
        </p:nvGrpSpPr>
        <p:grpSpPr bwMode="auto">
          <a:xfrm>
            <a:off x="1384300" y="1727200"/>
            <a:ext cx="4559300" cy="4978400"/>
            <a:chOff x="872" y="1088"/>
            <a:chExt cx="2872" cy="3136"/>
          </a:xfrm>
        </p:grpSpPr>
        <p:sp>
          <p:nvSpPr>
            <p:cNvPr id="43022" name="AutoShape 34"/>
            <p:cNvSpPr>
              <a:spLocks noChangeAspect="1" noChangeArrowheads="1" noTextEdit="1"/>
            </p:cNvSpPr>
            <p:nvPr/>
          </p:nvSpPr>
          <p:spPr bwMode="auto">
            <a:xfrm>
              <a:off x="872" y="1088"/>
              <a:ext cx="2872" cy="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23" name="Rectangle 36"/>
            <p:cNvSpPr>
              <a:spLocks noChangeArrowheads="1"/>
            </p:cNvSpPr>
            <p:nvPr/>
          </p:nvSpPr>
          <p:spPr bwMode="auto">
            <a:xfrm>
              <a:off x="2926" y="1676"/>
              <a:ext cx="663" cy="2163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Rectangle 37"/>
            <p:cNvSpPr>
              <a:spLocks noChangeArrowheads="1"/>
            </p:cNvSpPr>
            <p:nvPr/>
          </p:nvSpPr>
          <p:spPr bwMode="auto">
            <a:xfrm>
              <a:off x="2392" y="3048"/>
              <a:ext cx="514" cy="106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Rectangle 38"/>
            <p:cNvSpPr>
              <a:spLocks noChangeArrowheads="1"/>
            </p:cNvSpPr>
            <p:nvPr/>
          </p:nvSpPr>
          <p:spPr bwMode="auto">
            <a:xfrm>
              <a:off x="1865" y="1189"/>
              <a:ext cx="514" cy="165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Rectangle 39"/>
            <p:cNvSpPr>
              <a:spLocks noChangeArrowheads="1"/>
            </p:cNvSpPr>
            <p:nvPr/>
          </p:nvSpPr>
          <p:spPr bwMode="auto">
            <a:xfrm>
              <a:off x="1325" y="1541"/>
              <a:ext cx="513" cy="851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Rectangle 40"/>
            <p:cNvSpPr>
              <a:spLocks noChangeArrowheads="1"/>
            </p:cNvSpPr>
            <p:nvPr/>
          </p:nvSpPr>
          <p:spPr bwMode="auto">
            <a:xfrm>
              <a:off x="1298" y="1196"/>
              <a:ext cx="2290" cy="2920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Line 41"/>
            <p:cNvSpPr>
              <a:spLocks noChangeShapeType="1"/>
            </p:cNvSpPr>
            <p:nvPr/>
          </p:nvSpPr>
          <p:spPr bwMode="auto">
            <a:xfrm>
              <a:off x="1176" y="4123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29" name="Line 42"/>
            <p:cNvSpPr>
              <a:spLocks noChangeShapeType="1"/>
            </p:cNvSpPr>
            <p:nvPr/>
          </p:nvSpPr>
          <p:spPr bwMode="auto">
            <a:xfrm>
              <a:off x="1176" y="1196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Rectangle 43"/>
            <p:cNvSpPr>
              <a:spLocks noChangeArrowheads="1"/>
            </p:cNvSpPr>
            <p:nvPr/>
          </p:nvSpPr>
          <p:spPr bwMode="auto">
            <a:xfrm>
              <a:off x="1007" y="405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43031" name="Rectangle 44"/>
            <p:cNvSpPr>
              <a:spLocks noChangeArrowheads="1"/>
            </p:cNvSpPr>
            <p:nvPr/>
          </p:nvSpPr>
          <p:spPr bwMode="auto">
            <a:xfrm>
              <a:off x="1088" y="283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43032" name="Line 45"/>
            <p:cNvSpPr>
              <a:spLocks noChangeShapeType="1"/>
            </p:cNvSpPr>
            <p:nvPr/>
          </p:nvSpPr>
          <p:spPr bwMode="auto">
            <a:xfrm>
              <a:off x="1176" y="2893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Line 46"/>
            <p:cNvSpPr>
              <a:spLocks noChangeShapeType="1"/>
            </p:cNvSpPr>
            <p:nvPr/>
          </p:nvSpPr>
          <p:spPr bwMode="auto">
            <a:xfrm>
              <a:off x="1176" y="2588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4" name="Line 47"/>
            <p:cNvSpPr>
              <a:spLocks noChangeShapeType="1"/>
            </p:cNvSpPr>
            <p:nvPr/>
          </p:nvSpPr>
          <p:spPr bwMode="auto">
            <a:xfrm>
              <a:off x="1176" y="2352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5" name="Line 48"/>
            <p:cNvSpPr>
              <a:spLocks noChangeShapeType="1"/>
            </p:cNvSpPr>
            <p:nvPr/>
          </p:nvSpPr>
          <p:spPr bwMode="auto">
            <a:xfrm>
              <a:off x="1176" y="2217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6" name="Line 49"/>
            <p:cNvSpPr>
              <a:spLocks noChangeShapeType="1"/>
            </p:cNvSpPr>
            <p:nvPr/>
          </p:nvSpPr>
          <p:spPr bwMode="auto">
            <a:xfrm>
              <a:off x="1176" y="2122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7" name="Line 50"/>
            <p:cNvSpPr>
              <a:spLocks noChangeShapeType="1"/>
            </p:cNvSpPr>
            <p:nvPr/>
          </p:nvSpPr>
          <p:spPr bwMode="auto">
            <a:xfrm>
              <a:off x="1176" y="2048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8" name="Line 51"/>
            <p:cNvSpPr>
              <a:spLocks noChangeShapeType="1"/>
            </p:cNvSpPr>
            <p:nvPr/>
          </p:nvSpPr>
          <p:spPr bwMode="auto">
            <a:xfrm>
              <a:off x="1176" y="3764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Line 52"/>
            <p:cNvSpPr>
              <a:spLocks noChangeShapeType="1"/>
            </p:cNvSpPr>
            <p:nvPr/>
          </p:nvSpPr>
          <p:spPr bwMode="auto">
            <a:xfrm>
              <a:off x="1176" y="3122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Line 53"/>
            <p:cNvSpPr>
              <a:spLocks noChangeShapeType="1"/>
            </p:cNvSpPr>
            <p:nvPr/>
          </p:nvSpPr>
          <p:spPr bwMode="auto">
            <a:xfrm>
              <a:off x="1176" y="3589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1" name="Line 54"/>
            <p:cNvSpPr>
              <a:spLocks noChangeShapeType="1"/>
            </p:cNvSpPr>
            <p:nvPr/>
          </p:nvSpPr>
          <p:spPr bwMode="auto">
            <a:xfrm>
              <a:off x="1176" y="3359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2" name="Line 55"/>
            <p:cNvSpPr>
              <a:spLocks noChangeShapeType="1"/>
            </p:cNvSpPr>
            <p:nvPr/>
          </p:nvSpPr>
          <p:spPr bwMode="auto">
            <a:xfrm>
              <a:off x="1176" y="2987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3" name="Rectangle 56"/>
            <p:cNvSpPr>
              <a:spLocks noChangeArrowheads="1"/>
            </p:cNvSpPr>
            <p:nvPr/>
          </p:nvSpPr>
          <p:spPr bwMode="auto">
            <a:xfrm>
              <a:off x="1007" y="3710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43044" name="Rectangle 57"/>
            <p:cNvSpPr>
              <a:spLocks noChangeArrowheads="1"/>
            </p:cNvSpPr>
            <p:nvPr/>
          </p:nvSpPr>
          <p:spPr bwMode="auto">
            <a:xfrm>
              <a:off x="1088" y="352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3045" name="Rectangle 58"/>
            <p:cNvSpPr>
              <a:spLocks noChangeArrowheads="1"/>
            </p:cNvSpPr>
            <p:nvPr/>
          </p:nvSpPr>
          <p:spPr bwMode="auto">
            <a:xfrm>
              <a:off x="1386" y="2237"/>
              <a:ext cx="4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Magnesium,</a:t>
              </a:r>
              <a:endParaRPr lang="en-US"/>
            </a:p>
          </p:txBody>
        </p:sp>
        <p:sp>
          <p:nvSpPr>
            <p:cNvPr id="43046" name="Rectangle 59"/>
            <p:cNvSpPr>
              <a:spLocks noChangeArrowheads="1"/>
            </p:cNvSpPr>
            <p:nvPr/>
          </p:nvSpPr>
          <p:spPr bwMode="auto">
            <a:xfrm>
              <a:off x="1386" y="2136"/>
              <a:ext cx="3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Aluminum</a:t>
              </a:r>
              <a:endParaRPr lang="en-US"/>
            </a:p>
          </p:txBody>
        </p:sp>
        <p:sp>
          <p:nvSpPr>
            <p:cNvPr id="43047" name="Rectangle 60"/>
            <p:cNvSpPr>
              <a:spLocks noChangeArrowheads="1"/>
            </p:cNvSpPr>
            <p:nvPr/>
          </p:nvSpPr>
          <p:spPr bwMode="auto">
            <a:xfrm>
              <a:off x="1386" y="1859"/>
              <a:ext cx="31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Platinum</a:t>
              </a:r>
              <a:endParaRPr lang="en-US"/>
            </a:p>
          </p:txBody>
        </p:sp>
        <p:sp>
          <p:nvSpPr>
            <p:cNvPr id="43048" name="Rectangle 61"/>
            <p:cNvSpPr>
              <a:spLocks noChangeArrowheads="1"/>
            </p:cNvSpPr>
            <p:nvPr/>
          </p:nvSpPr>
          <p:spPr bwMode="auto">
            <a:xfrm>
              <a:off x="1386" y="2075"/>
              <a:ext cx="41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Silver, Gold</a:t>
              </a:r>
              <a:endParaRPr lang="en-US"/>
            </a:p>
          </p:txBody>
        </p:sp>
        <p:sp>
          <p:nvSpPr>
            <p:cNvPr id="43049" name="Rectangle 62"/>
            <p:cNvSpPr>
              <a:spLocks noChangeArrowheads="1"/>
            </p:cNvSpPr>
            <p:nvPr/>
          </p:nvSpPr>
          <p:spPr bwMode="auto">
            <a:xfrm>
              <a:off x="1386" y="1791"/>
              <a:ext cx="33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Tantalum</a:t>
              </a:r>
              <a:endParaRPr lang="en-US"/>
            </a:p>
          </p:txBody>
        </p:sp>
        <p:sp>
          <p:nvSpPr>
            <p:cNvPr id="43050" name="Rectangle 63"/>
            <p:cNvSpPr>
              <a:spLocks noChangeArrowheads="1"/>
            </p:cNvSpPr>
            <p:nvPr/>
          </p:nvSpPr>
          <p:spPr bwMode="auto">
            <a:xfrm>
              <a:off x="1386" y="2014"/>
              <a:ext cx="2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Zinc, Ti</a:t>
              </a:r>
              <a:endParaRPr lang="en-US"/>
            </a:p>
          </p:txBody>
        </p:sp>
        <p:sp>
          <p:nvSpPr>
            <p:cNvPr id="43051" name="Rectangle 64"/>
            <p:cNvSpPr>
              <a:spLocks noChangeArrowheads="1"/>
            </p:cNvSpPr>
            <p:nvPr/>
          </p:nvSpPr>
          <p:spPr bwMode="auto">
            <a:xfrm>
              <a:off x="1386" y="1724"/>
              <a:ext cx="3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Steel, Ni</a:t>
              </a:r>
              <a:endParaRPr lang="en-US"/>
            </a:p>
          </p:txBody>
        </p:sp>
        <p:sp>
          <p:nvSpPr>
            <p:cNvPr id="43052" name="Rectangle 65"/>
            <p:cNvSpPr>
              <a:spLocks noChangeArrowheads="1"/>
            </p:cNvSpPr>
            <p:nvPr/>
          </p:nvSpPr>
          <p:spPr bwMode="auto">
            <a:xfrm>
              <a:off x="1386" y="1616"/>
              <a:ext cx="4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Molybdenum</a:t>
              </a:r>
              <a:endParaRPr lang="en-US"/>
            </a:p>
          </p:txBody>
        </p:sp>
        <p:sp>
          <p:nvSpPr>
            <p:cNvPr id="43053" name="Oval 66"/>
            <p:cNvSpPr>
              <a:spLocks noChangeArrowheads="1"/>
            </p:cNvSpPr>
            <p:nvPr/>
          </p:nvSpPr>
          <p:spPr bwMode="auto">
            <a:xfrm>
              <a:off x="1338" y="2298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Oval 67"/>
            <p:cNvSpPr>
              <a:spLocks noChangeArrowheads="1"/>
            </p:cNvSpPr>
            <p:nvPr/>
          </p:nvSpPr>
          <p:spPr bwMode="auto">
            <a:xfrm>
              <a:off x="1886" y="2764"/>
              <a:ext cx="40" cy="34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Rectangle 68"/>
            <p:cNvSpPr>
              <a:spLocks noChangeArrowheads="1"/>
            </p:cNvSpPr>
            <p:nvPr/>
          </p:nvSpPr>
          <p:spPr bwMode="auto">
            <a:xfrm>
              <a:off x="1940" y="2731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G</a:t>
              </a:r>
              <a:endParaRPr lang="en-US"/>
            </a:p>
          </p:txBody>
        </p:sp>
        <p:sp>
          <p:nvSpPr>
            <p:cNvPr id="43056" name="Rectangle 69"/>
            <p:cNvSpPr>
              <a:spLocks noChangeArrowheads="1"/>
            </p:cNvSpPr>
            <p:nvPr/>
          </p:nvSpPr>
          <p:spPr bwMode="auto">
            <a:xfrm>
              <a:off x="2007" y="2731"/>
              <a:ext cx="2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raphite</a:t>
              </a:r>
              <a:endParaRPr lang="en-US"/>
            </a:p>
          </p:txBody>
        </p:sp>
        <p:sp>
          <p:nvSpPr>
            <p:cNvPr id="43057" name="Rectangle 70"/>
            <p:cNvSpPr>
              <a:spLocks noChangeArrowheads="1"/>
            </p:cNvSpPr>
            <p:nvPr/>
          </p:nvSpPr>
          <p:spPr bwMode="auto">
            <a:xfrm>
              <a:off x="1940" y="1845"/>
              <a:ext cx="3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Si crystal</a:t>
              </a:r>
              <a:endParaRPr lang="en-US"/>
            </a:p>
          </p:txBody>
        </p:sp>
        <p:sp>
          <p:nvSpPr>
            <p:cNvPr id="43058" name="Rectangle 71"/>
            <p:cNvSpPr>
              <a:spLocks noChangeArrowheads="1"/>
            </p:cNvSpPr>
            <p:nvPr/>
          </p:nvSpPr>
          <p:spPr bwMode="auto">
            <a:xfrm>
              <a:off x="1940" y="2116"/>
              <a:ext cx="2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Glass</a:t>
              </a:r>
              <a:endParaRPr lang="en-US"/>
            </a:p>
          </p:txBody>
        </p:sp>
        <p:sp>
          <p:nvSpPr>
            <p:cNvPr id="43059" name="Rectangle 72"/>
            <p:cNvSpPr>
              <a:spLocks noChangeArrowheads="1"/>
            </p:cNvSpPr>
            <p:nvPr/>
          </p:nvSpPr>
          <p:spPr bwMode="auto">
            <a:xfrm>
              <a:off x="2163" y="2116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-</a:t>
              </a:r>
              <a:endParaRPr lang="en-US"/>
            </a:p>
          </p:txBody>
        </p:sp>
        <p:sp>
          <p:nvSpPr>
            <p:cNvPr id="43060" name="Rectangle 73"/>
            <p:cNvSpPr>
              <a:spLocks noChangeArrowheads="1"/>
            </p:cNvSpPr>
            <p:nvPr/>
          </p:nvSpPr>
          <p:spPr bwMode="auto">
            <a:xfrm>
              <a:off x="2190" y="2116"/>
              <a:ext cx="17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soda</a:t>
              </a:r>
              <a:endParaRPr lang="en-US"/>
            </a:p>
          </p:txBody>
        </p:sp>
        <p:sp>
          <p:nvSpPr>
            <p:cNvPr id="43061" name="Rectangle 74"/>
            <p:cNvSpPr>
              <a:spLocks noChangeArrowheads="1"/>
            </p:cNvSpPr>
            <p:nvPr/>
          </p:nvSpPr>
          <p:spPr bwMode="auto">
            <a:xfrm>
              <a:off x="1940" y="2393"/>
              <a:ext cx="32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Concrete</a:t>
              </a:r>
              <a:endParaRPr lang="en-US"/>
            </a:p>
          </p:txBody>
        </p:sp>
        <p:sp>
          <p:nvSpPr>
            <p:cNvPr id="43062" name="Rectangle 75"/>
            <p:cNvSpPr>
              <a:spLocks noChangeArrowheads="1"/>
            </p:cNvSpPr>
            <p:nvPr/>
          </p:nvSpPr>
          <p:spPr bwMode="auto">
            <a:xfrm>
              <a:off x="1940" y="1629"/>
              <a:ext cx="31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Si nitride</a:t>
              </a:r>
              <a:endParaRPr lang="en-US"/>
            </a:p>
          </p:txBody>
        </p:sp>
        <p:sp>
          <p:nvSpPr>
            <p:cNvPr id="43063" name="Rectangle 76"/>
            <p:cNvSpPr>
              <a:spLocks noChangeArrowheads="1"/>
            </p:cNvSpPr>
            <p:nvPr/>
          </p:nvSpPr>
          <p:spPr bwMode="auto">
            <a:xfrm>
              <a:off x="1940" y="1548"/>
              <a:ext cx="2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Al oxide</a:t>
              </a:r>
              <a:endParaRPr lang="en-US"/>
            </a:p>
          </p:txBody>
        </p:sp>
        <p:sp>
          <p:nvSpPr>
            <p:cNvPr id="43064" name="Rectangle 77"/>
            <p:cNvSpPr>
              <a:spLocks noChangeArrowheads="1"/>
            </p:cNvSpPr>
            <p:nvPr/>
          </p:nvSpPr>
          <p:spPr bwMode="auto">
            <a:xfrm>
              <a:off x="2467" y="3285"/>
              <a:ext cx="11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PC</a:t>
              </a:r>
              <a:endParaRPr lang="en-US"/>
            </a:p>
          </p:txBody>
        </p:sp>
        <p:sp>
          <p:nvSpPr>
            <p:cNvPr id="43065" name="Rectangle 78"/>
            <p:cNvSpPr>
              <a:spLocks noChangeArrowheads="1"/>
            </p:cNvSpPr>
            <p:nvPr/>
          </p:nvSpPr>
          <p:spPr bwMode="auto">
            <a:xfrm>
              <a:off x="2967" y="3711"/>
              <a:ext cx="5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Wood(    grain)</a:t>
              </a:r>
              <a:endParaRPr lang="en-US"/>
            </a:p>
          </p:txBody>
        </p:sp>
        <p:sp>
          <p:nvSpPr>
            <p:cNvPr id="43066" name="Rectangle 79"/>
            <p:cNvSpPr>
              <a:spLocks noChangeArrowheads="1"/>
            </p:cNvSpPr>
            <p:nvPr/>
          </p:nvSpPr>
          <p:spPr bwMode="auto">
            <a:xfrm>
              <a:off x="2967" y="2974"/>
              <a:ext cx="5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AFRE(   fibers)</a:t>
              </a:r>
              <a:endParaRPr lang="en-US"/>
            </a:p>
          </p:txBody>
        </p:sp>
        <p:sp>
          <p:nvSpPr>
            <p:cNvPr id="43067" name="Rectangle 80"/>
            <p:cNvSpPr>
              <a:spLocks noChangeArrowheads="1"/>
            </p:cNvSpPr>
            <p:nvPr/>
          </p:nvSpPr>
          <p:spPr bwMode="auto">
            <a:xfrm>
              <a:off x="3535" y="2974"/>
              <a:ext cx="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*</a:t>
              </a:r>
              <a:endParaRPr lang="en-US"/>
            </a:p>
          </p:txBody>
        </p:sp>
        <p:sp>
          <p:nvSpPr>
            <p:cNvPr id="43068" name="Rectangle 81"/>
            <p:cNvSpPr>
              <a:spLocks noChangeArrowheads="1"/>
            </p:cNvSpPr>
            <p:nvPr/>
          </p:nvSpPr>
          <p:spPr bwMode="auto">
            <a:xfrm>
              <a:off x="2967" y="2636"/>
              <a:ext cx="2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CFRE</a:t>
              </a:r>
              <a:endParaRPr lang="en-US"/>
            </a:p>
          </p:txBody>
        </p:sp>
        <p:sp>
          <p:nvSpPr>
            <p:cNvPr id="43069" name="Rectangle 82"/>
            <p:cNvSpPr>
              <a:spLocks noChangeArrowheads="1"/>
            </p:cNvSpPr>
            <p:nvPr/>
          </p:nvSpPr>
          <p:spPr bwMode="auto">
            <a:xfrm>
              <a:off x="3190" y="2636"/>
              <a:ext cx="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*</a:t>
              </a:r>
              <a:endParaRPr lang="en-US"/>
            </a:p>
          </p:txBody>
        </p:sp>
        <p:sp>
          <p:nvSpPr>
            <p:cNvPr id="43070" name="Rectangle 83"/>
            <p:cNvSpPr>
              <a:spLocks noChangeArrowheads="1"/>
            </p:cNvSpPr>
            <p:nvPr/>
          </p:nvSpPr>
          <p:spPr bwMode="auto">
            <a:xfrm>
              <a:off x="2967" y="2508"/>
              <a:ext cx="2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GFRE*</a:t>
              </a:r>
              <a:endParaRPr lang="en-US"/>
            </a:p>
          </p:txBody>
        </p:sp>
        <p:sp>
          <p:nvSpPr>
            <p:cNvPr id="43071" name="Oval 84"/>
            <p:cNvSpPr>
              <a:spLocks noChangeArrowheads="1"/>
            </p:cNvSpPr>
            <p:nvPr/>
          </p:nvSpPr>
          <p:spPr bwMode="auto">
            <a:xfrm>
              <a:off x="2926" y="2142"/>
              <a:ext cx="41" cy="34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Rectangle 85"/>
            <p:cNvSpPr>
              <a:spLocks noChangeArrowheads="1"/>
            </p:cNvSpPr>
            <p:nvPr/>
          </p:nvSpPr>
          <p:spPr bwMode="auto">
            <a:xfrm>
              <a:off x="2967" y="2162"/>
              <a:ext cx="5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DD"/>
                  </a:solidFill>
                </a:rPr>
                <a:t>Glass fibers only</a:t>
              </a:r>
              <a:endParaRPr lang="en-US"/>
            </a:p>
          </p:txBody>
        </p:sp>
        <p:sp>
          <p:nvSpPr>
            <p:cNvPr id="43073" name="Rectangle 86"/>
            <p:cNvSpPr>
              <a:spLocks noChangeArrowheads="1"/>
            </p:cNvSpPr>
            <p:nvPr/>
          </p:nvSpPr>
          <p:spPr bwMode="auto">
            <a:xfrm>
              <a:off x="2967" y="1541"/>
              <a:ext cx="2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DD"/>
                  </a:solidFill>
                </a:rPr>
                <a:t>Carbon </a:t>
              </a:r>
              <a:endParaRPr lang="en-US"/>
            </a:p>
          </p:txBody>
        </p:sp>
        <p:sp>
          <p:nvSpPr>
            <p:cNvPr id="43074" name="Rectangle 87"/>
            <p:cNvSpPr>
              <a:spLocks noChangeArrowheads="1"/>
            </p:cNvSpPr>
            <p:nvPr/>
          </p:nvSpPr>
          <p:spPr bwMode="auto">
            <a:xfrm>
              <a:off x="3230" y="1541"/>
              <a:ext cx="3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DD"/>
                  </a:solidFill>
                </a:rPr>
                <a:t>fibers only</a:t>
              </a:r>
              <a:endParaRPr lang="en-US"/>
            </a:p>
          </p:txBody>
        </p:sp>
        <p:sp>
          <p:nvSpPr>
            <p:cNvPr id="43075" name="Rectangle 88"/>
            <p:cNvSpPr>
              <a:spLocks noChangeArrowheads="1"/>
            </p:cNvSpPr>
            <p:nvPr/>
          </p:nvSpPr>
          <p:spPr bwMode="auto">
            <a:xfrm>
              <a:off x="2967" y="1919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8800"/>
                  </a:solidFill>
                </a:rPr>
                <a:t>A</a:t>
              </a:r>
              <a:endParaRPr lang="en-US"/>
            </a:p>
          </p:txBody>
        </p:sp>
        <p:sp>
          <p:nvSpPr>
            <p:cNvPr id="43076" name="Rectangle 89"/>
            <p:cNvSpPr>
              <a:spLocks noChangeArrowheads="1"/>
            </p:cNvSpPr>
            <p:nvPr/>
          </p:nvSpPr>
          <p:spPr bwMode="auto">
            <a:xfrm>
              <a:off x="3014" y="1919"/>
              <a:ext cx="5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8800"/>
                  </a:solidFill>
                </a:rPr>
                <a:t>ramid fibers only</a:t>
              </a:r>
              <a:endParaRPr lang="en-US"/>
            </a:p>
          </p:txBody>
        </p:sp>
        <p:sp>
          <p:nvSpPr>
            <p:cNvPr id="43077" name="Oval 90"/>
            <p:cNvSpPr>
              <a:spLocks noChangeArrowheads="1"/>
            </p:cNvSpPr>
            <p:nvPr/>
          </p:nvSpPr>
          <p:spPr bwMode="auto">
            <a:xfrm>
              <a:off x="2933" y="1933"/>
              <a:ext cx="34" cy="40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Rectangle 91"/>
            <p:cNvSpPr>
              <a:spLocks noChangeArrowheads="1"/>
            </p:cNvSpPr>
            <p:nvPr/>
          </p:nvSpPr>
          <p:spPr bwMode="auto">
            <a:xfrm>
              <a:off x="2967" y="3278"/>
              <a:ext cx="3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8800"/>
                  </a:solidFill>
                </a:rPr>
                <a:t>Epoxy only</a:t>
              </a:r>
              <a:endParaRPr lang="en-US"/>
            </a:p>
          </p:txBody>
        </p:sp>
        <p:sp>
          <p:nvSpPr>
            <p:cNvPr id="43079" name="Line 92"/>
            <p:cNvSpPr>
              <a:spLocks noChangeShapeType="1"/>
            </p:cNvSpPr>
            <p:nvPr/>
          </p:nvSpPr>
          <p:spPr bwMode="auto">
            <a:xfrm>
              <a:off x="1176" y="3900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80" name="Line 93"/>
            <p:cNvSpPr>
              <a:spLocks noChangeShapeType="1"/>
            </p:cNvSpPr>
            <p:nvPr/>
          </p:nvSpPr>
          <p:spPr bwMode="auto">
            <a:xfrm>
              <a:off x="1176" y="3663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81" name="Rectangle 94"/>
            <p:cNvSpPr>
              <a:spLocks noChangeArrowheads="1"/>
            </p:cNvSpPr>
            <p:nvPr/>
          </p:nvSpPr>
          <p:spPr bwMode="auto">
            <a:xfrm>
              <a:off x="1007" y="384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43082" name="Rectangle 95"/>
            <p:cNvSpPr>
              <a:spLocks noChangeArrowheads="1"/>
            </p:cNvSpPr>
            <p:nvPr/>
          </p:nvSpPr>
          <p:spPr bwMode="auto">
            <a:xfrm>
              <a:off x="1007" y="360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43083" name="Rectangle 96"/>
            <p:cNvSpPr>
              <a:spLocks noChangeArrowheads="1"/>
            </p:cNvSpPr>
            <p:nvPr/>
          </p:nvSpPr>
          <p:spPr bwMode="auto">
            <a:xfrm>
              <a:off x="1088" y="330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3084" name="Rectangle 97"/>
            <p:cNvSpPr>
              <a:spLocks noChangeArrowheads="1"/>
            </p:cNvSpPr>
            <p:nvPr/>
          </p:nvSpPr>
          <p:spPr bwMode="auto">
            <a:xfrm>
              <a:off x="1088" y="306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3085" name="Rectangle 98"/>
            <p:cNvSpPr>
              <a:spLocks noChangeArrowheads="1"/>
            </p:cNvSpPr>
            <p:nvPr/>
          </p:nvSpPr>
          <p:spPr bwMode="auto">
            <a:xfrm>
              <a:off x="1088" y="2933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43086" name="Line 99"/>
            <p:cNvSpPr>
              <a:spLocks noChangeShapeType="1"/>
            </p:cNvSpPr>
            <p:nvPr/>
          </p:nvSpPr>
          <p:spPr bwMode="auto">
            <a:xfrm>
              <a:off x="1176" y="2818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87" name="Rectangle 100"/>
            <p:cNvSpPr>
              <a:spLocks noChangeArrowheads="1"/>
            </p:cNvSpPr>
            <p:nvPr/>
          </p:nvSpPr>
          <p:spPr bwMode="auto">
            <a:xfrm>
              <a:off x="1034" y="2764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3088" name="Rectangle 101"/>
            <p:cNvSpPr>
              <a:spLocks noChangeArrowheads="1"/>
            </p:cNvSpPr>
            <p:nvPr/>
          </p:nvSpPr>
          <p:spPr bwMode="auto">
            <a:xfrm>
              <a:off x="1034" y="253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3089" name="Rectangle 102"/>
            <p:cNvSpPr>
              <a:spLocks noChangeArrowheads="1"/>
            </p:cNvSpPr>
            <p:nvPr/>
          </p:nvSpPr>
          <p:spPr bwMode="auto">
            <a:xfrm>
              <a:off x="1088" y="253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3090" name="Rectangle 103"/>
            <p:cNvSpPr>
              <a:spLocks noChangeArrowheads="1"/>
            </p:cNvSpPr>
            <p:nvPr/>
          </p:nvSpPr>
          <p:spPr bwMode="auto">
            <a:xfrm>
              <a:off x="1034" y="229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3091" name="Rectangle 104"/>
            <p:cNvSpPr>
              <a:spLocks noChangeArrowheads="1"/>
            </p:cNvSpPr>
            <p:nvPr/>
          </p:nvSpPr>
          <p:spPr bwMode="auto">
            <a:xfrm>
              <a:off x="1088" y="229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3092" name="Rectangle 105"/>
            <p:cNvSpPr>
              <a:spLocks noChangeArrowheads="1"/>
            </p:cNvSpPr>
            <p:nvPr/>
          </p:nvSpPr>
          <p:spPr bwMode="auto">
            <a:xfrm>
              <a:off x="1034" y="2162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43093" name="Rectangle 106"/>
            <p:cNvSpPr>
              <a:spLocks noChangeArrowheads="1"/>
            </p:cNvSpPr>
            <p:nvPr/>
          </p:nvSpPr>
          <p:spPr bwMode="auto">
            <a:xfrm>
              <a:off x="1088" y="2162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3094" name="Rectangle 107"/>
            <p:cNvSpPr>
              <a:spLocks noChangeArrowheads="1"/>
            </p:cNvSpPr>
            <p:nvPr/>
          </p:nvSpPr>
          <p:spPr bwMode="auto">
            <a:xfrm>
              <a:off x="1034" y="206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43095" name="Rectangle 108"/>
            <p:cNvSpPr>
              <a:spLocks noChangeArrowheads="1"/>
            </p:cNvSpPr>
            <p:nvPr/>
          </p:nvSpPr>
          <p:spPr bwMode="auto">
            <a:xfrm>
              <a:off x="1088" y="206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3096" name="Rectangle 109"/>
            <p:cNvSpPr>
              <a:spLocks noChangeArrowheads="1"/>
            </p:cNvSpPr>
            <p:nvPr/>
          </p:nvSpPr>
          <p:spPr bwMode="auto">
            <a:xfrm>
              <a:off x="980" y="1994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3097" name="Rectangle 110"/>
            <p:cNvSpPr>
              <a:spLocks noChangeArrowheads="1"/>
            </p:cNvSpPr>
            <p:nvPr/>
          </p:nvSpPr>
          <p:spPr bwMode="auto">
            <a:xfrm>
              <a:off x="1095" y="199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3098" name="Rectangle 111"/>
            <p:cNvSpPr>
              <a:spLocks noChangeArrowheads="1"/>
            </p:cNvSpPr>
            <p:nvPr/>
          </p:nvSpPr>
          <p:spPr bwMode="auto">
            <a:xfrm>
              <a:off x="980" y="176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3099" name="Rectangle 112"/>
            <p:cNvSpPr>
              <a:spLocks noChangeArrowheads="1"/>
            </p:cNvSpPr>
            <p:nvPr/>
          </p:nvSpPr>
          <p:spPr bwMode="auto">
            <a:xfrm>
              <a:off x="1034" y="1764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00</a:t>
              </a:r>
              <a:endParaRPr lang="en-US"/>
            </a:p>
          </p:txBody>
        </p:sp>
        <p:sp>
          <p:nvSpPr>
            <p:cNvPr id="43100" name="Rectangle 113"/>
            <p:cNvSpPr>
              <a:spLocks noChangeArrowheads="1"/>
            </p:cNvSpPr>
            <p:nvPr/>
          </p:nvSpPr>
          <p:spPr bwMode="auto">
            <a:xfrm>
              <a:off x="980" y="138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43101" name="Rectangle 114"/>
            <p:cNvSpPr>
              <a:spLocks noChangeArrowheads="1"/>
            </p:cNvSpPr>
            <p:nvPr/>
          </p:nvSpPr>
          <p:spPr bwMode="auto">
            <a:xfrm>
              <a:off x="1034" y="1385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00</a:t>
              </a:r>
              <a:endParaRPr lang="en-US"/>
            </a:p>
          </p:txBody>
        </p:sp>
        <p:sp>
          <p:nvSpPr>
            <p:cNvPr id="43102" name="Rectangle 115"/>
            <p:cNvSpPr>
              <a:spLocks noChangeArrowheads="1"/>
            </p:cNvSpPr>
            <p:nvPr/>
          </p:nvSpPr>
          <p:spPr bwMode="auto">
            <a:xfrm>
              <a:off x="980" y="129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43103" name="Rectangle 116"/>
            <p:cNvSpPr>
              <a:spLocks noChangeArrowheads="1"/>
            </p:cNvSpPr>
            <p:nvPr/>
          </p:nvSpPr>
          <p:spPr bwMode="auto">
            <a:xfrm>
              <a:off x="1034" y="1291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00</a:t>
              </a:r>
              <a:endParaRPr lang="en-US"/>
            </a:p>
          </p:txBody>
        </p:sp>
        <p:sp>
          <p:nvSpPr>
            <p:cNvPr id="43104" name="Rectangle 117"/>
            <p:cNvSpPr>
              <a:spLocks noChangeArrowheads="1"/>
            </p:cNvSpPr>
            <p:nvPr/>
          </p:nvSpPr>
          <p:spPr bwMode="auto">
            <a:xfrm>
              <a:off x="919" y="1216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3105" name="Rectangle 118"/>
            <p:cNvSpPr>
              <a:spLocks noChangeArrowheads="1"/>
            </p:cNvSpPr>
            <p:nvPr/>
          </p:nvSpPr>
          <p:spPr bwMode="auto">
            <a:xfrm>
              <a:off x="1034" y="1216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00</a:t>
              </a:r>
              <a:endParaRPr lang="en-US"/>
            </a:p>
          </p:txBody>
        </p:sp>
        <p:sp>
          <p:nvSpPr>
            <p:cNvPr id="43106" name="Rectangle 119"/>
            <p:cNvSpPr>
              <a:spLocks noChangeArrowheads="1"/>
            </p:cNvSpPr>
            <p:nvPr/>
          </p:nvSpPr>
          <p:spPr bwMode="auto">
            <a:xfrm>
              <a:off x="919" y="1135"/>
              <a:ext cx="21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43107" name="Line 120"/>
            <p:cNvSpPr>
              <a:spLocks noChangeShapeType="1"/>
            </p:cNvSpPr>
            <p:nvPr/>
          </p:nvSpPr>
          <p:spPr bwMode="auto">
            <a:xfrm>
              <a:off x="1176" y="1811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108" name="Line 121"/>
            <p:cNvSpPr>
              <a:spLocks noChangeShapeType="1"/>
            </p:cNvSpPr>
            <p:nvPr/>
          </p:nvSpPr>
          <p:spPr bwMode="auto">
            <a:xfrm>
              <a:off x="1176" y="1581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109" name="Line 122"/>
            <p:cNvSpPr>
              <a:spLocks noChangeShapeType="1"/>
            </p:cNvSpPr>
            <p:nvPr/>
          </p:nvSpPr>
          <p:spPr bwMode="auto">
            <a:xfrm>
              <a:off x="1176" y="1439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110" name="Line 123"/>
            <p:cNvSpPr>
              <a:spLocks noChangeShapeType="1"/>
            </p:cNvSpPr>
            <p:nvPr/>
          </p:nvSpPr>
          <p:spPr bwMode="auto">
            <a:xfrm>
              <a:off x="1176" y="1345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111" name="Line 124"/>
            <p:cNvSpPr>
              <a:spLocks noChangeShapeType="1"/>
            </p:cNvSpPr>
            <p:nvPr/>
          </p:nvSpPr>
          <p:spPr bwMode="auto">
            <a:xfrm>
              <a:off x="1176" y="1270"/>
              <a:ext cx="12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112" name="Rectangle 125"/>
            <p:cNvSpPr>
              <a:spLocks noChangeArrowheads="1"/>
            </p:cNvSpPr>
            <p:nvPr/>
          </p:nvSpPr>
          <p:spPr bwMode="auto">
            <a:xfrm>
              <a:off x="980" y="152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3113" name="Rectangle 126"/>
            <p:cNvSpPr>
              <a:spLocks noChangeArrowheads="1"/>
            </p:cNvSpPr>
            <p:nvPr/>
          </p:nvSpPr>
          <p:spPr bwMode="auto">
            <a:xfrm>
              <a:off x="1034" y="1520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00</a:t>
              </a:r>
              <a:endParaRPr lang="en-US"/>
            </a:p>
          </p:txBody>
        </p:sp>
        <p:sp>
          <p:nvSpPr>
            <p:cNvPr id="43114" name="Oval 127"/>
            <p:cNvSpPr>
              <a:spLocks noChangeArrowheads="1"/>
            </p:cNvSpPr>
            <p:nvPr/>
          </p:nvSpPr>
          <p:spPr bwMode="auto">
            <a:xfrm>
              <a:off x="1338" y="2149"/>
              <a:ext cx="34" cy="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Oval 128"/>
            <p:cNvSpPr>
              <a:spLocks noChangeArrowheads="1"/>
            </p:cNvSpPr>
            <p:nvPr/>
          </p:nvSpPr>
          <p:spPr bwMode="auto">
            <a:xfrm>
              <a:off x="1338" y="2115"/>
              <a:ext cx="34" cy="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Rectangle 129"/>
            <p:cNvSpPr>
              <a:spLocks noChangeArrowheads="1"/>
            </p:cNvSpPr>
            <p:nvPr/>
          </p:nvSpPr>
          <p:spPr bwMode="auto">
            <a:xfrm>
              <a:off x="1386" y="2298"/>
              <a:ext cx="11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Tin</a:t>
              </a:r>
              <a:endParaRPr lang="en-US"/>
            </a:p>
          </p:txBody>
        </p:sp>
        <p:sp>
          <p:nvSpPr>
            <p:cNvPr id="43117" name="Oval 130"/>
            <p:cNvSpPr>
              <a:spLocks noChangeArrowheads="1"/>
            </p:cNvSpPr>
            <p:nvPr/>
          </p:nvSpPr>
          <p:spPr bwMode="auto">
            <a:xfrm>
              <a:off x="1338" y="2021"/>
              <a:ext cx="34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Rectangle 131"/>
            <p:cNvSpPr>
              <a:spLocks noChangeArrowheads="1"/>
            </p:cNvSpPr>
            <p:nvPr/>
          </p:nvSpPr>
          <p:spPr bwMode="auto">
            <a:xfrm>
              <a:off x="1386" y="1926"/>
              <a:ext cx="3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Cu alloys</a:t>
              </a:r>
              <a:endParaRPr lang="en-US"/>
            </a:p>
          </p:txBody>
        </p:sp>
        <p:grpSp>
          <p:nvGrpSpPr>
            <p:cNvPr id="43119" name="Group 135"/>
            <p:cNvGrpSpPr>
              <a:grpSpLocks/>
            </p:cNvGrpSpPr>
            <p:nvPr/>
          </p:nvGrpSpPr>
          <p:grpSpPr bwMode="auto">
            <a:xfrm>
              <a:off x="1338" y="1906"/>
              <a:ext cx="27" cy="135"/>
              <a:chOff x="1338" y="1906"/>
              <a:chExt cx="27" cy="135"/>
            </a:xfrm>
          </p:grpSpPr>
          <p:sp>
            <p:nvSpPr>
              <p:cNvPr id="43204" name="Freeform 132"/>
              <p:cNvSpPr>
                <a:spLocks/>
              </p:cNvSpPr>
              <p:nvPr/>
            </p:nvSpPr>
            <p:spPr bwMode="auto">
              <a:xfrm>
                <a:off x="1338" y="2000"/>
                <a:ext cx="27" cy="41"/>
              </a:xfrm>
              <a:custGeom>
                <a:avLst/>
                <a:gdLst>
                  <a:gd name="T0" fmla="*/ 14 w 27"/>
                  <a:gd name="T1" fmla="*/ 41 h 41"/>
                  <a:gd name="T2" fmla="*/ 0 w 27"/>
                  <a:gd name="T3" fmla="*/ 0 h 41"/>
                  <a:gd name="T4" fmla="*/ 14 w 27"/>
                  <a:gd name="T5" fmla="*/ 14 h 41"/>
                  <a:gd name="T6" fmla="*/ 27 w 27"/>
                  <a:gd name="T7" fmla="*/ 0 h 41"/>
                  <a:gd name="T8" fmla="*/ 14 w 27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1"/>
                  <a:gd name="T17" fmla="*/ 27 w 2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1">
                    <a:moveTo>
                      <a:pt x="14" y="4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7" y="0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5" name="Freeform 133"/>
              <p:cNvSpPr>
                <a:spLocks/>
              </p:cNvSpPr>
              <p:nvPr/>
            </p:nvSpPr>
            <p:spPr bwMode="auto">
              <a:xfrm>
                <a:off x="1338" y="1906"/>
                <a:ext cx="27" cy="40"/>
              </a:xfrm>
              <a:custGeom>
                <a:avLst/>
                <a:gdLst>
                  <a:gd name="T0" fmla="*/ 14 w 27"/>
                  <a:gd name="T1" fmla="*/ 0 h 40"/>
                  <a:gd name="T2" fmla="*/ 27 w 27"/>
                  <a:gd name="T3" fmla="*/ 40 h 40"/>
                  <a:gd name="T4" fmla="*/ 14 w 27"/>
                  <a:gd name="T5" fmla="*/ 27 h 40"/>
                  <a:gd name="T6" fmla="*/ 0 w 27"/>
                  <a:gd name="T7" fmla="*/ 40 h 40"/>
                  <a:gd name="T8" fmla="*/ 14 w 2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0"/>
                  <a:gd name="T17" fmla="*/ 27 w 2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0">
                    <a:moveTo>
                      <a:pt x="14" y="0"/>
                    </a:moveTo>
                    <a:lnTo>
                      <a:pt x="27" y="40"/>
                    </a:lnTo>
                    <a:lnTo>
                      <a:pt x="14" y="27"/>
                    </a:lnTo>
                    <a:lnTo>
                      <a:pt x="0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6" name="Line 134"/>
              <p:cNvSpPr>
                <a:spLocks noChangeShapeType="1"/>
              </p:cNvSpPr>
              <p:nvPr/>
            </p:nvSpPr>
            <p:spPr bwMode="auto">
              <a:xfrm flipV="1">
                <a:off x="1352" y="1933"/>
                <a:ext cx="1" cy="8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20" name="Oval 136"/>
            <p:cNvSpPr>
              <a:spLocks noChangeArrowheads="1"/>
            </p:cNvSpPr>
            <p:nvPr/>
          </p:nvSpPr>
          <p:spPr bwMode="auto">
            <a:xfrm>
              <a:off x="1338" y="1845"/>
              <a:ext cx="34" cy="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Oval 137"/>
            <p:cNvSpPr>
              <a:spLocks noChangeArrowheads="1"/>
            </p:cNvSpPr>
            <p:nvPr/>
          </p:nvSpPr>
          <p:spPr bwMode="auto">
            <a:xfrm>
              <a:off x="1338" y="1818"/>
              <a:ext cx="34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Oval 138"/>
            <p:cNvSpPr>
              <a:spLocks noChangeArrowheads="1"/>
            </p:cNvSpPr>
            <p:nvPr/>
          </p:nvSpPr>
          <p:spPr bwMode="auto">
            <a:xfrm>
              <a:off x="1338" y="1784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Oval 139"/>
            <p:cNvSpPr>
              <a:spLocks noChangeArrowheads="1"/>
            </p:cNvSpPr>
            <p:nvPr/>
          </p:nvSpPr>
          <p:spPr bwMode="auto">
            <a:xfrm>
              <a:off x="1338" y="1635"/>
              <a:ext cx="34" cy="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Oval 140"/>
            <p:cNvSpPr>
              <a:spLocks noChangeArrowheads="1"/>
            </p:cNvSpPr>
            <p:nvPr/>
          </p:nvSpPr>
          <p:spPr bwMode="auto">
            <a:xfrm>
              <a:off x="1338" y="1561"/>
              <a:ext cx="34" cy="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Rectangle 141"/>
            <p:cNvSpPr>
              <a:spLocks noChangeArrowheads="1"/>
            </p:cNvSpPr>
            <p:nvPr/>
          </p:nvSpPr>
          <p:spPr bwMode="auto">
            <a:xfrm>
              <a:off x="1386" y="1534"/>
              <a:ext cx="3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Tungsten</a:t>
              </a:r>
              <a:endParaRPr lang="en-US"/>
            </a:p>
          </p:txBody>
        </p:sp>
        <p:sp>
          <p:nvSpPr>
            <p:cNvPr id="43126" name="Oval 142"/>
            <p:cNvSpPr>
              <a:spLocks noChangeArrowheads="1"/>
            </p:cNvSpPr>
            <p:nvPr/>
          </p:nvSpPr>
          <p:spPr bwMode="auto">
            <a:xfrm>
              <a:off x="1886" y="2419"/>
              <a:ext cx="40" cy="41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7" name="Oval 143"/>
            <p:cNvSpPr>
              <a:spLocks noChangeArrowheads="1"/>
            </p:cNvSpPr>
            <p:nvPr/>
          </p:nvSpPr>
          <p:spPr bwMode="auto">
            <a:xfrm>
              <a:off x="1886" y="2142"/>
              <a:ext cx="40" cy="41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28" name="Group 147"/>
            <p:cNvGrpSpPr>
              <a:grpSpLocks/>
            </p:cNvGrpSpPr>
            <p:nvPr/>
          </p:nvGrpSpPr>
          <p:grpSpPr bwMode="auto">
            <a:xfrm>
              <a:off x="1892" y="1825"/>
              <a:ext cx="27" cy="135"/>
              <a:chOff x="1892" y="1825"/>
              <a:chExt cx="27" cy="135"/>
            </a:xfrm>
          </p:grpSpPr>
          <p:sp>
            <p:nvSpPr>
              <p:cNvPr id="43201" name="Freeform 144"/>
              <p:cNvSpPr>
                <a:spLocks/>
              </p:cNvSpPr>
              <p:nvPr/>
            </p:nvSpPr>
            <p:spPr bwMode="auto">
              <a:xfrm>
                <a:off x="1892" y="1919"/>
                <a:ext cx="27" cy="41"/>
              </a:xfrm>
              <a:custGeom>
                <a:avLst/>
                <a:gdLst>
                  <a:gd name="T0" fmla="*/ 14 w 27"/>
                  <a:gd name="T1" fmla="*/ 41 h 41"/>
                  <a:gd name="T2" fmla="*/ 0 w 27"/>
                  <a:gd name="T3" fmla="*/ 0 h 41"/>
                  <a:gd name="T4" fmla="*/ 14 w 27"/>
                  <a:gd name="T5" fmla="*/ 14 h 41"/>
                  <a:gd name="T6" fmla="*/ 27 w 27"/>
                  <a:gd name="T7" fmla="*/ 0 h 41"/>
                  <a:gd name="T8" fmla="*/ 14 w 27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1"/>
                  <a:gd name="T17" fmla="*/ 27 w 2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1">
                    <a:moveTo>
                      <a:pt x="14" y="4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7" y="0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0000DD"/>
              </a:solidFill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2" name="Freeform 145"/>
              <p:cNvSpPr>
                <a:spLocks/>
              </p:cNvSpPr>
              <p:nvPr/>
            </p:nvSpPr>
            <p:spPr bwMode="auto">
              <a:xfrm>
                <a:off x="1892" y="1825"/>
                <a:ext cx="27" cy="40"/>
              </a:xfrm>
              <a:custGeom>
                <a:avLst/>
                <a:gdLst>
                  <a:gd name="T0" fmla="*/ 14 w 27"/>
                  <a:gd name="T1" fmla="*/ 0 h 40"/>
                  <a:gd name="T2" fmla="*/ 27 w 27"/>
                  <a:gd name="T3" fmla="*/ 40 h 40"/>
                  <a:gd name="T4" fmla="*/ 14 w 27"/>
                  <a:gd name="T5" fmla="*/ 27 h 40"/>
                  <a:gd name="T6" fmla="*/ 0 w 27"/>
                  <a:gd name="T7" fmla="*/ 40 h 40"/>
                  <a:gd name="T8" fmla="*/ 14 w 2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0"/>
                  <a:gd name="T17" fmla="*/ 27 w 2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0">
                    <a:moveTo>
                      <a:pt x="14" y="0"/>
                    </a:moveTo>
                    <a:lnTo>
                      <a:pt x="27" y="40"/>
                    </a:lnTo>
                    <a:lnTo>
                      <a:pt x="14" y="27"/>
                    </a:lnTo>
                    <a:lnTo>
                      <a:pt x="0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DD"/>
              </a:solidFill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3" name="Line 146"/>
              <p:cNvSpPr>
                <a:spLocks noChangeShapeType="1"/>
              </p:cNvSpPr>
              <p:nvPr/>
            </p:nvSpPr>
            <p:spPr bwMode="auto">
              <a:xfrm flipV="1">
                <a:off x="1906" y="1852"/>
                <a:ext cx="1" cy="81"/>
              </a:xfrm>
              <a:prstGeom prst="line">
                <a:avLst/>
              </a:prstGeom>
              <a:noFill/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29" name="Rectangle 148"/>
            <p:cNvSpPr>
              <a:spLocks noChangeArrowheads="1"/>
            </p:cNvSpPr>
            <p:nvPr/>
          </p:nvSpPr>
          <p:spPr bwMode="auto">
            <a:xfrm>
              <a:off x="1973" y="1926"/>
              <a:ext cx="2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DD"/>
                  </a:solidFill>
                </a:rPr>
                <a:t>&lt;100&gt;</a:t>
              </a:r>
              <a:endParaRPr lang="en-US"/>
            </a:p>
          </p:txBody>
        </p:sp>
        <p:sp>
          <p:nvSpPr>
            <p:cNvPr id="43130" name="Rectangle 149"/>
            <p:cNvSpPr>
              <a:spLocks noChangeArrowheads="1"/>
            </p:cNvSpPr>
            <p:nvPr/>
          </p:nvSpPr>
          <p:spPr bwMode="auto">
            <a:xfrm>
              <a:off x="1973" y="1797"/>
              <a:ext cx="2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DD"/>
                  </a:solidFill>
                </a:rPr>
                <a:t>&lt;111&gt;</a:t>
              </a:r>
              <a:endParaRPr lang="en-US"/>
            </a:p>
          </p:txBody>
        </p:sp>
        <p:sp>
          <p:nvSpPr>
            <p:cNvPr id="43131" name="Oval 150"/>
            <p:cNvSpPr>
              <a:spLocks noChangeArrowheads="1"/>
            </p:cNvSpPr>
            <p:nvPr/>
          </p:nvSpPr>
          <p:spPr bwMode="auto">
            <a:xfrm>
              <a:off x="1886" y="1649"/>
              <a:ext cx="40" cy="41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2" name="Oval 151"/>
            <p:cNvSpPr>
              <a:spLocks noChangeArrowheads="1"/>
            </p:cNvSpPr>
            <p:nvPr/>
          </p:nvSpPr>
          <p:spPr bwMode="auto">
            <a:xfrm>
              <a:off x="1886" y="1568"/>
              <a:ext cx="40" cy="40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33" name="Group 155"/>
            <p:cNvGrpSpPr>
              <a:grpSpLocks/>
            </p:cNvGrpSpPr>
            <p:nvPr/>
          </p:nvGrpSpPr>
          <p:grpSpPr bwMode="auto">
            <a:xfrm>
              <a:off x="1886" y="1507"/>
              <a:ext cx="27" cy="277"/>
              <a:chOff x="1886" y="1507"/>
              <a:chExt cx="27" cy="277"/>
            </a:xfrm>
          </p:grpSpPr>
          <p:sp>
            <p:nvSpPr>
              <p:cNvPr id="43198" name="Freeform 152"/>
              <p:cNvSpPr>
                <a:spLocks/>
              </p:cNvSpPr>
              <p:nvPr/>
            </p:nvSpPr>
            <p:spPr bwMode="auto">
              <a:xfrm>
                <a:off x="1886" y="1744"/>
                <a:ext cx="27" cy="40"/>
              </a:xfrm>
              <a:custGeom>
                <a:avLst/>
                <a:gdLst>
                  <a:gd name="T0" fmla="*/ 13 w 27"/>
                  <a:gd name="T1" fmla="*/ 40 h 40"/>
                  <a:gd name="T2" fmla="*/ 0 w 27"/>
                  <a:gd name="T3" fmla="*/ 0 h 40"/>
                  <a:gd name="T4" fmla="*/ 13 w 27"/>
                  <a:gd name="T5" fmla="*/ 13 h 40"/>
                  <a:gd name="T6" fmla="*/ 27 w 27"/>
                  <a:gd name="T7" fmla="*/ 0 h 40"/>
                  <a:gd name="T8" fmla="*/ 13 w 27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0"/>
                  <a:gd name="T17" fmla="*/ 27 w 2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0">
                    <a:moveTo>
                      <a:pt x="13" y="40"/>
                    </a:moveTo>
                    <a:lnTo>
                      <a:pt x="0" y="0"/>
                    </a:lnTo>
                    <a:lnTo>
                      <a:pt x="13" y="13"/>
                    </a:lnTo>
                    <a:lnTo>
                      <a:pt x="27" y="0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DD"/>
              </a:solidFill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9" name="Freeform 153"/>
              <p:cNvSpPr>
                <a:spLocks/>
              </p:cNvSpPr>
              <p:nvPr/>
            </p:nvSpPr>
            <p:spPr bwMode="auto">
              <a:xfrm>
                <a:off x="1886" y="1507"/>
                <a:ext cx="27" cy="41"/>
              </a:xfrm>
              <a:custGeom>
                <a:avLst/>
                <a:gdLst>
                  <a:gd name="T0" fmla="*/ 13 w 27"/>
                  <a:gd name="T1" fmla="*/ 0 h 41"/>
                  <a:gd name="T2" fmla="*/ 27 w 27"/>
                  <a:gd name="T3" fmla="*/ 41 h 41"/>
                  <a:gd name="T4" fmla="*/ 13 w 27"/>
                  <a:gd name="T5" fmla="*/ 27 h 41"/>
                  <a:gd name="T6" fmla="*/ 0 w 27"/>
                  <a:gd name="T7" fmla="*/ 41 h 41"/>
                  <a:gd name="T8" fmla="*/ 13 w 2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1"/>
                  <a:gd name="T17" fmla="*/ 27 w 2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1">
                    <a:moveTo>
                      <a:pt x="13" y="0"/>
                    </a:moveTo>
                    <a:lnTo>
                      <a:pt x="27" y="41"/>
                    </a:lnTo>
                    <a:lnTo>
                      <a:pt x="13" y="27"/>
                    </a:lnTo>
                    <a:lnTo>
                      <a:pt x="0" y="4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DD"/>
              </a:solidFill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0" name="Line 154"/>
              <p:cNvSpPr>
                <a:spLocks noChangeShapeType="1"/>
              </p:cNvSpPr>
              <p:nvPr/>
            </p:nvSpPr>
            <p:spPr bwMode="auto">
              <a:xfrm flipV="1">
                <a:off x="1899" y="1534"/>
                <a:ext cx="1" cy="223"/>
              </a:xfrm>
              <a:prstGeom prst="line">
                <a:avLst/>
              </a:prstGeom>
              <a:noFill/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34" name="Rectangle 156"/>
            <p:cNvSpPr>
              <a:spLocks noChangeArrowheads="1"/>
            </p:cNvSpPr>
            <p:nvPr/>
          </p:nvSpPr>
          <p:spPr bwMode="auto">
            <a:xfrm>
              <a:off x="1940" y="1467"/>
              <a:ext cx="3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Si carbide</a:t>
              </a:r>
              <a:endParaRPr lang="en-US"/>
            </a:p>
          </p:txBody>
        </p:sp>
        <p:grpSp>
          <p:nvGrpSpPr>
            <p:cNvPr id="43135" name="Group 160"/>
            <p:cNvGrpSpPr>
              <a:grpSpLocks/>
            </p:cNvGrpSpPr>
            <p:nvPr/>
          </p:nvGrpSpPr>
          <p:grpSpPr bwMode="auto">
            <a:xfrm>
              <a:off x="1886" y="1203"/>
              <a:ext cx="27" cy="182"/>
              <a:chOff x="1886" y="1203"/>
              <a:chExt cx="27" cy="182"/>
            </a:xfrm>
          </p:grpSpPr>
          <p:sp>
            <p:nvSpPr>
              <p:cNvPr id="43195" name="Freeform 157"/>
              <p:cNvSpPr>
                <a:spLocks/>
              </p:cNvSpPr>
              <p:nvPr/>
            </p:nvSpPr>
            <p:spPr bwMode="auto">
              <a:xfrm>
                <a:off x="1886" y="1345"/>
                <a:ext cx="27" cy="40"/>
              </a:xfrm>
              <a:custGeom>
                <a:avLst/>
                <a:gdLst>
                  <a:gd name="T0" fmla="*/ 13 w 27"/>
                  <a:gd name="T1" fmla="*/ 40 h 40"/>
                  <a:gd name="T2" fmla="*/ 0 w 27"/>
                  <a:gd name="T3" fmla="*/ 0 h 40"/>
                  <a:gd name="T4" fmla="*/ 13 w 27"/>
                  <a:gd name="T5" fmla="*/ 13 h 40"/>
                  <a:gd name="T6" fmla="*/ 27 w 27"/>
                  <a:gd name="T7" fmla="*/ 0 h 40"/>
                  <a:gd name="T8" fmla="*/ 13 w 27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0"/>
                  <a:gd name="T17" fmla="*/ 27 w 2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0">
                    <a:moveTo>
                      <a:pt x="13" y="40"/>
                    </a:moveTo>
                    <a:lnTo>
                      <a:pt x="0" y="0"/>
                    </a:lnTo>
                    <a:lnTo>
                      <a:pt x="13" y="13"/>
                    </a:lnTo>
                    <a:lnTo>
                      <a:pt x="27" y="0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DD"/>
              </a:solidFill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6" name="Freeform 158"/>
              <p:cNvSpPr>
                <a:spLocks/>
              </p:cNvSpPr>
              <p:nvPr/>
            </p:nvSpPr>
            <p:spPr bwMode="auto">
              <a:xfrm>
                <a:off x="1886" y="1203"/>
                <a:ext cx="27" cy="40"/>
              </a:xfrm>
              <a:custGeom>
                <a:avLst/>
                <a:gdLst>
                  <a:gd name="T0" fmla="*/ 13 w 27"/>
                  <a:gd name="T1" fmla="*/ 0 h 40"/>
                  <a:gd name="T2" fmla="*/ 27 w 27"/>
                  <a:gd name="T3" fmla="*/ 40 h 40"/>
                  <a:gd name="T4" fmla="*/ 13 w 27"/>
                  <a:gd name="T5" fmla="*/ 27 h 40"/>
                  <a:gd name="T6" fmla="*/ 0 w 27"/>
                  <a:gd name="T7" fmla="*/ 40 h 40"/>
                  <a:gd name="T8" fmla="*/ 13 w 2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0"/>
                  <a:gd name="T17" fmla="*/ 27 w 2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0">
                    <a:moveTo>
                      <a:pt x="13" y="0"/>
                    </a:moveTo>
                    <a:lnTo>
                      <a:pt x="27" y="40"/>
                    </a:lnTo>
                    <a:lnTo>
                      <a:pt x="13" y="27"/>
                    </a:lnTo>
                    <a:lnTo>
                      <a:pt x="0" y="4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DD"/>
              </a:solidFill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7" name="Line 159"/>
              <p:cNvSpPr>
                <a:spLocks noChangeShapeType="1"/>
              </p:cNvSpPr>
              <p:nvPr/>
            </p:nvSpPr>
            <p:spPr bwMode="auto">
              <a:xfrm flipV="1">
                <a:off x="1899" y="1230"/>
                <a:ext cx="1" cy="128"/>
              </a:xfrm>
              <a:prstGeom prst="line">
                <a:avLst/>
              </a:prstGeom>
              <a:noFill/>
              <a:ln w="11113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36" name="Rectangle 161"/>
            <p:cNvSpPr>
              <a:spLocks noChangeArrowheads="1"/>
            </p:cNvSpPr>
            <p:nvPr/>
          </p:nvSpPr>
          <p:spPr bwMode="auto">
            <a:xfrm>
              <a:off x="1940" y="1257"/>
              <a:ext cx="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Diamond</a:t>
              </a:r>
              <a:endParaRPr lang="en-US"/>
            </a:p>
          </p:txBody>
        </p:sp>
        <p:sp>
          <p:nvSpPr>
            <p:cNvPr id="43137" name="Oval 162"/>
            <p:cNvSpPr>
              <a:spLocks noChangeArrowheads="1"/>
            </p:cNvSpPr>
            <p:nvPr/>
          </p:nvSpPr>
          <p:spPr bwMode="auto">
            <a:xfrm>
              <a:off x="2420" y="3805"/>
              <a:ext cx="40" cy="34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8" name="Rectangle 163"/>
            <p:cNvSpPr>
              <a:spLocks noChangeArrowheads="1"/>
            </p:cNvSpPr>
            <p:nvPr/>
          </p:nvSpPr>
          <p:spPr bwMode="auto">
            <a:xfrm>
              <a:off x="2467" y="3778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PTF</a:t>
              </a:r>
              <a:endParaRPr lang="en-US"/>
            </a:p>
          </p:txBody>
        </p:sp>
        <p:sp>
          <p:nvSpPr>
            <p:cNvPr id="43139" name="Rectangle 164"/>
            <p:cNvSpPr>
              <a:spLocks noChangeArrowheads="1"/>
            </p:cNvSpPr>
            <p:nvPr/>
          </p:nvSpPr>
          <p:spPr bwMode="auto">
            <a:xfrm>
              <a:off x="2622" y="3778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E</a:t>
              </a:r>
              <a:endParaRPr lang="en-US"/>
            </a:p>
          </p:txBody>
        </p:sp>
        <p:sp>
          <p:nvSpPr>
            <p:cNvPr id="43140" name="Rectangle 165"/>
            <p:cNvSpPr>
              <a:spLocks noChangeArrowheads="1"/>
            </p:cNvSpPr>
            <p:nvPr/>
          </p:nvSpPr>
          <p:spPr bwMode="auto">
            <a:xfrm>
              <a:off x="2467" y="3515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HDP</a:t>
              </a:r>
              <a:endParaRPr lang="en-US"/>
            </a:p>
          </p:txBody>
        </p:sp>
        <p:sp>
          <p:nvSpPr>
            <p:cNvPr id="43141" name="Rectangle 166"/>
            <p:cNvSpPr>
              <a:spLocks noChangeArrowheads="1"/>
            </p:cNvSpPr>
            <p:nvPr/>
          </p:nvSpPr>
          <p:spPr bwMode="auto">
            <a:xfrm>
              <a:off x="2643" y="3515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E</a:t>
              </a:r>
              <a:endParaRPr lang="en-US"/>
            </a:p>
          </p:txBody>
        </p:sp>
        <p:sp>
          <p:nvSpPr>
            <p:cNvPr id="43142" name="Oval 167"/>
            <p:cNvSpPr>
              <a:spLocks noChangeArrowheads="1"/>
            </p:cNvSpPr>
            <p:nvPr/>
          </p:nvSpPr>
          <p:spPr bwMode="auto">
            <a:xfrm>
              <a:off x="2420" y="3535"/>
              <a:ext cx="40" cy="40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3" name="Oval 168"/>
            <p:cNvSpPr>
              <a:spLocks noChangeArrowheads="1"/>
            </p:cNvSpPr>
            <p:nvPr/>
          </p:nvSpPr>
          <p:spPr bwMode="auto">
            <a:xfrm>
              <a:off x="2420" y="4069"/>
              <a:ext cx="40" cy="33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Rectangle 169"/>
            <p:cNvSpPr>
              <a:spLocks noChangeArrowheads="1"/>
            </p:cNvSpPr>
            <p:nvPr/>
          </p:nvSpPr>
          <p:spPr bwMode="auto">
            <a:xfrm>
              <a:off x="2467" y="4042"/>
              <a:ext cx="2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LDPE</a:t>
              </a:r>
              <a:endParaRPr lang="en-US"/>
            </a:p>
          </p:txBody>
        </p:sp>
        <p:sp>
          <p:nvSpPr>
            <p:cNvPr id="43145" name="Oval 170"/>
            <p:cNvSpPr>
              <a:spLocks noChangeArrowheads="1"/>
            </p:cNvSpPr>
            <p:nvPr/>
          </p:nvSpPr>
          <p:spPr bwMode="auto">
            <a:xfrm>
              <a:off x="2420" y="3474"/>
              <a:ext cx="40" cy="40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6" name="Rectangle 171"/>
            <p:cNvSpPr>
              <a:spLocks noChangeArrowheads="1"/>
            </p:cNvSpPr>
            <p:nvPr/>
          </p:nvSpPr>
          <p:spPr bwMode="auto">
            <a:xfrm>
              <a:off x="2467" y="3454"/>
              <a:ext cx="10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PP</a:t>
              </a:r>
              <a:endParaRPr lang="en-US"/>
            </a:p>
          </p:txBody>
        </p:sp>
        <p:grpSp>
          <p:nvGrpSpPr>
            <p:cNvPr id="43147" name="Group 175"/>
            <p:cNvGrpSpPr>
              <a:grpSpLocks/>
            </p:cNvGrpSpPr>
            <p:nvPr/>
          </p:nvGrpSpPr>
          <p:grpSpPr bwMode="auto">
            <a:xfrm>
              <a:off x="2392" y="3082"/>
              <a:ext cx="28" cy="277"/>
              <a:chOff x="2392" y="3082"/>
              <a:chExt cx="28" cy="277"/>
            </a:xfrm>
          </p:grpSpPr>
          <p:sp>
            <p:nvSpPr>
              <p:cNvPr id="43192" name="Freeform 172"/>
              <p:cNvSpPr>
                <a:spLocks/>
              </p:cNvSpPr>
              <p:nvPr/>
            </p:nvSpPr>
            <p:spPr bwMode="auto">
              <a:xfrm>
                <a:off x="2392" y="3318"/>
                <a:ext cx="28" cy="41"/>
              </a:xfrm>
              <a:custGeom>
                <a:avLst/>
                <a:gdLst>
                  <a:gd name="T0" fmla="*/ 14 w 28"/>
                  <a:gd name="T1" fmla="*/ 41 h 41"/>
                  <a:gd name="T2" fmla="*/ 0 w 28"/>
                  <a:gd name="T3" fmla="*/ 0 h 41"/>
                  <a:gd name="T4" fmla="*/ 14 w 28"/>
                  <a:gd name="T5" fmla="*/ 14 h 41"/>
                  <a:gd name="T6" fmla="*/ 28 w 28"/>
                  <a:gd name="T7" fmla="*/ 0 h 41"/>
                  <a:gd name="T8" fmla="*/ 14 w 28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41"/>
                  <a:gd name="T17" fmla="*/ 28 w 2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41">
                    <a:moveTo>
                      <a:pt x="14" y="4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8" y="0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008800"/>
              </a:solidFill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3" name="Freeform 173"/>
              <p:cNvSpPr>
                <a:spLocks/>
              </p:cNvSpPr>
              <p:nvPr/>
            </p:nvSpPr>
            <p:spPr bwMode="auto">
              <a:xfrm>
                <a:off x="2392" y="3082"/>
                <a:ext cx="28" cy="40"/>
              </a:xfrm>
              <a:custGeom>
                <a:avLst/>
                <a:gdLst>
                  <a:gd name="T0" fmla="*/ 14 w 28"/>
                  <a:gd name="T1" fmla="*/ 0 h 40"/>
                  <a:gd name="T2" fmla="*/ 28 w 28"/>
                  <a:gd name="T3" fmla="*/ 40 h 40"/>
                  <a:gd name="T4" fmla="*/ 14 w 28"/>
                  <a:gd name="T5" fmla="*/ 27 h 40"/>
                  <a:gd name="T6" fmla="*/ 0 w 28"/>
                  <a:gd name="T7" fmla="*/ 40 h 40"/>
                  <a:gd name="T8" fmla="*/ 14 w 2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40"/>
                  <a:gd name="T17" fmla="*/ 28 w 2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40">
                    <a:moveTo>
                      <a:pt x="14" y="0"/>
                    </a:moveTo>
                    <a:lnTo>
                      <a:pt x="28" y="40"/>
                    </a:lnTo>
                    <a:lnTo>
                      <a:pt x="14" y="27"/>
                    </a:lnTo>
                    <a:lnTo>
                      <a:pt x="0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800"/>
              </a:solidFill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4" name="Line 174"/>
              <p:cNvSpPr>
                <a:spLocks noChangeShapeType="1"/>
              </p:cNvSpPr>
              <p:nvPr/>
            </p:nvSpPr>
            <p:spPr bwMode="auto">
              <a:xfrm flipV="1">
                <a:off x="2406" y="3109"/>
                <a:ext cx="1" cy="223"/>
              </a:xfrm>
              <a:prstGeom prst="line">
                <a:avLst/>
              </a:prstGeom>
              <a:noFill/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48" name="Rectangle 176"/>
            <p:cNvSpPr>
              <a:spLocks noChangeArrowheads="1"/>
            </p:cNvSpPr>
            <p:nvPr/>
          </p:nvSpPr>
          <p:spPr bwMode="auto">
            <a:xfrm>
              <a:off x="2413" y="3028"/>
              <a:ext cx="33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Polyester</a:t>
              </a:r>
              <a:endParaRPr lang="en-US"/>
            </a:p>
          </p:txBody>
        </p:sp>
        <p:sp>
          <p:nvSpPr>
            <p:cNvPr id="43149" name="Oval 177"/>
            <p:cNvSpPr>
              <a:spLocks noChangeArrowheads="1"/>
            </p:cNvSpPr>
            <p:nvPr/>
          </p:nvSpPr>
          <p:spPr bwMode="auto">
            <a:xfrm>
              <a:off x="2420" y="3291"/>
              <a:ext cx="40" cy="41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50" name="Group 181"/>
            <p:cNvGrpSpPr>
              <a:grpSpLocks/>
            </p:cNvGrpSpPr>
            <p:nvPr/>
          </p:nvGrpSpPr>
          <p:grpSpPr bwMode="auto">
            <a:xfrm>
              <a:off x="2494" y="3176"/>
              <a:ext cx="27" cy="115"/>
              <a:chOff x="2494" y="3176"/>
              <a:chExt cx="27" cy="115"/>
            </a:xfrm>
          </p:grpSpPr>
          <p:sp>
            <p:nvSpPr>
              <p:cNvPr id="43189" name="Freeform 178"/>
              <p:cNvSpPr>
                <a:spLocks/>
              </p:cNvSpPr>
              <p:nvPr/>
            </p:nvSpPr>
            <p:spPr bwMode="auto">
              <a:xfrm>
                <a:off x="2494" y="3251"/>
                <a:ext cx="27" cy="40"/>
              </a:xfrm>
              <a:custGeom>
                <a:avLst/>
                <a:gdLst>
                  <a:gd name="T0" fmla="*/ 13 w 27"/>
                  <a:gd name="T1" fmla="*/ 40 h 40"/>
                  <a:gd name="T2" fmla="*/ 0 w 27"/>
                  <a:gd name="T3" fmla="*/ 0 h 40"/>
                  <a:gd name="T4" fmla="*/ 13 w 27"/>
                  <a:gd name="T5" fmla="*/ 13 h 40"/>
                  <a:gd name="T6" fmla="*/ 27 w 27"/>
                  <a:gd name="T7" fmla="*/ 0 h 40"/>
                  <a:gd name="T8" fmla="*/ 13 w 27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0"/>
                  <a:gd name="T17" fmla="*/ 27 w 2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0">
                    <a:moveTo>
                      <a:pt x="13" y="40"/>
                    </a:moveTo>
                    <a:lnTo>
                      <a:pt x="0" y="0"/>
                    </a:lnTo>
                    <a:lnTo>
                      <a:pt x="13" y="13"/>
                    </a:lnTo>
                    <a:lnTo>
                      <a:pt x="27" y="0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8800"/>
              </a:solidFill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0" name="Freeform 179"/>
              <p:cNvSpPr>
                <a:spLocks/>
              </p:cNvSpPr>
              <p:nvPr/>
            </p:nvSpPr>
            <p:spPr bwMode="auto">
              <a:xfrm>
                <a:off x="2494" y="3176"/>
                <a:ext cx="27" cy="41"/>
              </a:xfrm>
              <a:custGeom>
                <a:avLst/>
                <a:gdLst>
                  <a:gd name="T0" fmla="*/ 13 w 27"/>
                  <a:gd name="T1" fmla="*/ 0 h 41"/>
                  <a:gd name="T2" fmla="*/ 27 w 27"/>
                  <a:gd name="T3" fmla="*/ 41 h 41"/>
                  <a:gd name="T4" fmla="*/ 13 w 27"/>
                  <a:gd name="T5" fmla="*/ 27 h 41"/>
                  <a:gd name="T6" fmla="*/ 0 w 27"/>
                  <a:gd name="T7" fmla="*/ 41 h 41"/>
                  <a:gd name="T8" fmla="*/ 13 w 2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1"/>
                  <a:gd name="T17" fmla="*/ 27 w 2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1">
                    <a:moveTo>
                      <a:pt x="13" y="0"/>
                    </a:moveTo>
                    <a:lnTo>
                      <a:pt x="27" y="41"/>
                    </a:lnTo>
                    <a:lnTo>
                      <a:pt x="13" y="27"/>
                    </a:lnTo>
                    <a:lnTo>
                      <a:pt x="0" y="4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800"/>
              </a:solidFill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1" name="Line 180"/>
              <p:cNvSpPr>
                <a:spLocks noChangeShapeType="1"/>
              </p:cNvSpPr>
              <p:nvPr/>
            </p:nvSpPr>
            <p:spPr bwMode="auto">
              <a:xfrm flipV="1">
                <a:off x="2507" y="3203"/>
                <a:ext cx="1" cy="61"/>
              </a:xfrm>
              <a:prstGeom prst="line">
                <a:avLst/>
              </a:prstGeom>
              <a:noFill/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51" name="Rectangle 182"/>
            <p:cNvSpPr>
              <a:spLocks noChangeArrowheads="1"/>
            </p:cNvSpPr>
            <p:nvPr/>
          </p:nvSpPr>
          <p:spPr bwMode="auto">
            <a:xfrm>
              <a:off x="2534" y="3197"/>
              <a:ext cx="10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PS</a:t>
              </a:r>
              <a:endParaRPr lang="en-US"/>
            </a:p>
          </p:txBody>
        </p:sp>
        <p:grpSp>
          <p:nvGrpSpPr>
            <p:cNvPr id="43152" name="Group 186"/>
            <p:cNvGrpSpPr>
              <a:grpSpLocks/>
            </p:cNvGrpSpPr>
            <p:nvPr/>
          </p:nvGrpSpPr>
          <p:grpSpPr bwMode="auto">
            <a:xfrm>
              <a:off x="2460" y="3109"/>
              <a:ext cx="27" cy="115"/>
              <a:chOff x="2460" y="3109"/>
              <a:chExt cx="27" cy="115"/>
            </a:xfrm>
          </p:grpSpPr>
          <p:sp>
            <p:nvSpPr>
              <p:cNvPr id="43186" name="Freeform 183"/>
              <p:cNvSpPr>
                <a:spLocks/>
              </p:cNvSpPr>
              <p:nvPr/>
            </p:nvSpPr>
            <p:spPr bwMode="auto">
              <a:xfrm>
                <a:off x="2460" y="3183"/>
                <a:ext cx="27" cy="41"/>
              </a:xfrm>
              <a:custGeom>
                <a:avLst/>
                <a:gdLst>
                  <a:gd name="T0" fmla="*/ 14 w 27"/>
                  <a:gd name="T1" fmla="*/ 41 h 41"/>
                  <a:gd name="T2" fmla="*/ 0 w 27"/>
                  <a:gd name="T3" fmla="*/ 0 h 41"/>
                  <a:gd name="T4" fmla="*/ 14 w 27"/>
                  <a:gd name="T5" fmla="*/ 14 h 41"/>
                  <a:gd name="T6" fmla="*/ 27 w 27"/>
                  <a:gd name="T7" fmla="*/ 0 h 41"/>
                  <a:gd name="T8" fmla="*/ 14 w 27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1"/>
                  <a:gd name="T17" fmla="*/ 27 w 2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1">
                    <a:moveTo>
                      <a:pt x="14" y="4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7" y="0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008800"/>
              </a:solidFill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7" name="Freeform 184"/>
              <p:cNvSpPr>
                <a:spLocks/>
              </p:cNvSpPr>
              <p:nvPr/>
            </p:nvSpPr>
            <p:spPr bwMode="auto">
              <a:xfrm>
                <a:off x="2460" y="3109"/>
                <a:ext cx="27" cy="40"/>
              </a:xfrm>
              <a:custGeom>
                <a:avLst/>
                <a:gdLst>
                  <a:gd name="T0" fmla="*/ 14 w 27"/>
                  <a:gd name="T1" fmla="*/ 0 h 40"/>
                  <a:gd name="T2" fmla="*/ 27 w 27"/>
                  <a:gd name="T3" fmla="*/ 40 h 40"/>
                  <a:gd name="T4" fmla="*/ 14 w 27"/>
                  <a:gd name="T5" fmla="*/ 27 h 40"/>
                  <a:gd name="T6" fmla="*/ 0 w 27"/>
                  <a:gd name="T7" fmla="*/ 40 h 40"/>
                  <a:gd name="T8" fmla="*/ 14 w 2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0"/>
                  <a:gd name="T17" fmla="*/ 27 w 2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0">
                    <a:moveTo>
                      <a:pt x="14" y="0"/>
                    </a:moveTo>
                    <a:lnTo>
                      <a:pt x="27" y="40"/>
                    </a:lnTo>
                    <a:lnTo>
                      <a:pt x="14" y="27"/>
                    </a:lnTo>
                    <a:lnTo>
                      <a:pt x="0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800"/>
              </a:solidFill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8" name="Line 185"/>
              <p:cNvSpPr>
                <a:spLocks noChangeShapeType="1"/>
              </p:cNvSpPr>
              <p:nvPr/>
            </p:nvSpPr>
            <p:spPr bwMode="auto">
              <a:xfrm flipV="1">
                <a:off x="2474" y="3136"/>
                <a:ext cx="1" cy="61"/>
              </a:xfrm>
              <a:prstGeom prst="line">
                <a:avLst/>
              </a:prstGeom>
              <a:noFill/>
              <a:ln w="11113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53" name="Rectangle 187"/>
            <p:cNvSpPr>
              <a:spLocks noChangeArrowheads="1"/>
            </p:cNvSpPr>
            <p:nvPr/>
          </p:nvSpPr>
          <p:spPr bwMode="auto">
            <a:xfrm>
              <a:off x="2514" y="3123"/>
              <a:ext cx="1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PET</a:t>
              </a:r>
              <a:endParaRPr lang="en-US"/>
            </a:p>
          </p:txBody>
        </p:sp>
        <p:sp>
          <p:nvSpPr>
            <p:cNvPr id="43154" name="Oval 188"/>
            <p:cNvSpPr>
              <a:spLocks noChangeArrowheads="1"/>
            </p:cNvSpPr>
            <p:nvPr/>
          </p:nvSpPr>
          <p:spPr bwMode="auto">
            <a:xfrm>
              <a:off x="2926" y="3737"/>
              <a:ext cx="41" cy="41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55" name="Group 191"/>
            <p:cNvGrpSpPr>
              <a:grpSpLocks/>
            </p:cNvGrpSpPr>
            <p:nvPr/>
          </p:nvGrpSpPr>
          <p:grpSpPr bwMode="auto">
            <a:xfrm>
              <a:off x="3237" y="3724"/>
              <a:ext cx="61" cy="62"/>
              <a:chOff x="3237" y="3724"/>
              <a:chExt cx="61" cy="62"/>
            </a:xfrm>
          </p:grpSpPr>
          <p:sp>
            <p:nvSpPr>
              <p:cNvPr id="43184" name="Line 189"/>
              <p:cNvSpPr>
                <a:spLocks noChangeShapeType="1"/>
              </p:cNvSpPr>
              <p:nvPr/>
            </p:nvSpPr>
            <p:spPr bwMode="auto">
              <a:xfrm flipV="1">
                <a:off x="3264" y="3724"/>
                <a:ext cx="1" cy="61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5" name="Line 190"/>
              <p:cNvSpPr>
                <a:spLocks noChangeShapeType="1"/>
              </p:cNvSpPr>
              <p:nvPr/>
            </p:nvSpPr>
            <p:spPr bwMode="auto">
              <a:xfrm>
                <a:off x="3237" y="3785"/>
                <a:ext cx="61" cy="1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56" name="Oval 192"/>
            <p:cNvSpPr>
              <a:spLocks noChangeArrowheads="1"/>
            </p:cNvSpPr>
            <p:nvPr/>
          </p:nvSpPr>
          <p:spPr bwMode="auto">
            <a:xfrm>
              <a:off x="2926" y="2994"/>
              <a:ext cx="41" cy="4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57" name="Group 195"/>
            <p:cNvGrpSpPr>
              <a:grpSpLocks/>
            </p:cNvGrpSpPr>
            <p:nvPr/>
          </p:nvGrpSpPr>
          <p:grpSpPr bwMode="auto">
            <a:xfrm>
              <a:off x="3217" y="2987"/>
              <a:ext cx="61" cy="62"/>
              <a:chOff x="3217" y="2987"/>
              <a:chExt cx="61" cy="62"/>
            </a:xfrm>
          </p:grpSpPr>
          <p:sp>
            <p:nvSpPr>
              <p:cNvPr id="43182" name="Line 193"/>
              <p:cNvSpPr>
                <a:spLocks noChangeShapeType="1"/>
              </p:cNvSpPr>
              <p:nvPr/>
            </p:nvSpPr>
            <p:spPr bwMode="auto">
              <a:xfrm flipV="1">
                <a:off x="3244" y="2987"/>
                <a:ext cx="1" cy="61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3" name="Line 194"/>
              <p:cNvSpPr>
                <a:spLocks noChangeShapeType="1"/>
              </p:cNvSpPr>
              <p:nvPr/>
            </p:nvSpPr>
            <p:spPr bwMode="auto">
              <a:xfrm>
                <a:off x="3217" y="3048"/>
                <a:ext cx="61" cy="1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58" name="Oval 196"/>
            <p:cNvSpPr>
              <a:spLocks noChangeArrowheads="1"/>
            </p:cNvSpPr>
            <p:nvPr/>
          </p:nvSpPr>
          <p:spPr bwMode="auto">
            <a:xfrm>
              <a:off x="2926" y="2920"/>
              <a:ext cx="41" cy="4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9" name="Rectangle 197"/>
            <p:cNvSpPr>
              <a:spLocks noChangeArrowheads="1"/>
            </p:cNvSpPr>
            <p:nvPr/>
          </p:nvSpPr>
          <p:spPr bwMode="auto">
            <a:xfrm>
              <a:off x="2967" y="2893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C</a:t>
              </a:r>
              <a:endParaRPr lang="en-US"/>
            </a:p>
          </p:txBody>
        </p:sp>
        <p:sp>
          <p:nvSpPr>
            <p:cNvPr id="43160" name="Rectangle 198"/>
            <p:cNvSpPr>
              <a:spLocks noChangeArrowheads="1"/>
            </p:cNvSpPr>
            <p:nvPr/>
          </p:nvSpPr>
          <p:spPr bwMode="auto">
            <a:xfrm>
              <a:off x="3028" y="2893"/>
              <a:ext cx="4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FRE(   fibers)</a:t>
              </a:r>
              <a:endParaRPr lang="en-US"/>
            </a:p>
          </p:txBody>
        </p:sp>
        <p:sp>
          <p:nvSpPr>
            <p:cNvPr id="43161" name="Rectangle 199"/>
            <p:cNvSpPr>
              <a:spLocks noChangeArrowheads="1"/>
            </p:cNvSpPr>
            <p:nvPr/>
          </p:nvSpPr>
          <p:spPr bwMode="auto">
            <a:xfrm>
              <a:off x="3535" y="2893"/>
              <a:ext cx="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*</a:t>
              </a:r>
              <a:endParaRPr lang="en-US"/>
            </a:p>
          </p:txBody>
        </p:sp>
        <p:sp>
          <p:nvSpPr>
            <p:cNvPr id="43162" name="Oval 200"/>
            <p:cNvSpPr>
              <a:spLocks noChangeArrowheads="1"/>
            </p:cNvSpPr>
            <p:nvPr/>
          </p:nvSpPr>
          <p:spPr bwMode="auto">
            <a:xfrm>
              <a:off x="2926" y="2737"/>
              <a:ext cx="41" cy="41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3" name="Rectangle 201"/>
            <p:cNvSpPr>
              <a:spLocks noChangeArrowheads="1"/>
            </p:cNvSpPr>
            <p:nvPr/>
          </p:nvSpPr>
          <p:spPr bwMode="auto">
            <a:xfrm>
              <a:off x="2967" y="2710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G</a:t>
              </a:r>
              <a:endParaRPr lang="en-US"/>
            </a:p>
          </p:txBody>
        </p:sp>
        <p:sp>
          <p:nvSpPr>
            <p:cNvPr id="43164" name="Rectangle 202"/>
            <p:cNvSpPr>
              <a:spLocks noChangeArrowheads="1"/>
            </p:cNvSpPr>
            <p:nvPr/>
          </p:nvSpPr>
          <p:spPr bwMode="auto">
            <a:xfrm>
              <a:off x="3034" y="2710"/>
              <a:ext cx="50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FRE(   fibers)*</a:t>
              </a:r>
              <a:endParaRPr lang="en-US"/>
            </a:p>
          </p:txBody>
        </p:sp>
        <p:grpSp>
          <p:nvGrpSpPr>
            <p:cNvPr id="43165" name="Group 205"/>
            <p:cNvGrpSpPr>
              <a:grpSpLocks/>
            </p:cNvGrpSpPr>
            <p:nvPr/>
          </p:nvGrpSpPr>
          <p:grpSpPr bwMode="auto">
            <a:xfrm>
              <a:off x="3217" y="2906"/>
              <a:ext cx="61" cy="62"/>
              <a:chOff x="3217" y="2906"/>
              <a:chExt cx="61" cy="62"/>
            </a:xfrm>
          </p:grpSpPr>
          <p:sp>
            <p:nvSpPr>
              <p:cNvPr id="43180" name="Line 203"/>
              <p:cNvSpPr>
                <a:spLocks noChangeShapeType="1"/>
              </p:cNvSpPr>
              <p:nvPr/>
            </p:nvSpPr>
            <p:spPr bwMode="auto">
              <a:xfrm flipV="1">
                <a:off x="3244" y="2906"/>
                <a:ext cx="1" cy="61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1" name="Line 204"/>
              <p:cNvSpPr>
                <a:spLocks noChangeShapeType="1"/>
              </p:cNvSpPr>
              <p:nvPr/>
            </p:nvSpPr>
            <p:spPr bwMode="auto">
              <a:xfrm>
                <a:off x="3217" y="2967"/>
                <a:ext cx="61" cy="1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3166" name="Group 208"/>
            <p:cNvGrpSpPr>
              <a:grpSpLocks/>
            </p:cNvGrpSpPr>
            <p:nvPr/>
          </p:nvGrpSpPr>
          <p:grpSpPr bwMode="auto">
            <a:xfrm>
              <a:off x="3217" y="2724"/>
              <a:ext cx="61" cy="61"/>
              <a:chOff x="3217" y="2724"/>
              <a:chExt cx="61" cy="61"/>
            </a:xfrm>
          </p:grpSpPr>
          <p:sp>
            <p:nvSpPr>
              <p:cNvPr id="43178" name="Line 206"/>
              <p:cNvSpPr>
                <a:spLocks noChangeShapeType="1"/>
              </p:cNvSpPr>
              <p:nvPr/>
            </p:nvSpPr>
            <p:spPr bwMode="auto">
              <a:xfrm flipV="1">
                <a:off x="3244" y="2724"/>
                <a:ext cx="1" cy="60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79" name="Line 207"/>
              <p:cNvSpPr>
                <a:spLocks noChangeShapeType="1"/>
              </p:cNvSpPr>
              <p:nvPr/>
            </p:nvSpPr>
            <p:spPr bwMode="auto">
              <a:xfrm>
                <a:off x="3217" y="2784"/>
                <a:ext cx="61" cy="1"/>
              </a:xfrm>
              <a:prstGeom prst="line">
                <a:avLst/>
              </a:prstGeom>
              <a:noFill/>
              <a:ln w="11113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167" name="Oval 209"/>
            <p:cNvSpPr>
              <a:spLocks noChangeArrowheads="1"/>
            </p:cNvSpPr>
            <p:nvPr/>
          </p:nvSpPr>
          <p:spPr bwMode="auto">
            <a:xfrm>
              <a:off x="2926" y="2298"/>
              <a:ext cx="41" cy="34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8" name="Rectangle 210"/>
            <p:cNvSpPr>
              <a:spLocks noChangeArrowheads="1"/>
            </p:cNvSpPr>
            <p:nvPr/>
          </p:nvSpPr>
          <p:spPr bwMode="auto">
            <a:xfrm>
              <a:off x="2967" y="2271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G</a:t>
              </a:r>
              <a:endParaRPr lang="en-US"/>
            </a:p>
          </p:txBody>
        </p:sp>
        <p:sp>
          <p:nvSpPr>
            <p:cNvPr id="43169" name="Rectangle 211"/>
            <p:cNvSpPr>
              <a:spLocks noChangeArrowheads="1"/>
            </p:cNvSpPr>
            <p:nvPr/>
          </p:nvSpPr>
          <p:spPr bwMode="auto">
            <a:xfrm>
              <a:off x="3034" y="2271"/>
              <a:ext cx="5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FRE(|| fibers)*</a:t>
              </a:r>
              <a:endParaRPr lang="en-US"/>
            </a:p>
          </p:txBody>
        </p:sp>
        <p:sp>
          <p:nvSpPr>
            <p:cNvPr id="43170" name="Oval 212"/>
            <p:cNvSpPr>
              <a:spLocks noChangeArrowheads="1"/>
            </p:cNvSpPr>
            <p:nvPr/>
          </p:nvSpPr>
          <p:spPr bwMode="auto">
            <a:xfrm>
              <a:off x="2926" y="2115"/>
              <a:ext cx="41" cy="34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1" name="Rectangle 213"/>
            <p:cNvSpPr>
              <a:spLocks noChangeArrowheads="1"/>
            </p:cNvSpPr>
            <p:nvPr/>
          </p:nvSpPr>
          <p:spPr bwMode="auto">
            <a:xfrm>
              <a:off x="2967" y="208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A</a:t>
              </a:r>
              <a:endParaRPr lang="en-US"/>
            </a:p>
          </p:txBody>
        </p:sp>
        <p:sp>
          <p:nvSpPr>
            <p:cNvPr id="43172" name="Rectangle 214"/>
            <p:cNvSpPr>
              <a:spLocks noChangeArrowheads="1"/>
            </p:cNvSpPr>
            <p:nvPr/>
          </p:nvSpPr>
          <p:spPr bwMode="auto">
            <a:xfrm>
              <a:off x="3028" y="2089"/>
              <a:ext cx="5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FRE(|| fibers)*</a:t>
              </a:r>
              <a:endParaRPr lang="en-US"/>
            </a:p>
          </p:txBody>
        </p:sp>
        <p:sp>
          <p:nvSpPr>
            <p:cNvPr id="43173" name="Rectangle 215"/>
            <p:cNvSpPr>
              <a:spLocks noChangeArrowheads="1"/>
            </p:cNvSpPr>
            <p:nvPr/>
          </p:nvSpPr>
          <p:spPr bwMode="auto">
            <a:xfrm>
              <a:off x="2967" y="1730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C</a:t>
              </a:r>
              <a:endParaRPr lang="en-US"/>
            </a:p>
          </p:txBody>
        </p:sp>
        <p:sp>
          <p:nvSpPr>
            <p:cNvPr id="43174" name="Rectangle 216"/>
            <p:cNvSpPr>
              <a:spLocks noChangeArrowheads="1"/>
            </p:cNvSpPr>
            <p:nvPr/>
          </p:nvSpPr>
          <p:spPr bwMode="auto">
            <a:xfrm>
              <a:off x="3028" y="1730"/>
              <a:ext cx="5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</a:rPr>
                <a:t>FRE(|| fibers)*</a:t>
              </a:r>
              <a:endParaRPr lang="en-US"/>
            </a:p>
          </p:txBody>
        </p:sp>
        <p:sp>
          <p:nvSpPr>
            <p:cNvPr id="43175" name="Oval 217"/>
            <p:cNvSpPr>
              <a:spLocks noChangeArrowheads="1"/>
            </p:cNvSpPr>
            <p:nvPr/>
          </p:nvSpPr>
          <p:spPr bwMode="auto">
            <a:xfrm>
              <a:off x="2926" y="1757"/>
              <a:ext cx="41" cy="41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6" name="Oval 218"/>
            <p:cNvSpPr>
              <a:spLocks noChangeArrowheads="1"/>
            </p:cNvSpPr>
            <p:nvPr/>
          </p:nvSpPr>
          <p:spPr bwMode="auto">
            <a:xfrm>
              <a:off x="2926" y="1554"/>
              <a:ext cx="41" cy="41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7" name="Oval 219"/>
            <p:cNvSpPr>
              <a:spLocks noChangeArrowheads="1"/>
            </p:cNvSpPr>
            <p:nvPr/>
          </p:nvSpPr>
          <p:spPr bwMode="auto">
            <a:xfrm>
              <a:off x="2926" y="3291"/>
              <a:ext cx="41" cy="41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F01A6-CF02-4CE3-A8EF-D60636102AFF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609600" y="914400"/>
            <a:ext cx="3124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/>
              <a:t>• Simple tension:</a:t>
            </a:r>
          </a:p>
        </p:txBody>
      </p:sp>
      <p:grpSp>
        <p:nvGrpSpPr>
          <p:cNvPr id="45060" name="Group 271"/>
          <p:cNvGrpSpPr>
            <a:grpSpLocks/>
          </p:cNvGrpSpPr>
          <p:nvPr/>
        </p:nvGrpSpPr>
        <p:grpSpPr bwMode="auto">
          <a:xfrm>
            <a:off x="838200" y="1371600"/>
            <a:ext cx="1371600" cy="1008063"/>
            <a:chOff x="528" y="864"/>
            <a:chExt cx="864" cy="635"/>
          </a:xfrm>
        </p:grpSpPr>
        <p:sp>
          <p:nvSpPr>
            <p:cNvPr id="45211" name="Rectangle 3"/>
            <p:cNvSpPr>
              <a:spLocks noChangeArrowheads="1"/>
            </p:cNvSpPr>
            <p:nvPr/>
          </p:nvSpPr>
          <p:spPr bwMode="auto">
            <a:xfrm>
              <a:off x="528" y="864"/>
              <a:ext cx="864" cy="62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2" name="Rectangle 15"/>
            <p:cNvSpPr>
              <a:spLocks noChangeArrowheads="1"/>
            </p:cNvSpPr>
            <p:nvPr/>
          </p:nvSpPr>
          <p:spPr bwMode="auto">
            <a:xfrm>
              <a:off x="536" y="936"/>
              <a:ext cx="1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45213" name="Rectangle 16"/>
            <p:cNvSpPr>
              <a:spLocks noChangeArrowheads="1"/>
            </p:cNvSpPr>
            <p:nvPr/>
          </p:nvSpPr>
          <p:spPr bwMode="auto">
            <a:xfrm>
              <a:off x="712" y="93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>
                <a:latin typeface="Times" charset="0"/>
              </a:endParaRPr>
            </a:p>
          </p:txBody>
        </p:sp>
        <p:sp>
          <p:nvSpPr>
            <p:cNvPr id="45214" name="Rectangle 17"/>
            <p:cNvSpPr>
              <a:spLocks noChangeArrowheads="1"/>
            </p:cNvSpPr>
            <p:nvPr/>
          </p:nvSpPr>
          <p:spPr bwMode="auto">
            <a:xfrm>
              <a:off x="904" y="872"/>
              <a:ext cx="2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/>
                <a:t>F</a:t>
              </a:r>
              <a:r>
                <a:rPr lang="en-US" sz="2800" i="1">
                  <a:solidFill>
                    <a:srgbClr val="000000"/>
                  </a:solidFill>
                </a:rPr>
                <a:t>L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5215" name="Rectangle 18"/>
            <p:cNvSpPr>
              <a:spLocks noChangeArrowheads="1"/>
            </p:cNvSpPr>
            <p:nvPr/>
          </p:nvSpPr>
          <p:spPr bwMode="auto">
            <a:xfrm>
              <a:off x="1184" y="968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000000"/>
                  </a:solidFill>
                </a:rPr>
                <a:t>o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5216" name="Rectangle 19"/>
            <p:cNvSpPr>
              <a:spLocks noChangeArrowheads="1"/>
            </p:cNvSpPr>
            <p:nvPr/>
          </p:nvSpPr>
          <p:spPr bwMode="auto">
            <a:xfrm>
              <a:off x="888" y="1192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chemeClr val="accent2"/>
                  </a:solidFill>
                </a:rPr>
                <a:t>E</a:t>
              </a:r>
              <a:endParaRPr lang="en-US" i="1">
                <a:solidFill>
                  <a:schemeClr val="accent2"/>
                </a:solidFill>
                <a:latin typeface="Times" charset="0"/>
              </a:endParaRPr>
            </a:p>
          </p:txBody>
        </p:sp>
        <p:sp>
          <p:nvSpPr>
            <p:cNvPr id="45217" name="Rectangle 20"/>
            <p:cNvSpPr>
              <a:spLocks noChangeArrowheads="1"/>
            </p:cNvSpPr>
            <p:nvPr/>
          </p:nvSpPr>
          <p:spPr bwMode="auto">
            <a:xfrm>
              <a:off x="1040" y="1192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FF3300"/>
                  </a:solidFill>
                </a:rPr>
                <a:t>A</a:t>
              </a:r>
              <a:endParaRPr lang="en-US" i="1">
                <a:solidFill>
                  <a:srgbClr val="FF3300"/>
                </a:solidFill>
                <a:latin typeface="Times" charset="0"/>
              </a:endParaRPr>
            </a:p>
          </p:txBody>
        </p:sp>
        <p:sp>
          <p:nvSpPr>
            <p:cNvPr id="45218" name="Rectangle 21"/>
            <p:cNvSpPr>
              <a:spLocks noChangeArrowheads="1"/>
            </p:cNvSpPr>
            <p:nvPr/>
          </p:nvSpPr>
          <p:spPr bwMode="auto">
            <a:xfrm>
              <a:off x="1208" y="1288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FF3300"/>
                  </a:solidFill>
                </a:rPr>
                <a:t>o</a:t>
              </a:r>
              <a:endParaRPr lang="en-US" i="1">
                <a:solidFill>
                  <a:srgbClr val="FF3300"/>
                </a:solidFill>
                <a:latin typeface="Times" charset="0"/>
              </a:endParaRPr>
            </a:p>
          </p:txBody>
        </p:sp>
        <p:sp>
          <p:nvSpPr>
            <p:cNvPr id="45219" name="Line 22"/>
            <p:cNvSpPr>
              <a:spLocks noChangeShapeType="1"/>
            </p:cNvSpPr>
            <p:nvPr/>
          </p:nvSpPr>
          <p:spPr bwMode="auto">
            <a:xfrm>
              <a:off x="896" y="1160"/>
              <a:ext cx="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2438400" y="1371600"/>
            <a:ext cx="2057400" cy="1008063"/>
            <a:chOff x="1536" y="864"/>
            <a:chExt cx="1296" cy="635"/>
          </a:xfrm>
        </p:grpSpPr>
        <p:sp>
          <p:nvSpPr>
            <p:cNvPr id="45199" name="Rectangle 4"/>
            <p:cNvSpPr>
              <a:spLocks noChangeArrowheads="1"/>
            </p:cNvSpPr>
            <p:nvPr/>
          </p:nvSpPr>
          <p:spPr bwMode="auto">
            <a:xfrm>
              <a:off x="1536" y="864"/>
              <a:ext cx="1296" cy="62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0" name="Rectangle 98"/>
            <p:cNvSpPr>
              <a:spLocks noChangeArrowheads="1"/>
            </p:cNvSpPr>
            <p:nvPr/>
          </p:nvSpPr>
          <p:spPr bwMode="auto">
            <a:xfrm>
              <a:off x="1544" y="936"/>
              <a:ext cx="1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45201" name="Rectangle 99"/>
            <p:cNvSpPr>
              <a:spLocks noChangeArrowheads="1"/>
            </p:cNvSpPr>
            <p:nvPr/>
          </p:nvSpPr>
          <p:spPr bwMode="auto">
            <a:xfrm>
              <a:off x="1664" y="1112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000000"/>
                  </a:solidFill>
                </a:rPr>
                <a:t>L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5202" name="Rectangle 100"/>
            <p:cNvSpPr>
              <a:spLocks noChangeArrowheads="1"/>
            </p:cNvSpPr>
            <p:nvPr/>
          </p:nvSpPr>
          <p:spPr bwMode="auto">
            <a:xfrm>
              <a:off x="1856" y="93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>
                <a:latin typeface="Times" charset="0"/>
              </a:endParaRPr>
            </a:p>
          </p:txBody>
        </p:sp>
        <p:sp>
          <p:nvSpPr>
            <p:cNvPr id="45203" name="Rectangle 101"/>
            <p:cNvSpPr>
              <a:spLocks noChangeArrowheads="1"/>
            </p:cNvSpPr>
            <p:nvPr/>
          </p:nvSpPr>
          <p:spPr bwMode="auto">
            <a:xfrm>
              <a:off x="2032" y="93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-</a:t>
              </a:r>
              <a:endParaRPr lang="en-US">
                <a:latin typeface="Times" charset="0"/>
              </a:endParaRPr>
            </a:p>
          </p:txBody>
        </p:sp>
        <p:sp>
          <p:nvSpPr>
            <p:cNvPr id="45204" name="Rectangle 102"/>
            <p:cNvSpPr>
              <a:spLocks noChangeArrowheads="1"/>
            </p:cNvSpPr>
            <p:nvPr/>
          </p:nvSpPr>
          <p:spPr bwMode="auto">
            <a:xfrm>
              <a:off x="2176" y="936"/>
              <a:ext cx="1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latin typeface="Symbol" charset="2"/>
                </a:rPr>
                <a:t>n</a:t>
              </a:r>
              <a:endParaRPr lang="en-US">
                <a:solidFill>
                  <a:schemeClr val="accent2"/>
                </a:solidFill>
                <a:latin typeface="Times" charset="0"/>
              </a:endParaRPr>
            </a:p>
          </p:txBody>
        </p:sp>
        <p:sp>
          <p:nvSpPr>
            <p:cNvPr id="45205" name="Rectangle 103"/>
            <p:cNvSpPr>
              <a:spLocks noChangeArrowheads="1"/>
            </p:cNvSpPr>
            <p:nvPr/>
          </p:nvSpPr>
          <p:spPr bwMode="auto">
            <a:xfrm>
              <a:off x="2312" y="872"/>
              <a:ext cx="2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Fw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5206" name="Rectangle 104"/>
            <p:cNvSpPr>
              <a:spLocks noChangeArrowheads="1"/>
            </p:cNvSpPr>
            <p:nvPr/>
          </p:nvSpPr>
          <p:spPr bwMode="auto">
            <a:xfrm>
              <a:off x="2640" y="968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000000"/>
                  </a:solidFill>
                </a:rPr>
                <a:t>o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5207" name="Rectangle 105"/>
            <p:cNvSpPr>
              <a:spLocks noChangeArrowheads="1"/>
            </p:cNvSpPr>
            <p:nvPr/>
          </p:nvSpPr>
          <p:spPr bwMode="auto">
            <a:xfrm>
              <a:off x="2312" y="1192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chemeClr val="accent2"/>
                  </a:solidFill>
                </a:rPr>
                <a:t>E</a:t>
              </a:r>
              <a:endParaRPr lang="en-US" i="1">
                <a:solidFill>
                  <a:schemeClr val="accent2"/>
                </a:solidFill>
                <a:latin typeface="Times" charset="0"/>
              </a:endParaRPr>
            </a:p>
          </p:txBody>
        </p:sp>
        <p:sp>
          <p:nvSpPr>
            <p:cNvPr id="45208" name="Rectangle 106"/>
            <p:cNvSpPr>
              <a:spLocks noChangeArrowheads="1"/>
            </p:cNvSpPr>
            <p:nvPr/>
          </p:nvSpPr>
          <p:spPr bwMode="auto">
            <a:xfrm>
              <a:off x="2464" y="1192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FF3300"/>
                  </a:solidFill>
                </a:rPr>
                <a:t>A</a:t>
              </a:r>
              <a:endParaRPr lang="en-US" i="1">
                <a:solidFill>
                  <a:srgbClr val="FF3300"/>
                </a:solidFill>
                <a:latin typeface="Times" charset="0"/>
              </a:endParaRPr>
            </a:p>
          </p:txBody>
        </p:sp>
        <p:sp>
          <p:nvSpPr>
            <p:cNvPr id="45209" name="Rectangle 107"/>
            <p:cNvSpPr>
              <a:spLocks noChangeArrowheads="1"/>
            </p:cNvSpPr>
            <p:nvPr/>
          </p:nvSpPr>
          <p:spPr bwMode="auto">
            <a:xfrm>
              <a:off x="2640" y="1288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FF3300"/>
                  </a:solidFill>
                </a:rPr>
                <a:t>o</a:t>
              </a:r>
              <a:endParaRPr lang="en-US" i="1">
                <a:solidFill>
                  <a:srgbClr val="FF3300"/>
                </a:solidFill>
                <a:latin typeface="Times" charset="0"/>
              </a:endParaRPr>
            </a:p>
          </p:txBody>
        </p:sp>
        <p:sp>
          <p:nvSpPr>
            <p:cNvPr id="45210" name="Line 108"/>
            <p:cNvSpPr>
              <a:spLocks noChangeShapeType="1"/>
            </p:cNvSpPr>
            <p:nvPr/>
          </p:nvSpPr>
          <p:spPr bwMode="auto">
            <a:xfrm>
              <a:off x="2320" y="1160"/>
              <a:ext cx="4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609600" y="5229225"/>
            <a:ext cx="8077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Material, geometric, and loading parameters all</a:t>
            </a:r>
          </a:p>
          <a:p>
            <a:r>
              <a:rPr lang="en-US"/>
              <a:t>    contribute to deflection.</a:t>
            </a:r>
          </a:p>
          <a:p>
            <a:r>
              <a:rPr lang="en-US"/>
              <a:t>• Larger elastic moduli minimize elastic deflection.</a:t>
            </a:r>
          </a:p>
        </p:txBody>
      </p:sp>
      <p:sp>
        <p:nvSpPr>
          <p:cNvPr id="4506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Useful Linear Elastic Relationships</a:t>
            </a:r>
          </a:p>
        </p:txBody>
      </p:sp>
      <p:grpSp>
        <p:nvGrpSpPr>
          <p:cNvPr id="45064" name="Group 282"/>
          <p:cNvGrpSpPr>
            <a:grpSpLocks/>
          </p:cNvGrpSpPr>
          <p:nvPr/>
        </p:nvGrpSpPr>
        <p:grpSpPr bwMode="auto">
          <a:xfrm>
            <a:off x="584200" y="2336800"/>
            <a:ext cx="2468563" cy="2854325"/>
            <a:chOff x="368" y="1472"/>
            <a:chExt cx="1555" cy="1798"/>
          </a:xfrm>
        </p:grpSpPr>
        <p:sp>
          <p:nvSpPr>
            <p:cNvPr id="45134" name="Rectangle 78"/>
            <p:cNvSpPr>
              <a:spLocks noChangeArrowheads="1"/>
            </p:cNvSpPr>
            <p:nvPr/>
          </p:nvSpPr>
          <p:spPr bwMode="auto">
            <a:xfrm>
              <a:off x="1288" y="1472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8800"/>
                  </a:solidFill>
                </a:rPr>
                <a:t>F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5135" name="Arc 92"/>
            <p:cNvSpPr>
              <a:spLocks/>
            </p:cNvSpPr>
            <p:nvPr/>
          </p:nvSpPr>
          <p:spPr bwMode="auto">
            <a:xfrm>
              <a:off x="658" y="2132"/>
              <a:ext cx="482" cy="216"/>
            </a:xfrm>
            <a:custGeom>
              <a:avLst/>
              <a:gdLst>
                <a:gd name="T0" fmla="*/ 0 w 21706"/>
                <a:gd name="T1" fmla="*/ 0 h 21600"/>
                <a:gd name="T2" fmla="*/ 0 w 21706"/>
                <a:gd name="T3" fmla="*/ 0 h 21600"/>
                <a:gd name="T4" fmla="*/ 0 w 217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06"/>
                <a:gd name="T10" fmla="*/ 0 h 21600"/>
                <a:gd name="T11" fmla="*/ 21706 w 217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6" h="21600" fill="none" extrusionOk="0">
                  <a:moveTo>
                    <a:pt x="0" y="0"/>
                  </a:moveTo>
                  <a:cubicBezTo>
                    <a:pt x="35" y="0"/>
                    <a:pt x="71" y="-1"/>
                    <a:pt x="107" y="0"/>
                  </a:cubicBezTo>
                  <a:cubicBezTo>
                    <a:pt x="11941" y="0"/>
                    <a:pt x="21571" y="9522"/>
                    <a:pt x="21705" y="21356"/>
                  </a:cubicBezTo>
                </a:path>
                <a:path w="21706" h="21600" stroke="0" extrusionOk="0">
                  <a:moveTo>
                    <a:pt x="0" y="0"/>
                  </a:moveTo>
                  <a:cubicBezTo>
                    <a:pt x="35" y="0"/>
                    <a:pt x="71" y="-1"/>
                    <a:pt x="107" y="0"/>
                  </a:cubicBezTo>
                  <a:cubicBezTo>
                    <a:pt x="11941" y="0"/>
                    <a:pt x="21571" y="9522"/>
                    <a:pt x="21705" y="21356"/>
                  </a:cubicBezTo>
                  <a:lnTo>
                    <a:pt x="107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36" name="Group 95"/>
            <p:cNvGrpSpPr>
              <a:grpSpLocks/>
            </p:cNvGrpSpPr>
            <p:nvPr/>
          </p:nvGrpSpPr>
          <p:grpSpPr bwMode="auto">
            <a:xfrm>
              <a:off x="1080" y="2272"/>
              <a:ext cx="80" cy="96"/>
              <a:chOff x="1080" y="2272"/>
              <a:chExt cx="80" cy="96"/>
            </a:xfrm>
          </p:grpSpPr>
          <p:sp>
            <p:nvSpPr>
              <p:cNvPr id="45197" name="Freeform 93"/>
              <p:cNvSpPr>
                <a:spLocks/>
              </p:cNvSpPr>
              <p:nvPr/>
            </p:nvSpPr>
            <p:spPr bwMode="auto">
              <a:xfrm>
                <a:off x="1080" y="2272"/>
                <a:ext cx="80" cy="96"/>
              </a:xfrm>
              <a:custGeom>
                <a:avLst/>
                <a:gdLst>
                  <a:gd name="T0" fmla="*/ 48 w 80"/>
                  <a:gd name="T1" fmla="*/ 96 h 96"/>
                  <a:gd name="T2" fmla="*/ 0 w 80"/>
                  <a:gd name="T3" fmla="*/ 16 h 96"/>
                  <a:gd name="T4" fmla="*/ 40 w 80"/>
                  <a:gd name="T5" fmla="*/ 40 h 96"/>
                  <a:gd name="T6" fmla="*/ 80 w 80"/>
                  <a:gd name="T7" fmla="*/ 0 h 96"/>
                  <a:gd name="T8" fmla="*/ 48 w 80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96"/>
                  <a:gd name="T17" fmla="*/ 80 w 8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96">
                    <a:moveTo>
                      <a:pt x="48" y="96"/>
                    </a:moveTo>
                    <a:lnTo>
                      <a:pt x="0" y="16"/>
                    </a:lnTo>
                    <a:lnTo>
                      <a:pt x="40" y="40"/>
                    </a:lnTo>
                    <a:lnTo>
                      <a:pt x="80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8" name="Line 94"/>
              <p:cNvSpPr>
                <a:spLocks noChangeShapeType="1"/>
              </p:cNvSpPr>
              <p:nvPr/>
            </p:nvSpPr>
            <p:spPr bwMode="auto">
              <a:xfrm>
                <a:off x="1120" y="2296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5137" name="Rectangle 96"/>
            <p:cNvSpPr>
              <a:spLocks noChangeArrowheads="1"/>
            </p:cNvSpPr>
            <p:nvPr/>
          </p:nvSpPr>
          <p:spPr bwMode="auto">
            <a:xfrm>
              <a:off x="368" y="194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</a:rPr>
                <a:t>A</a:t>
              </a:r>
              <a:endParaRPr lang="en-US" i="1">
                <a:solidFill>
                  <a:srgbClr val="FF3300"/>
                </a:solidFill>
                <a:latin typeface="Times" charset="0"/>
              </a:endParaRPr>
            </a:p>
          </p:txBody>
        </p:sp>
        <p:sp>
          <p:nvSpPr>
            <p:cNvPr id="45138" name="Rectangle 97"/>
            <p:cNvSpPr>
              <a:spLocks noChangeArrowheads="1"/>
            </p:cNvSpPr>
            <p:nvPr/>
          </p:nvSpPr>
          <p:spPr bwMode="auto">
            <a:xfrm>
              <a:off x="504" y="198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</a:rPr>
                <a:t>o</a:t>
              </a:r>
              <a:endParaRPr lang="en-US" i="1">
                <a:solidFill>
                  <a:srgbClr val="FF3300"/>
                </a:solidFill>
                <a:latin typeface="Times" charset="0"/>
              </a:endParaRPr>
            </a:p>
          </p:txBody>
        </p:sp>
        <p:sp>
          <p:nvSpPr>
            <p:cNvPr id="45139" name="Rectangle 192"/>
            <p:cNvSpPr>
              <a:spLocks noChangeArrowheads="1"/>
            </p:cNvSpPr>
            <p:nvPr/>
          </p:nvSpPr>
          <p:spPr bwMode="auto">
            <a:xfrm>
              <a:off x="833" y="2008"/>
              <a:ext cx="728" cy="7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40" name="Group 193"/>
            <p:cNvGrpSpPr>
              <a:grpSpLocks/>
            </p:cNvGrpSpPr>
            <p:nvPr/>
          </p:nvGrpSpPr>
          <p:grpSpPr bwMode="auto">
            <a:xfrm>
              <a:off x="1137" y="1544"/>
              <a:ext cx="112" cy="288"/>
              <a:chOff x="2656" y="648"/>
              <a:chExt cx="112" cy="288"/>
            </a:xfrm>
          </p:grpSpPr>
          <p:sp>
            <p:nvSpPr>
              <p:cNvPr id="45195" name="Freeform 194"/>
              <p:cNvSpPr>
                <a:spLocks/>
              </p:cNvSpPr>
              <p:nvPr/>
            </p:nvSpPr>
            <p:spPr bwMode="auto">
              <a:xfrm>
                <a:off x="2656" y="648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112 w 112"/>
                  <a:gd name="T3" fmla="*/ 120 h 120"/>
                  <a:gd name="T4" fmla="*/ 56 w 112"/>
                  <a:gd name="T5" fmla="*/ 80 h 120"/>
                  <a:gd name="T6" fmla="*/ 0 w 112"/>
                  <a:gd name="T7" fmla="*/ 120 h 120"/>
                  <a:gd name="T8" fmla="*/ 56 w 11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0"/>
                    </a:moveTo>
                    <a:lnTo>
                      <a:pt x="112" y="120"/>
                    </a:lnTo>
                    <a:lnTo>
                      <a:pt x="56" y="80"/>
                    </a:lnTo>
                    <a:lnTo>
                      <a:pt x="0" y="12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6" name="Line 195"/>
              <p:cNvSpPr>
                <a:spLocks noChangeShapeType="1"/>
              </p:cNvSpPr>
              <p:nvPr/>
            </p:nvSpPr>
            <p:spPr bwMode="auto">
              <a:xfrm>
                <a:off x="2712" y="728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5141" name="Group 196"/>
            <p:cNvGrpSpPr>
              <a:grpSpLocks/>
            </p:cNvGrpSpPr>
            <p:nvPr/>
          </p:nvGrpSpPr>
          <p:grpSpPr bwMode="auto">
            <a:xfrm>
              <a:off x="1129" y="2896"/>
              <a:ext cx="112" cy="288"/>
              <a:chOff x="2648" y="2000"/>
              <a:chExt cx="112" cy="288"/>
            </a:xfrm>
          </p:grpSpPr>
          <p:sp>
            <p:nvSpPr>
              <p:cNvPr id="45193" name="Freeform 197"/>
              <p:cNvSpPr>
                <a:spLocks/>
              </p:cNvSpPr>
              <p:nvPr/>
            </p:nvSpPr>
            <p:spPr bwMode="auto">
              <a:xfrm>
                <a:off x="2648" y="2168"/>
                <a:ext cx="112" cy="120"/>
              </a:xfrm>
              <a:custGeom>
                <a:avLst/>
                <a:gdLst>
                  <a:gd name="T0" fmla="*/ 56 w 112"/>
                  <a:gd name="T1" fmla="*/ 120 h 120"/>
                  <a:gd name="T2" fmla="*/ 0 w 112"/>
                  <a:gd name="T3" fmla="*/ 0 h 120"/>
                  <a:gd name="T4" fmla="*/ 56 w 112"/>
                  <a:gd name="T5" fmla="*/ 40 h 120"/>
                  <a:gd name="T6" fmla="*/ 112 w 112"/>
                  <a:gd name="T7" fmla="*/ 0 h 120"/>
                  <a:gd name="T8" fmla="*/ 56 w 112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120"/>
                    </a:moveTo>
                    <a:lnTo>
                      <a:pt x="0" y="0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56" y="12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4" name="Line 198"/>
              <p:cNvSpPr>
                <a:spLocks noChangeShapeType="1"/>
              </p:cNvSpPr>
              <p:nvPr/>
            </p:nvSpPr>
            <p:spPr bwMode="auto">
              <a:xfrm flipV="1">
                <a:off x="2704" y="2000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5142" name="Line 199"/>
            <p:cNvSpPr>
              <a:spLocks noChangeShapeType="1"/>
            </p:cNvSpPr>
            <p:nvPr/>
          </p:nvSpPr>
          <p:spPr bwMode="auto">
            <a:xfrm>
              <a:off x="1457" y="20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43" name="Line 200"/>
            <p:cNvSpPr>
              <a:spLocks noChangeShapeType="1"/>
            </p:cNvSpPr>
            <p:nvPr/>
          </p:nvSpPr>
          <p:spPr bwMode="auto">
            <a:xfrm>
              <a:off x="1513" y="20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44" name="Rectangle 201"/>
            <p:cNvSpPr>
              <a:spLocks noChangeArrowheads="1"/>
            </p:cNvSpPr>
            <p:nvPr/>
          </p:nvSpPr>
          <p:spPr bwMode="auto">
            <a:xfrm>
              <a:off x="1617" y="1800"/>
              <a:ext cx="9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88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45145" name="Rectangle 202"/>
            <p:cNvSpPr>
              <a:spLocks noChangeArrowheads="1"/>
            </p:cNvSpPr>
            <p:nvPr/>
          </p:nvSpPr>
          <p:spPr bwMode="auto">
            <a:xfrm>
              <a:off x="1713" y="1808"/>
              <a:ext cx="1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8800"/>
                  </a:solidFill>
                </a:rPr>
                <a:t>/2</a:t>
              </a:r>
              <a:endParaRPr lang="en-US"/>
            </a:p>
          </p:txBody>
        </p:sp>
        <p:grpSp>
          <p:nvGrpSpPr>
            <p:cNvPr id="45146" name="Group 209"/>
            <p:cNvGrpSpPr>
              <a:grpSpLocks/>
            </p:cNvGrpSpPr>
            <p:nvPr/>
          </p:nvGrpSpPr>
          <p:grpSpPr bwMode="auto">
            <a:xfrm>
              <a:off x="577" y="3006"/>
              <a:ext cx="352" cy="264"/>
              <a:chOff x="2096" y="2110"/>
              <a:chExt cx="352" cy="264"/>
            </a:xfrm>
          </p:grpSpPr>
          <p:sp>
            <p:nvSpPr>
              <p:cNvPr id="45190" name="Rectangle 210"/>
              <p:cNvSpPr>
                <a:spLocks noChangeArrowheads="1"/>
              </p:cNvSpPr>
              <p:nvPr/>
            </p:nvSpPr>
            <p:spPr bwMode="auto">
              <a:xfrm>
                <a:off x="2096" y="2110"/>
                <a:ext cx="9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4400"/>
                    </a:solidFill>
                    <a:latin typeface="Symbol" charset="2"/>
                  </a:rPr>
                  <a:t>d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5191" name="Rectangle 211"/>
              <p:cNvSpPr>
                <a:spLocks noChangeArrowheads="1"/>
              </p:cNvSpPr>
              <p:nvPr/>
            </p:nvSpPr>
            <p:spPr bwMode="auto">
              <a:xfrm>
                <a:off x="2192" y="2182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4400"/>
                    </a:solidFill>
                  </a:rPr>
                  <a:t>L</a:t>
                </a:r>
                <a:endParaRPr lang="en-US" i="1"/>
              </a:p>
            </p:txBody>
          </p:sp>
          <p:sp>
            <p:nvSpPr>
              <p:cNvPr id="45192" name="Rectangle 212"/>
              <p:cNvSpPr>
                <a:spLocks noChangeArrowheads="1"/>
              </p:cNvSpPr>
              <p:nvPr/>
            </p:nvSpPr>
            <p:spPr bwMode="auto">
              <a:xfrm>
                <a:off x="2288" y="2118"/>
                <a:ext cx="16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4400"/>
                    </a:solidFill>
                  </a:rPr>
                  <a:t>/2</a:t>
                </a:r>
                <a:endParaRPr lang="en-US"/>
              </a:p>
            </p:txBody>
          </p:sp>
        </p:grpSp>
        <p:sp>
          <p:nvSpPr>
            <p:cNvPr id="45147" name="Freeform 213"/>
            <p:cNvSpPr>
              <a:spLocks/>
            </p:cNvSpPr>
            <p:nvPr/>
          </p:nvSpPr>
          <p:spPr bwMode="auto">
            <a:xfrm>
              <a:off x="1657" y="2650"/>
              <a:ext cx="80" cy="88"/>
            </a:xfrm>
            <a:custGeom>
              <a:avLst/>
              <a:gdLst>
                <a:gd name="T0" fmla="*/ 40 w 80"/>
                <a:gd name="T1" fmla="*/ 88 h 88"/>
                <a:gd name="T2" fmla="*/ 0 w 80"/>
                <a:gd name="T3" fmla="*/ 0 h 88"/>
                <a:gd name="T4" fmla="*/ 40 w 80"/>
                <a:gd name="T5" fmla="*/ 32 h 88"/>
                <a:gd name="T6" fmla="*/ 80 w 80"/>
                <a:gd name="T7" fmla="*/ 0 h 88"/>
                <a:gd name="T8" fmla="*/ 40 w 80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88"/>
                  </a:moveTo>
                  <a:lnTo>
                    <a:pt x="0" y="0"/>
                  </a:lnTo>
                  <a:lnTo>
                    <a:pt x="40" y="32"/>
                  </a:lnTo>
                  <a:lnTo>
                    <a:pt x="80" y="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214"/>
            <p:cNvSpPr>
              <a:spLocks/>
            </p:cNvSpPr>
            <p:nvPr/>
          </p:nvSpPr>
          <p:spPr bwMode="auto">
            <a:xfrm>
              <a:off x="1657" y="2008"/>
              <a:ext cx="80" cy="88"/>
            </a:xfrm>
            <a:custGeom>
              <a:avLst/>
              <a:gdLst>
                <a:gd name="T0" fmla="*/ 40 w 80"/>
                <a:gd name="T1" fmla="*/ 0 h 88"/>
                <a:gd name="T2" fmla="*/ 80 w 80"/>
                <a:gd name="T3" fmla="*/ 88 h 88"/>
                <a:gd name="T4" fmla="*/ 40 w 80"/>
                <a:gd name="T5" fmla="*/ 56 h 88"/>
                <a:gd name="T6" fmla="*/ 0 w 80"/>
                <a:gd name="T7" fmla="*/ 88 h 88"/>
                <a:gd name="T8" fmla="*/ 40 w 80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0"/>
                  </a:moveTo>
                  <a:lnTo>
                    <a:pt x="80" y="88"/>
                  </a:lnTo>
                  <a:lnTo>
                    <a:pt x="40" y="56"/>
                  </a:lnTo>
                  <a:lnTo>
                    <a:pt x="0" y="8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Rectangle 215"/>
            <p:cNvSpPr>
              <a:spLocks noChangeArrowheads="1"/>
            </p:cNvSpPr>
            <p:nvPr/>
          </p:nvSpPr>
          <p:spPr bwMode="auto">
            <a:xfrm>
              <a:off x="1745" y="2240"/>
              <a:ext cx="1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L</a:t>
              </a:r>
              <a:r>
                <a:rPr lang="en-US" i="1" baseline="-25000">
                  <a:solidFill>
                    <a:srgbClr val="000000"/>
                  </a:solidFill>
                </a:rPr>
                <a:t>o</a:t>
              </a:r>
              <a:endParaRPr lang="en-US" i="1"/>
            </a:p>
          </p:txBody>
        </p:sp>
        <p:sp>
          <p:nvSpPr>
            <p:cNvPr id="45150" name="Rectangle 216"/>
            <p:cNvSpPr>
              <a:spLocks noChangeArrowheads="1"/>
            </p:cNvSpPr>
            <p:nvPr/>
          </p:nvSpPr>
          <p:spPr bwMode="auto">
            <a:xfrm>
              <a:off x="1881" y="2328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i="1"/>
            </a:p>
          </p:txBody>
        </p:sp>
        <p:grpSp>
          <p:nvGrpSpPr>
            <p:cNvPr id="45151" name="Group 217"/>
            <p:cNvGrpSpPr>
              <a:grpSpLocks/>
            </p:cNvGrpSpPr>
            <p:nvPr/>
          </p:nvGrpSpPr>
          <p:grpSpPr bwMode="auto">
            <a:xfrm>
              <a:off x="849" y="2584"/>
              <a:ext cx="688" cy="80"/>
              <a:chOff x="2368" y="1688"/>
              <a:chExt cx="688" cy="80"/>
            </a:xfrm>
          </p:grpSpPr>
          <p:sp>
            <p:nvSpPr>
              <p:cNvPr id="45177" name="Freeform 218"/>
              <p:cNvSpPr>
                <a:spLocks/>
              </p:cNvSpPr>
              <p:nvPr/>
            </p:nvSpPr>
            <p:spPr bwMode="auto">
              <a:xfrm>
                <a:off x="2368" y="1688"/>
                <a:ext cx="88" cy="80"/>
              </a:xfrm>
              <a:custGeom>
                <a:avLst/>
                <a:gdLst>
                  <a:gd name="T0" fmla="*/ 0 w 88"/>
                  <a:gd name="T1" fmla="*/ 40 h 80"/>
                  <a:gd name="T2" fmla="*/ 88 w 88"/>
                  <a:gd name="T3" fmla="*/ 0 h 80"/>
                  <a:gd name="T4" fmla="*/ 56 w 88"/>
                  <a:gd name="T5" fmla="*/ 40 h 80"/>
                  <a:gd name="T6" fmla="*/ 88 w 88"/>
                  <a:gd name="T7" fmla="*/ 80 h 80"/>
                  <a:gd name="T8" fmla="*/ 0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40"/>
                    </a:moveTo>
                    <a:lnTo>
                      <a:pt x="88" y="0"/>
                    </a:lnTo>
                    <a:lnTo>
                      <a:pt x="56" y="40"/>
                    </a:lnTo>
                    <a:lnTo>
                      <a:pt x="88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8" name="Freeform 219"/>
              <p:cNvSpPr>
                <a:spLocks/>
              </p:cNvSpPr>
              <p:nvPr/>
            </p:nvSpPr>
            <p:spPr bwMode="auto">
              <a:xfrm>
                <a:off x="2968" y="1688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9" name="Line 220"/>
              <p:cNvSpPr>
                <a:spLocks noChangeShapeType="1"/>
              </p:cNvSpPr>
              <p:nvPr/>
            </p:nvSpPr>
            <p:spPr bwMode="auto">
              <a:xfrm>
                <a:off x="2424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0" name="Line 221"/>
              <p:cNvSpPr>
                <a:spLocks noChangeShapeType="1"/>
              </p:cNvSpPr>
              <p:nvPr/>
            </p:nvSpPr>
            <p:spPr bwMode="auto">
              <a:xfrm>
                <a:off x="2480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1" name="Line 222"/>
              <p:cNvSpPr>
                <a:spLocks noChangeShapeType="1"/>
              </p:cNvSpPr>
              <p:nvPr/>
            </p:nvSpPr>
            <p:spPr bwMode="auto">
              <a:xfrm>
                <a:off x="2536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2" name="Line 223"/>
              <p:cNvSpPr>
                <a:spLocks noChangeShapeType="1"/>
              </p:cNvSpPr>
              <p:nvPr/>
            </p:nvSpPr>
            <p:spPr bwMode="auto">
              <a:xfrm>
                <a:off x="2592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3" name="Line 224"/>
              <p:cNvSpPr>
                <a:spLocks noChangeShapeType="1"/>
              </p:cNvSpPr>
              <p:nvPr/>
            </p:nvSpPr>
            <p:spPr bwMode="auto">
              <a:xfrm>
                <a:off x="2648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4" name="Line 225"/>
              <p:cNvSpPr>
                <a:spLocks noChangeShapeType="1"/>
              </p:cNvSpPr>
              <p:nvPr/>
            </p:nvSpPr>
            <p:spPr bwMode="auto">
              <a:xfrm>
                <a:off x="2704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5" name="Line 226"/>
              <p:cNvSpPr>
                <a:spLocks noChangeShapeType="1"/>
              </p:cNvSpPr>
              <p:nvPr/>
            </p:nvSpPr>
            <p:spPr bwMode="auto">
              <a:xfrm>
                <a:off x="2760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6" name="Line 227"/>
              <p:cNvSpPr>
                <a:spLocks noChangeShapeType="1"/>
              </p:cNvSpPr>
              <p:nvPr/>
            </p:nvSpPr>
            <p:spPr bwMode="auto">
              <a:xfrm>
                <a:off x="2816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7" name="Line 228"/>
              <p:cNvSpPr>
                <a:spLocks noChangeShapeType="1"/>
              </p:cNvSpPr>
              <p:nvPr/>
            </p:nvSpPr>
            <p:spPr bwMode="auto">
              <a:xfrm>
                <a:off x="2872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8" name="Line 229"/>
              <p:cNvSpPr>
                <a:spLocks noChangeShapeType="1"/>
              </p:cNvSpPr>
              <p:nvPr/>
            </p:nvSpPr>
            <p:spPr bwMode="auto">
              <a:xfrm>
                <a:off x="2928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89" name="Line 230"/>
              <p:cNvSpPr>
                <a:spLocks noChangeShapeType="1"/>
              </p:cNvSpPr>
              <p:nvPr/>
            </p:nvSpPr>
            <p:spPr bwMode="auto">
              <a:xfrm>
                <a:off x="2984" y="172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5152" name="Rectangle 231"/>
            <p:cNvSpPr>
              <a:spLocks noChangeArrowheads="1"/>
            </p:cNvSpPr>
            <p:nvPr/>
          </p:nvSpPr>
          <p:spPr bwMode="auto">
            <a:xfrm>
              <a:off x="1065" y="239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w</a:t>
              </a:r>
              <a:endParaRPr lang="en-US" i="1"/>
            </a:p>
          </p:txBody>
        </p:sp>
        <p:sp>
          <p:nvSpPr>
            <p:cNvPr id="45153" name="Rectangle 232"/>
            <p:cNvSpPr>
              <a:spLocks noChangeArrowheads="1"/>
            </p:cNvSpPr>
            <p:nvPr/>
          </p:nvSpPr>
          <p:spPr bwMode="auto">
            <a:xfrm>
              <a:off x="1217" y="248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o</a:t>
              </a:r>
              <a:endParaRPr lang="en-US" i="1"/>
            </a:p>
          </p:txBody>
        </p:sp>
        <p:grpSp>
          <p:nvGrpSpPr>
            <p:cNvPr id="45154" name="Group 233"/>
            <p:cNvGrpSpPr>
              <a:grpSpLocks/>
            </p:cNvGrpSpPr>
            <p:nvPr/>
          </p:nvGrpSpPr>
          <p:grpSpPr bwMode="auto">
            <a:xfrm>
              <a:off x="668" y="2952"/>
              <a:ext cx="152" cy="96"/>
              <a:chOff x="2208" y="2056"/>
              <a:chExt cx="152" cy="96"/>
            </a:xfrm>
          </p:grpSpPr>
          <p:sp>
            <p:nvSpPr>
              <p:cNvPr id="45175" name="Freeform 234"/>
              <p:cNvSpPr>
                <a:spLocks/>
              </p:cNvSpPr>
              <p:nvPr/>
            </p:nvSpPr>
            <p:spPr bwMode="auto">
              <a:xfrm>
                <a:off x="2288" y="2056"/>
                <a:ext cx="72" cy="96"/>
              </a:xfrm>
              <a:custGeom>
                <a:avLst/>
                <a:gdLst>
                  <a:gd name="T0" fmla="*/ 72 w 72"/>
                  <a:gd name="T1" fmla="*/ 48 h 96"/>
                  <a:gd name="T2" fmla="*/ 0 w 72"/>
                  <a:gd name="T3" fmla="*/ 96 h 96"/>
                  <a:gd name="T4" fmla="*/ 24 w 72"/>
                  <a:gd name="T5" fmla="*/ 48 h 96"/>
                  <a:gd name="T6" fmla="*/ 0 w 72"/>
                  <a:gd name="T7" fmla="*/ 0 h 96"/>
                  <a:gd name="T8" fmla="*/ 72 w 72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72" y="48"/>
                    </a:moveTo>
                    <a:lnTo>
                      <a:pt x="0" y="96"/>
                    </a:lnTo>
                    <a:lnTo>
                      <a:pt x="24" y="48"/>
                    </a:lnTo>
                    <a:lnTo>
                      <a:pt x="0" y="0"/>
                    </a:lnTo>
                    <a:lnTo>
                      <a:pt x="72" y="48"/>
                    </a:lnTo>
                    <a:close/>
                  </a:path>
                </a:pathLst>
              </a:custGeom>
              <a:solidFill>
                <a:srgbClr val="004400"/>
              </a:solidFill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6" name="Line 235"/>
              <p:cNvSpPr>
                <a:spLocks noChangeShapeType="1"/>
              </p:cNvSpPr>
              <p:nvPr/>
            </p:nvSpPr>
            <p:spPr bwMode="auto">
              <a:xfrm>
                <a:off x="2208" y="2104"/>
                <a:ext cx="104" cy="1"/>
              </a:xfrm>
              <a:prstGeom prst="line">
                <a:avLst/>
              </a:prstGeom>
              <a:noFill/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5155" name="Group 236"/>
            <p:cNvGrpSpPr>
              <a:grpSpLocks/>
            </p:cNvGrpSpPr>
            <p:nvPr/>
          </p:nvGrpSpPr>
          <p:grpSpPr bwMode="auto">
            <a:xfrm>
              <a:off x="938" y="2952"/>
              <a:ext cx="152" cy="96"/>
              <a:chOff x="2448" y="2056"/>
              <a:chExt cx="152" cy="96"/>
            </a:xfrm>
          </p:grpSpPr>
          <p:sp>
            <p:nvSpPr>
              <p:cNvPr id="45173" name="Freeform 237"/>
              <p:cNvSpPr>
                <a:spLocks/>
              </p:cNvSpPr>
              <p:nvPr/>
            </p:nvSpPr>
            <p:spPr bwMode="auto">
              <a:xfrm>
                <a:off x="2448" y="2056"/>
                <a:ext cx="72" cy="96"/>
              </a:xfrm>
              <a:custGeom>
                <a:avLst/>
                <a:gdLst>
                  <a:gd name="T0" fmla="*/ 0 w 72"/>
                  <a:gd name="T1" fmla="*/ 48 h 96"/>
                  <a:gd name="T2" fmla="*/ 72 w 72"/>
                  <a:gd name="T3" fmla="*/ 0 h 96"/>
                  <a:gd name="T4" fmla="*/ 48 w 72"/>
                  <a:gd name="T5" fmla="*/ 48 h 96"/>
                  <a:gd name="T6" fmla="*/ 72 w 72"/>
                  <a:gd name="T7" fmla="*/ 96 h 96"/>
                  <a:gd name="T8" fmla="*/ 0 w 72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48"/>
                    </a:moveTo>
                    <a:lnTo>
                      <a:pt x="72" y="0"/>
                    </a:lnTo>
                    <a:lnTo>
                      <a:pt x="48" y="48"/>
                    </a:lnTo>
                    <a:lnTo>
                      <a:pt x="72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4400"/>
              </a:solidFill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4" name="Line 238"/>
              <p:cNvSpPr>
                <a:spLocks noChangeShapeType="1"/>
              </p:cNvSpPr>
              <p:nvPr/>
            </p:nvSpPr>
            <p:spPr bwMode="auto">
              <a:xfrm>
                <a:off x="2496" y="2104"/>
                <a:ext cx="104" cy="1"/>
              </a:xfrm>
              <a:prstGeom prst="line">
                <a:avLst/>
              </a:prstGeom>
              <a:noFill/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5156" name="Group 242"/>
            <p:cNvGrpSpPr>
              <a:grpSpLocks/>
            </p:cNvGrpSpPr>
            <p:nvPr/>
          </p:nvGrpSpPr>
          <p:grpSpPr bwMode="auto">
            <a:xfrm>
              <a:off x="1569" y="2008"/>
              <a:ext cx="96" cy="152"/>
              <a:chOff x="3088" y="1112"/>
              <a:chExt cx="96" cy="152"/>
            </a:xfrm>
          </p:grpSpPr>
          <p:sp>
            <p:nvSpPr>
              <p:cNvPr id="45171" name="Freeform 243"/>
              <p:cNvSpPr>
                <a:spLocks/>
              </p:cNvSpPr>
              <p:nvPr/>
            </p:nvSpPr>
            <p:spPr bwMode="auto">
              <a:xfrm>
                <a:off x="3088" y="1112"/>
                <a:ext cx="96" cy="72"/>
              </a:xfrm>
              <a:custGeom>
                <a:avLst/>
                <a:gdLst>
                  <a:gd name="T0" fmla="*/ 48 w 96"/>
                  <a:gd name="T1" fmla="*/ 0 h 72"/>
                  <a:gd name="T2" fmla="*/ 96 w 96"/>
                  <a:gd name="T3" fmla="*/ 72 h 72"/>
                  <a:gd name="T4" fmla="*/ 48 w 96"/>
                  <a:gd name="T5" fmla="*/ 48 h 72"/>
                  <a:gd name="T6" fmla="*/ 0 w 96"/>
                  <a:gd name="T7" fmla="*/ 72 h 72"/>
                  <a:gd name="T8" fmla="*/ 48 w 9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48" y="0"/>
                    </a:moveTo>
                    <a:lnTo>
                      <a:pt x="96" y="72"/>
                    </a:lnTo>
                    <a:lnTo>
                      <a:pt x="48" y="48"/>
                    </a:lnTo>
                    <a:lnTo>
                      <a:pt x="0" y="7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2" name="Line 244"/>
              <p:cNvSpPr>
                <a:spLocks noChangeShapeType="1"/>
              </p:cNvSpPr>
              <p:nvPr/>
            </p:nvSpPr>
            <p:spPr bwMode="auto">
              <a:xfrm flipV="1">
                <a:off x="3136" y="1160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5157" name="Group 245"/>
            <p:cNvGrpSpPr>
              <a:grpSpLocks/>
            </p:cNvGrpSpPr>
            <p:nvPr/>
          </p:nvGrpSpPr>
          <p:grpSpPr bwMode="auto">
            <a:xfrm>
              <a:off x="1569" y="1688"/>
              <a:ext cx="96" cy="152"/>
              <a:chOff x="3088" y="792"/>
              <a:chExt cx="96" cy="152"/>
            </a:xfrm>
          </p:grpSpPr>
          <p:sp>
            <p:nvSpPr>
              <p:cNvPr id="45169" name="Freeform 246"/>
              <p:cNvSpPr>
                <a:spLocks/>
              </p:cNvSpPr>
              <p:nvPr/>
            </p:nvSpPr>
            <p:spPr bwMode="auto">
              <a:xfrm>
                <a:off x="3088" y="872"/>
                <a:ext cx="96" cy="72"/>
              </a:xfrm>
              <a:custGeom>
                <a:avLst/>
                <a:gdLst>
                  <a:gd name="T0" fmla="*/ 48 w 96"/>
                  <a:gd name="T1" fmla="*/ 72 h 72"/>
                  <a:gd name="T2" fmla="*/ 0 w 96"/>
                  <a:gd name="T3" fmla="*/ 0 h 72"/>
                  <a:gd name="T4" fmla="*/ 48 w 96"/>
                  <a:gd name="T5" fmla="*/ 24 h 72"/>
                  <a:gd name="T6" fmla="*/ 96 w 96"/>
                  <a:gd name="T7" fmla="*/ 0 h 72"/>
                  <a:gd name="T8" fmla="*/ 48 w 96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48" y="72"/>
                    </a:moveTo>
                    <a:lnTo>
                      <a:pt x="0" y="0"/>
                    </a:lnTo>
                    <a:lnTo>
                      <a:pt x="48" y="24"/>
                    </a:lnTo>
                    <a:lnTo>
                      <a:pt x="96" y="0"/>
                    </a:lnTo>
                    <a:lnTo>
                      <a:pt x="48" y="72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" name="Line 247"/>
              <p:cNvSpPr>
                <a:spLocks noChangeShapeType="1"/>
              </p:cNvSpPr>
              <p:nvPr/>
            </p:nvSpPr>
            <p:spPr bwMode="auto">
              <a:xfrm flipV="1">
                <a:off x="3136" y="792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5158" name="Line 248"/>
            <p:cNvSpPr>
              <a:spLocks noChangeShapeType="1"/>
            </p:cNvSpPr>
            <p:nvPr/>
          </p:nvSpPr>
          <p:spPr bwMode="auto">
            <a:xfrm flipH="1">
              <a:off x="1469" y="1853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59" name="Line 249"/>
            <p:cNvSpPr>
              <a:spLocks noChangeShapeType="1"/>
            </p:cNvSpPr>
            <p:nvPr/>
          </p:nvSpPr>
          <p:spPr bwMode="auto">
            <a:xfrm flipH="1">
              <a:off x="1547" y="2003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0" name="Line 250"/>
            <p:cNvSpPr>
              <a:spLocks noChangeShapeType="1"/>
            </p:cNvSpPr>
            <p:nvPr/>
          </p:nvSpPr>
          <p:spPr bwMode="auto">
            <a:xfrm>
              <a:off x="1697" y="2027"/>
              <a:ext cx="0" cy="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1" name="Line 251"/>
            <p:cNvSpPr>
              <a:spLocks noChangeShapeType="1"/>
            </p:cNvSpPr>
            <p:nvPr/>
          </p:nvSpPr>
          <p:spPr bwMode="auto">
            <a:xfrm flipH="1">
              <a:off x="1553" y="2741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2" name="Line 252"/>
            <p:cNvSpPr>
              <a:spLocks noChangeShapeType="1"/>
            </p:cNvSpPr>
            <p:nvPr/>
          </p:nvSpPr>
          <p:spPr bwMode="auto">
            <a:xfrm>
              <a:off x="1469" y="2894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3" name="Line 253"/>
            <p:cNvSpPr>
              <a:spLocks noChangeShapeType="1"/>
            </p:cNvSpPr>
            <p:nvPr/>
          </p:nvSpPr>
          <p:spPr bwMode="auto">
            <a:xfrm flipH="1">
              <a:off x="1568" y="2894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4" name="Line 254"/>
            <p:cNvSpPr>
              <a:spLocks noChangeShapeType="1"/>
            </p:cNvSpPr>
            <p:nvPr/>
          </p:nvSpPr>
          <p:spPr bwMode="auto">
            <a:xfrm>
              <a:off x="1565" y="2894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5" name="Line 258"/>
            <p:cNvSpPr>
              <a:spLocks noChangeShapeType="1"/>
            </p:cNvSpPr>
            <p:nvPr/>
          </p:nvSpPr>
          <p:spPr bwMode="auto">
            <a:xfrm>
              <a:off x="932" y="2894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6" name="Rectangle 259"/>
            <p:cNvSpPr>
              <a:spLocks noChangeArrowheads="1"/>
            </p:cNvSpPr>
            <p:nvPr/>
          </p:nvSpPr>
          <p:spPr bwMode="auto">
            <a:xfrm>
              <a:off x="937" y="1856"/>
              <a:ext cx="528" cy="1032"/>
            </a:xfrm>
            <a:prstGeom prst="rect">
              <a:avLst/>
            </a:prstGeom>
            <a:noFill/>
            <a:ln w="25400">
              <a:solidFill>
                <a:srgbClr val="0088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Line 260"/>
            <p:cNvSpPr>
              <a:spLocks noChangeShapeType="1"/>
            </p:cNvSpPr>
            <p:nvPr/>
          </p:nvSpPr>
          <p:spPr bwMode="auto">
            <a:xfrm>
              <a:off x="827" y="2894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68" name="Line 261"/>
            <p:cNvSpPr>
              <a:spLocks noChangeShapeType="1"/>
            </p:cNvSpPr>
            <p:nvPr/>
          </p:nvSpPr>
          <p:spPr bwMode="auto">
            <a:xfrm>
              <a:off x="841" y="2368"/>
              <a:ext cx="71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" name="Group 281"/>
          <p:cNvGrpSpPr>
            <a:grpSpLocks/>
          </p:cNvGrpSpPr>
          <p:nvPr/>
        </p:nvGrpSpPr>
        <p:grpSpPr bwMode="auto">
          <a:xfrm>
            <a:off x="5029200" y="914400"/>
            <a:ext cx="3232150" cy="4368800"/>
            <a:chOff x="3168" y="576"/>
            <a:chExt cx="2036" cy="2752"/>
          </a:xfrm>
        </p:grpSpPr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3168" y="576"/>
              <a:ext cx="19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b="1"/>
                <a:t>• Simple torsion:</a:t>
              </a:r>
            </a:p>
          </p:txBody>
        </p:sp>
        <p:grpSp>
          <p:nvGrpSpPr>
            <p:cNvPr id="45067" name="Group 123"/>
            <p:cNvGrpSpPr>
              <a:grpSpLocks/>
            </p:cNvGrpSpPr>
            <p:nvPr/>
          </p:nvGrpSpPr>
          <p:grpSpPr bwMode="auto">
            <a:xfrm>
              <a:off x="3504" y="824"/>
              <a:ext cx="960" cy="664"/>
              <a:chOff x="3504" y="824"/>
              <a:chExt cx="960" cy="664"/>
            </a:xfrm>
          </p:grpSpPr>
          <p:sp>
            <p:nvSpPr>
              <p:cNvPr id="45122" name="Rectangle 2"/>
              <p:cNvSpPr>
                <a:spLocks noChangeArrowheads="1"/>
              </p:cNvSpPr>
              <p:nvPr/>
            </p:nvSpPr>
            <p:spPr bwMode="auto">
              <a:xfrm>
                <a:off x="3504" y="864"/>
                <a:ext cx="960" cy="62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3" name="Rectangle 109"/>
              <p:cNvSpPr>
                <a:spLocks noChangeArrowheads="1"/>
              </p:cNvSpPr>
              <p:nvPr/>
            </p:nvSpPr>
            <p:spPr bwMode="auto">
              <a:xfrm>
                <a:off x="3512" y="952"/>
                <a:ext cx="14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a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5124" name="Rectangle 110"/>
              <p:cNvSpPr>
                <a:spLocks noChangeArrowheads="1"/>
              </p:cNvSpPr>
              <p:nvPr/>
            </p:nvSpPr>
            <p:spPr bwMode="auto">
              <a:xfrm>
                <a:off x="3688" y="952"/>
                <a:ext cx="1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5125" name="Rectangle 111"/>
              <p:cNvSpPr>
                <a:spLocks noChangeArrowheads="1"/>
              </p:cNvSpPr>
              <p:nvPr/>
            </p:nvSpPr>
            <p:spPr bwMode="auto">
              <a:xfrm>
                <a:off x="3872" y="824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2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5126" name="Rectangle 112"/>
              <p:cNvSpPr>
                <a:spLocks noChangeArrowheads="1"/>
              </p:cNvSpPr>
              <p:nvPr/>
            </p:nvSpPr>
            <p:spPr bwMode="auto">
              <a:xfrm>
                <a:off x="3992" y="824"/>
                <a:ext cx="31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ML</a:t>
                </a:r>
                <a:endParaRPr lang="en-US" i="1">
                  <a:latin typeface="Times" charset="0"/>
                </a:endParaRPr>
              </a:p>
            </p:txBody>
          </p:sp>
          <p:sp>
            <p:nvSpPr>
              <p:cNvPr id="45127" name="Rectangle 113"/>
              <p:cNvSpPr>
                <a:spLocks noChangeArrowheads="1"/>
              </p:cNvSpPr>
              <p:nvPr/>
            </p:nvSpPr>
            <p:spPr bwMode="auto">
              <a:xfrm>
                <a:off x="4320" y="920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o</a:t>
                </a:r>
                <a:endParaRPr lang="en-US" i="1">
                  <a:latin typeface="Times" charset="0"/>
                </a:endParaRPr>
              </a:p>
            </p:txBody>
          </p:sp>
          <p:sp>
            <p:nvSpPr>
              <p:cNvPr id="45128" name="Rectangle 114"/>
              <p:cNvSpPr>
                <a:spLocks noChangeArrowheads="1"/>
              </p:cNvSpPr>
              <p:nvPr/>
            </p:nvSpPr>
            <p:spPr bwMode="auto">
              <a:xfrm>
                <a:off x="3877" y="1170"/>
                <a:ext cx="12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FF3300"/>
                    </a:solidFill>
                    <a:latin typeface="Symbol" charset="2"/>
                    <a:sym typeface="Symbol" charset="2"/>
                  </a:rPr>
                  <a:t></a:t>
                </a:r>
                <a:endParaRPr lang="en-US" sz="2800">
                  <a:solidFill>
                    <a:srgbClr val="FF3300"/>
                  </a:solidFill>
                  <a:latin typeface="Times" charset="0"/>
                </a:endParaRPr>
              </a:p>
            </p:txBody>
          </p:sp>
          <p:sp>
            <p:nvSpPr>
              <p:cNvPr id="45129" name="Rectangle 115"/>
              <p:cNvSpPr>
                <a:spLocks noChangeArrowheads="1"/>
              </p:cNvSpPr>
              <p:nvPr/>
            </p:nvSpPr>
            <p:spPr bwMode="auto">
              <a:xfrm>
                <a:off x="4016" y="1168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FF3300"/>
                    </a:solidFill>
                  </a:rPr>
                  <a:t>r</a:t>
                </a:r>
                <a:endParaRPr lang="en-US" i="1">
                  <a:solidFill>
                    <a:srgbClr val="FF3300"/>
                  </a:solidFill>
                  <a:latin typeface="Times" charset="0"/>
                </a:endParaRPr>
              </a:p>
            </p:txBody>
          </p:sp>
          <p:sp>
            <p:nvSpPr>
              <p:cNvPr id="45130" name="Rectangle 116"/>
              <p:cNvSpPr>
                <a:spLocks noChangeArrowheads="1"/>
              </p:cNvSpPr>
              <p:nvPr/>
            </p:nvSpPr>
            <p:spPr bwMode="auto">
              <a:xfrm>
                <a:off x="4112" y="1264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FF3300"/>
                    </a:solidFill>
                  </a:rPr>
                  <a:t>o</a:t>
                </a:r>
                <a:endParaRPr lang="en-US" i="1">
                  <a:solidFill>
                    <a:srgbClr val="FF3300"/>
                  </a:solidFill>
                  <a:latin typeface="Times" charset="0"/>
                </a:endParaRPr>
              </a:p>
            </p:txBody>
          </p:sp>
          <p:sp>
            <p:nvSpPr>
              <p:cNvPr id="45131" name="Rectangle 117"/>
              <p:cNvSpPr>
                <a:spLocks noChangeArrowheads="1"/>
              </p:cNvSpPr>
              <p:nvPr/>
            </p:nvSpPr>
            <p:spPr bwMode="auto">
              <a:xfrm>
                <a:off x="4136" y="1112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FF3300"/>
                    </a:solidFill>
                  </a:rPr>
                  <a:t>4</a:t>
                </a:r>
                <a:endParaRPr lang="en-US">
                  <a:solidFill>
                    <a:srgbClr val="FF3300"/>
                  </a:solidFill>
                  <a:latin typeface="Times" charset="0"/>
                </a:endParaRPr>
              </a:p>
            </p:txBody>
          </p:sp>
          <p:sp>
            <p:nvSpPr>
              <p:cNvPr id="45132" name="Rectangle 118"/>
              <p:cNvSpPr>
                <a:spLocks noChangeArrowheads="1"/>
              </p:cNvSpPr>
              <p:nvPr/>
            </p:nvSpPr>
            <p:spPr bwMode="auto">
              <a:xfrm>
                <a:off x="4256" y="1173"/>
                <a:ext cx="1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chemeClr val="accent2"/>
                    </a:solidFill>
                  </a:rPr>
                  <a:t>G</a:t>
                </a:r>
                <a:endParaRPr lang="en-US" i="1">
                  <a:solidFill>
                    <a:schemeClr val="accent2"/>
                  </a:solidFill>
                  <a:latin typeface="Times" charset="0"/>
                </a:endParaRPr>
              </a:p>
            </p:txBody>
          </p:sp>
          <p:sp>
            <p:nvSpPr>
              <p:cNvPr id="45133" name="Line 119"/>
              <p:cNvSpPr>
                <a:spLocks noChangeShapeType="1"/>
              </p:cNvSpPr>
              <p:nvPr/>
            </p:nvSpPr>
            <p:spPr bwMode="auto">
              <a:xfrm>
                <a:off x="3872" y="1112"/>
                <a:ext cx="5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5068" name="Group 280"/>
            <p:cNvGrpSpPr>
              <a:grpSpLocks/>
            </p:cNvGrpSpPr>
            <p:nvPr/>
          </p:nvGrpSpPr>
          <p:grpSpPr bwMode="auto">
            <a:xfrm>
              <a:off x="3224" y="1552"/>
              <a:ext cx="1980" cy="1776"/>
              <a:chOff x="3224" y="1552"/>
              <a:chExt cx="1980" cy="1776"/>
            </a:xfrm>
          </p:grpSpPr>
          <p:sp>
            <p:nvSpPr>
              <p:cNvPr id="45069" name="Rectangle 174"/>
              <p:cNvSpPr>
                <a:spLocks noChangeArrowheads="1"/>
              </p:cNvSpPr>
              <p:nvPr/>
            </p:nvSpPr>
            <p:spPr bwMode="auto">
              <a:xfrm>
                <a:off x="4096" y="2344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000" i="1"/>
              </a:p>
            </p:txBody>
          </p:sp>
          <p:sp>
            <p:nvSpPr>
              <p:cNvPr id="45070" name="Oval 126"/>
              <p:cNvSpPr>
                <a:spLocks noChangeArrowheads="1"/>
              </p:cNvSpPr>
              <p:nvPr/>
            </p:nvSpPr>
            <p:spPr bwMode="auto">
              <a:xfrm>
                <a:off x="3517" y="2761"/>
                <a:ext cx="318" cy="13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1" name="Rectangle 127"/>
              <p:cNvSpPr>
                <a:spLocks noChangeArrowheads="1"/>
              </p:cNvSpPr>
              <p:nvPr/>
            </p:nvSpPr>
            <p:spPr bwMode="auto">
              <a:xfrm>
                <a:off x="3516" y="2044"/>
                <a:ext cx="320" cy="7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2" name="Oval 128"/>
              <p:cNvSpPr>
                <a:spLocks noChangeArrowheads="1"/>
              </p:cNvSpPr>
              <p:nvPr/>
            </p:nvSpPr>
            <p:spPr bwMode="auto">
              <a:xfrm>
                <a:off x="3516" y="1980"/>
                <a:ext cx="320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3" name="Line 129"/>
              <p:cNvSpPr>
                <a:spLocks noChangeShapeType="1"/>
              </p:cNvSpPr>
              <p:nvPr/>
            </p:nvSpPr>
            <p:spPr bwMode="auto">
              <a:xfrm>
                <a:off x="3522" y="2824"/>
                <a:ext cx="31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4" name="Oval 130"/>
              <p:cNvSpPr>
                <a:spLocks noChangeArrowheads="1"/>
              </p:cNvSpPr>
              <p:nvPr/>
            </p:nvSpPr>
            <p:spPr bwMode="auto">
              <a:xfrm>
                <a:off x="3520" y="1800"/>
                <a:ext cx="320" cy="14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Freeform 131"/>
              <p:cNvSpPr>
                <a:spLocks/>
              </p:cNvSpPr>
              <p:nvPr/>
            </p:nvSpPr>
            <p:spPr bwMode="auto">
              <a:xfrm>
                <a:off x="3688" y="1744"/>
                <a:ext cx="184" cy="232"/>
              </a:xfrm>
              <a:custGeom>
                <a:avLst/>
                <a:gdLst>
                  <a:gd name="T0" fmla="*/ 184 w 184"/>
                  <a:gd name="T1" fmla="*/ 0 h 232"/>
                  <a:gd name="T2" fmla="*/ 0 w 184"/>
                  <a:gd name="T3" fmla="*/ 112 h 232"/>
                  <a:gd name="T4" fmla="*/ 184 w 184"/>
                  <a:gd name="T5" fmla="*/ 232 h 232"/>
                  <a:gd name="T6" fmla="*/ 184 w 184"/>
                  <a:gd name="T7" fmla="*/ 0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232"/>
                  <a:gd name="T14" fmla="*/ 184 w 184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232">
                    <a:moveTo>
                      <a:pt x="184" y="0"/>
                    </a:moveTo>
                    <a:lnTo>
                      <a:pt x="0" y="112"/>
                    </a:lnTo>
                    <a:lnTo>
                      <a:pt x="184" y="232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076" name="Group 134"/>
              <p:cNvGrpSpPr>
                <a:grpSpLocks/>
              </p:cNvGrpSpPr>
              <p:nvPr/>
            </p:nvGrpSpPr>
            <p:grpSpPr bwMode="auto">
              <a:xfrm>
                <a:off x="3680" y="1904"/>
                <a:ext cx="112" cy="96"/>
                <a:chOff x="3680" y="1904"/>
                <a:chExt cx="112" cy="96"/>
              </a:xfrm>
            </p:grpSpPr>
            <p:sp>
              <p:nvSpPr>
                <p:cNvPr id="45120" name="Freeform 132"/>
                <p:cNvSpPr>
                  <a:spLocks/>
                </p:cNvSpPr>
                <p:nvPr/>
              </p:nvSpPr>
              <p:spPr bwMode="auto">
                <a:xfrm>
                  <a:off x="3680" y="1904"/>
                  <a:ext cx="112" cy="96"/>
                </a:xfrm>
                <a:custGeom>
                  <a:avLst/>
                  <a:gdLst>
                    <a:gd name="T0" fmla="*/ 112 w 112"/>
                    <a:gd name="T1" fmla="*/ 24 h 96"/>
                    <a:gd name="T2" fmla="*/ 24 w 112"/>
                    <a:gd name="T3" fmla="*/ 96 h 96"/>
                    <a:gd name="T4" fmla="*/ 40 w 112"/>
                    <a:gd name="T5" fmla="*/ 40 h 96"/>
                    <a:gd name="T6" fmla="*/ 0 w 112"/>
                    <a:gd name="T7" fmla="*/ 0 h 96"/>
                    <a:gd name="T8" fmla="*/ 112 w 112"/>
                    <a:gd name="T9" fmla="*/ 24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96"/>
                    <a:gd name="T17" fmla="*/ 112 w 11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96">
                      <a:moveTo>
                        <a:pt x="112" y="24"/>
                      </a:moveTo>
                      <a:lnTo>
                        <a:pt x="24" y="96"/>
                      </a:lnTo>
                      <a:lnTo>
                        <a:pt x="40" y="40"/>
                      </a:lnTo>
                      <a:lnTo>
                        <a:pt x="0" y="0"/>
                      </a:lnTo>
                      <a:lnTo>
                        <a:pt x="112" y="24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1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3720" y="1944"/>
                  <a:ext cx="8" cy="1"/>
                </a:xfrm>
                <a:prstGeom prst="line">
                  <a:avLst/>
                </a:prstGeom>
                <a:noFill/>
                <a:ln w="254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077" name="Rectangle 143"/>
              <p:cNvSpPr>
                <a:spLocks noChangeArrowheads="1"/>
              </p:cNvSpPr>
              <p:nvPr/>
            </p:nvSpPr>
            <p:spPr bwMode="auto">
              <a:xfrm>
                <a:off x="3864" y="1552"/>
                <a:ext cx="103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8800"/>
                    </a:solidFill>
                  </a:rPr>
                  <a:t>M </a:t>
                </a:r>
                <a:r>
                  <a:rPr lang="en-US" sz="2200">
                    <a:solidFill>
                      <a:srgbClr val="008800"/>
                    </a:solidFill>
                  </a:rPr>
                  <a:t>= moment </a:t>
                </a:r>
                <a:endParaRPr lang="en-US"/>
              </a:p>
            </p:txBody>
          </p:sp>
          <p:sp>
            <p:nvSpPr>
              <p:cNvPr id="45078" name="Rectangle 144"/>
              <p:cNvSpPr>
                <a:spLocks noChangeArrowheads="1"/>
              </p:cNvSpPr>
              <p:nvPr/>
            </p:nvSpPr>
            <p:spPr bwMode="auto">
              <a:xfrm>
                <a:off x="3864" y="1752"/>
                <a:ext cx="11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8800"/>
                    </a:solidFill>
                    <a:latin typeface="Symbol" charset="2"/>
                  </a:rPr>
                  <a:t>a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45079" name="Rectangle 145"/>
              <p:cNvSpPr>
                <a:spLocks noChangeArrowheads="1"/>
              </p:cNvSpPr>
              <p:nvPr/>
            </p:nvSpPr>
            <p:spPr bwMode="auto">
              <a:xfrm>
                <a:off x="3976" y="1760"/>
                <a:ext cx="122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8800"/>
                    </a:solidFill>
                  </a:rPr>
                  <a:t> = angle of twist</a:t>
                </a:r>
                <a:endParaRPr lang="en-US"/>
              </a:p>
            </p:txBody>
          </p:sp>
          <p:sp>
            <p:nvSpPr>
              <p:cNvPr id="45080" name="Line 146"/>
              <p:cNvSpPr>
                <a:spLocks noChangeShapeType="1"/>
              </p:cNvSpPr>
              <p:nvPr/>
            </p:nvSpPr>
            <p:spPr bwMode="auto">
              <a:xfrm>
                <a:off x="3512" y="2848"/>
                <a:ext cx="1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1" name="Line 148"/>
              <p:cNvSpPr>
                <a:spLocks noChangeShapeType="1"/>
              </p:cNvSpPr>
              <p:nvPr/>
            </p:nvSpPr>
            <p:spPr bwMode="auto">
              <a:xfrm>
                <a:off x="3832" y="2864"/>
                <a:ext cx="1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5082" name="Group 152"/>
              <p:cNvGrpSpPr>
                <a:grpSpLocks/>
              </p:cNvGrpSpPr>
              <p:nvPr/>
            </p:nvGrpSpPr>
            <p:grpSpPr bwMode="auto">
              <a:xfrm>
                <a:off x="3224" y="2952"/>
                <a:ext cx="288" cy="80"/>
                <a:chOff x="3224" y="2944"/>
                <a:chExt cx="288" cy="80"/>
              </a:xfrm>
            </p:grpSpPr>
            <p:sp>
              <p:nvSpPr>
                <p:cNvPr id="45118" name="Freeform 150"/>
                <p:cNvSpPr>
                  <a:spLocks/>
                </p:cNvSpPr>
                <p:nvPr/>
              </p:nvSpPr>
              <p:spPr bwMode="auto">
                <a:xfrm>
                  <a:off x="3424" y="2944"/>
                  <a:ext cx="88" cy="80"/>
                </a:xfrm>
                <a:custGeom>
                  <a:avLst/>
                  <a:gdLst>
                    <a:gd name="T0" fmla="*/ 88 w 88"/>
                    <a:gd name="T1" fmla="*/ 40 h 80"/>
                    <a:gd name="T2" fmla="*/ 0 w 88"/>
                    <a:gd name="T3" fmla="*/ 80 h 80"/>
                    <a:gd name="T4" fmla="*/ 32 w 88"/>
                    <a:gd name="T5" fmla="*/ 40 h 80"/>
                    <a:gd name="T6" fmla="*/ 0 w 88"/>
                    <a:gd name="T7" fmla="*/ 0 h 80"/>
                    <a:gd name="T8" fmla="*/ 88 w 88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80"/>
                    <a:gd name="T17" fmla="*/ 88 w 88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80">
                      <a:moveTo>
                        <a:pt x="88" y="40"/>
                      </a:moveTo>
                      <a:lnTo>
                        <a:pt x="0" y="80"/>
                      </a:lnTo>
                      <a:lnTo>
                        <a:pt x="32" y="40"/>
                      </a:lnTo>
                      <a:lnTo>
                        <a:pt x="0" y="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" name="Line 151"/>
                <p:cNvSpPr>
                  <a:spLocks noChangeShapeType="1"/>
                </p:cNvSpPr>
                <p:nvPr/>
              </p:nvSpPr>
              <p:spPr bwMode="auto">
                <a:xfrm>
                  <a:off x="3224" y="2984"/>
                  <a:ext cx="23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083" name="Rectangle 153"/>
              <p:cNvSpPr>
                <a:spLocks noChangeArrowheads="1"/>
              </p:cNvSpPr>
              <p:nvPr/>
            </p:nvSpPr>
            <p:spPr bwMode="auto">
              <a:xfrm>
                <a:off x="3568" y="2896"/>
                <a:ext cx="24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2</a:t>
                </a:r>
                <a:r>
                  <a:rPr lang="en-US" i="1">
                    <a:solidFill>
                      <a:srgbClr val="000000"/>
                    </a:solidFill>
                  </a:rPr>
                  <a:t>r</a:t>
                </a:r>
                <a:r>
                  <a:rPr lang="en-US" i="1" baseline="-25000">
                    <a:solidFill>
                      <a:srgbClr val="000000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45084" name="Line 155"/>
              <p:cNvSpPr>
                <a:spLocks noChangeShapeType="1"/>
              </p:cNvSpPr>
              <p:nvPr/>
            </p:nvSpPr>
            <p:spPr bwMode="auto">
              <a:xfrm>
                <a:off x="3840" y="2048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5" name="Line 156"/>
              <p:cNvSpPr>
                <a:spLocks noChangeShapeType="1"/>
              </p:cNvSpPr>
              <p:nvPr/>
            </p:nvSpPr>
            <p:spPr bwMode="auto">
              <a:xfrm>
                <a:off x="3848" y="2840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5086" name="Group 172"/>
              <p:cNvGrpSpPr>
                <a:grpSpLocks/>
              </p:cNvGrpSpPr>
              <p:nvPr/>
            </p:nvGrpSpPr>
            <p:grpSpPr bwMode="auto">
              <a:xfrm>
                <a:off x="3936" y="2048"/>
                <a:ext cx="80" cy="792"/>
                <a:chOff x="3936" y="2048"/>
                <a:chExt cx="80" cy="792"/>
              </a:xfrm>
            </p:grpSpPr>
            <p:sp>
              <p:nvSpPr>
                <p:cNvPr id="45103" name="Freeform 157"/>
                <p:cNvSpPr>
                  <a:spLocks/>
                </p:cNvSpPr>
                <p:nvPr/>
              </p:nvSpPr>
              <p:spPr bwMode="auto">
                <a:xfrm>
                  <a:off x="3936" y="2752"/>
                  <a:ext cx="80" cy="88"/>
                </a:xfrm>
                <a:custGeom>
                  <a:avLst/>
                  <a:gdLst>
                    <a:gd name="T0" fmla="*/ 40 w 80"/>
                    <a:gd name="T1" fmla="*/ 88 h 88"/>
                    <a:gd name="T2" fmla="*/ 0 w 80"/>
                    <a:gd name="T3" fmla="*/ 0 h 88"/>
                    <a:gd name="T4" fmla="*/ 40 w 80"/>
                    <a:gd name="T5" fmla="*/ 32 h 88"/>
                    <a:gd name="T6" fmla="*/ 80 w 80"/>
                    <a:gd name="T7" fmla="*/ 0 h 88"/>
                    <a:gd name="T8" fmla="*/ 40 w 80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88"/>
                    <a:gd name="T17" fmla="*/ 80 w 8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88">
                      <a:moveTo>
                        <a:pt x="40" y="88"/>
                      </a:moveTo>
                      <a:lnTo>
                        <a:pt x="0" y="0"/>
                      </a:lnTo>
                      <a:lnTo>
                        <a:pt x="40" y="32"/>
                      </a:lnTo>
                      <a:lnTo>
                        <a:pt x="80" y="0"/>
                      </a:lnTo>
                      <a:lnTo>
                        <a:pt x="4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04" name="Freeform 158"/>
                <p:cNvSpPr>
                  <a:spLocks/>
                </p:cNvSpPr>
                <p:nvPr/>
              </p:nvSpPr>
              <p:spPr bwMode="auto">
                <a:xfrm>
                  <a:off x="3936" y="2048"/>
                  <a:ext cx="80" cy="88"/>
                </a:xfrm>
                <a:custGeom>
                  <a:avLst/>
                  <a:gdLst>
                    <a:gd name="T0" fmla="*/ 40 w 80"/>
                    <a:gd name="T1" fmla="*/ 0 h 88"/>
                    <a:gd name="T2" fmla="*/ 80 w 80"/>
                    <a:gd name="T3" fmla="*/ 88 h 88"/>
                    <a:gd name="T4" fmla="*/ 40 w 80"/>
                    <a:gd name="T5" fmla="*/ 56 h 88"/>
                    <a:gd name="T6" fmla="*/ 0 w 80"/>
                    <a:gd name="T7" fmla="*/ 88 h 88"/>
                    <a:gd name="T8" fmla="*/ 40 w 80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88"/>
                    <a:gd name="T17" fmla="*/ 80 w 8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88">
                      <a:moveTo>
                        <a:pt x="40" y="0"/>
                      </a:moveTo>
                      <a:lnTo>
                        <a:pt x="80" y="88"/>
                      </a:lnTo>
                      <a:lnTo>
                        <a:pt x="40" y="56"/>
                      </a:lnTo>
                      <a:lnTo>
                        <a:pt x="0" y="88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05" name="Line 159"/>
                <p:cNvSpPr>
                  <a:spLocks noChangeShapeType="1"/>
                </p:cNvSpPr>
                <p:nvPr/>
              </p:nvSpPr>
              <p:spPr bwMode="auto">
                <a:xfrm>
                  <a:off x="3976" y="2104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06" name="Line 160"/>
                <p:cNvSpPr>
                  <a:spLocks noChangeShapeType="1"/>
                </p:cNvSpPr>
                <p:nvPr/>
              </p:nvSpPr>
              <p:spPr bwMode="auto">
                <a:xfrm>
                  <a:off x="3976" y="216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07" name="Line 161"/>
                <p:cNvSpPr>
                  <a:spLocks noChangeShapeType="1"/>
                </p:cNvSpPr>
                <p:nvPr/>
              </p:nvSpPr>
              <p:spPr bwMode="auto">
                <a:xfrm>
                  <a:off x="3976" y="2216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08" name="Line 162"/>
                <p:cNvSpPr>
                  <a:spLocks noChangeShapeType="1"/>
                </p:cNvSpPr>
                <p:nvPr/>
              </p:nvSpPr>
              <p:spPr bwMode="auto">
                <a:xfrm>
                  <a:off x="3976" y="22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09" name="Line 163"/>
                <p:cNvSpPr>
                  <a:spLocks noChangeShapeType="1"/>
                </p:cNvSpPr>
                <p:nvPr/>
              </p:nvSpPr>
              <p:spPr bwMode="auto">
                <a:xfrm>
                  <a:off x="3976" y="232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0" name="Line 164"/>
                <p:cNvSpPr>
                  <a:spLocks noChangeShapeType="1"/>
                </p:cNvSpPr>
                <p:nvPr/>
              </p:nvSpPr>
              <p:spPr bwMode="auto">
                <a:xfrm>
                  <a:off x="3976" y="2384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1" name="Line 165"/>
                <p:cNvSpPr>
                  <a:spLocks noChangeShapeType="1"/>
                </p:cNvSpPr>
                <p:nvPr/>
              </p:nvSpPr>
              <p:spPr bwMode="auto">
                <a:xfrm>
                  <a:off x="3976" y="244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2" name="Line 166"/>
                <p:cNvSpPr>
                  <a:spLocks noChangeShapeType="1"/>
                </p:cNvSpPr>
                <p:nvPr/>
              </p:nvSpPr>
              <p:spPr bwMode="auto">
                <a:xfrm>
                  <a:off x="3976" y="2496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3" name="Line 167"/>
                <p:cNvSpPr>
                  <a:spLocks noChangeShapeType="1"/>
                </p:cNvSpPr>
                <p:nvPr/>
              </p:nvSpPr>
              <p:spPr bwMode="auto">
                <a:xfrm>
                  <a:off x="3976" y="255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4" name="Line 168"/>
                <p:cNvSpPr>
                  <a:spLocks noChangeShapeType="1"/>
                </p:cNvSpPr>
                <p:nvPr/>
              </p:nvSpPr>
              <p:spPr bwMode="auto">
                <a:xfrm>
                  <a:off x="3976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5" name="Line 169"/>
                <p:cNvSpPr>
                  <a:spLocks noChangeShapeType="1"/>
                </p:cNvSpPr>
                <p:nvPr/>
              </p:nvSpPr>
              <p:spPr bwMode="auto">
                <a:xfrm>
                  <a:off x="3976" y="2664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6" name="Line 170"/>
                <p:cNvSpPr>
                  <a:spLocks noChangeShapeType="1"/>
                </p:cNvSpPr>
                <p:nvPr/>
              </p:nvSpPr>
              <p:spPr bwMode="auto">
                <a:xfrm>
                  <a:off x="3976" y="272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5117" name="Line 171"/>
                <p:cNvSpPr>
                  <a:spLocks noChangeShapeType="1"/>
                </p:cNvSpPr>
                <p:nvPr/>
              </p:nvSpPr>
              <p:spPr bwMode="auto">
                <a:xfrm>
                  <a:off x="3976" y="2776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087" name="Rectangle 173"/>
              <p:cNvSpPr>
                <a:spLocks noChangeArrowheads="1"/>
              </p:cNvSpPr>
              <p:nvPr/>
            </p:nvSpPr>
            <p:spPr bwMode="auto">
              <a:xfrm>
                <a:off x="3984" y="2304"/>
                <a:ext cx="17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L</a:t>
                </a:r>
                <a:r>
                  <a:rPr lang="en-US" i="1" baseline="-25000">
                    <a:solidFill>
                      <a:srgbClr val="000000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45088" name="Line 175"/>
              <p:cNvSpPr>
                <a:spLocks noChangeShapeType="1"/>
              </p:cNvSpPr>
              <p:nvPr/>
            </p:nvSpPr>
            <p:spPr bwMode="auto">
              <a:xfrm>
                <a:off x="3664" y="2040"/>
                <a:ext cx="16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9" name="Line 176"/>
              <p:cNvSpPr>
                <a:spLocks noChangeShapeType="1"/>
              </p:cNvSpPr>
              <p:nvPr/>
            </p:nvSpPr>
            <p:spPr bwMode="auto">
              <a:xfrm>
                <a:off x="3664" y="2040"/>
                <a:ext cx="136" cy="4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5090" name="Group 179"/>
              <p:cNvGrpSpPr>
                <a:grpSpLocks/>
              </p:cNvGrpSpPr>
              <p:nvPr/>
            </p:nvGrpSpPr>
            <p:grpSpPr bwMode="auto">
              <a:xfrm>
                <a:off x="3704" y="1960"/>
                <a:ext cx="168" cy="112"/>
                <a:chOff x="3704" y="1960"/>
                <a:chExt cx="168" cy="112"/>
              </a:xfrm>
            </p:grpSpPr>
            <p:sp>
              <p:nvSpPr>
                <p:cNvPr id="45101" name="Freeform 177"/>
                <p:cNvSpPr>
                  <a:spLocks/>
                </p:cNvSpPr>
                <p:nvPr/>
              </p:nvSpPr>
              <p:spPr bwMode="auto">
                <a:xfrm>
                  <a:off x="3704" y="1992"/>
                  <a:ext cx="96" cy="80"/>
                </a:xfrm>
                <a:custGeom>
                  <a:avLst/>
                  <a:gdLst>
                    <a:gd name="T0" fmla="*/ 0 w 96"/>
                    <a:gd name="T1" fmla="*/ 80 h 80"/>
                    <a:gd name="T2" fmla="*/ 56 w 96"/>
                    <a:gd name="T3" fmla="*/ 0 h 80"/>
                    <a:gd name="T4" fmla="*/ 48 w 96"/>
                    <a:gd name="T5" fmla="*/ 48 h 80"/>
                    <a:gd name="T6" fmla="*/ 96 w 96"/>
                    <a:gd name="T7" fmla="*/ 64 h 80"/>
                    <a:gd name="T8" fmla="*/ 0 w 96"/>
                    <a:gd name="T9" fmla="*/ 8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80"/>
                    <a:gd name="T17" fmla="*/ 96 w 9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80">
                      <a:moveTo>
                        <a:pt x="0" y="80"/>
                      </a:moveTo>
                      <a:lnTo>
                        <a:pt x="56" y="0"/>
                      </a:lnTo>
                      <a:lnTo>
                        <a:pt x="48" y="48"/>
                      </a:lnTo>
                      <a:lnTo>
                        <a:pt x="96" y="6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0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3752" y="1960"/>
                  <a:ext cx="120" cy="80"/>
                </a:xfrm>
                <a:prstGeom prst="line">
                  <a:avLst/>
                </a:prstGeom>
                <a:noFill/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091" name="Oval 180"/>
              <p:cNvSpPr>
                <a:spLocks noChangeArrowheads="1"/>
              </p:cNvSpPr>
              <p:nvPr/>
            </p:nvSpPr>
            <p:spPr bwMode="auto">
              <a:xfrm>
                <a:off x="3520" y="3136"/>
                <a:ext cx="320" cy="14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2" name="Freeform 181"/>
              <p:cNvSpPr>
                <a:spLocks/>
              </p:cNvSpPr>
              <p:nvPr/>
            </p:nvSpPr>
            <p:spPr bwMode="auto">
              <a:xfrm>
                <a:off x="3480" y="3096"/>
                <a:ext cx="192" cy="232"/>
              </a:xfrm>
              <a:custGeom>
                <a:avLst/>
                <a:gdLst>
                  <a:gd name="T0" fmla="*/ 16 w 192"/>
                  <a:gd name="T1" fmla="*/ 0 h 232"/>
                  <a:gd name="T2" fmla="*/ 192 w 192"/>
                  <a:gd name="T3" fmla="*/ 112 h 232"/>
                  <a:gd name="T4" fmla="*/ 8 w 192"/>
                  <a:gd name="T5" fmla="*/ 232 h 232"/>
                  <a:gd name="T6" fmla="*/ 0 w 192"/>
                  <a:gd name="T7" fmla="*/ 0 h 232"/>
                  <a:gd name="T8" fmla="*/ 16 w 192"/>
                  <a:gd name="T9" fmla="*/ 0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32"/>
                  <a:gd name="T17" fmla="*/ 192 w 192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32">
                    <a:moveTo>
                      <a:pt x="16" y="0"/>
                    </a:moveTo>
                    <a:lnTo>
                      <a:pt x="192" y="112"/>
                    </a:lnTo>
                    <a:lnTo>
                      <a:pt x="8" y="232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093" name="Group 184"/>
              <p:cNvGrpSpPr>
                <a:grpSpLocks/>
              </p:cNvGrpSpPr>
              <p:nvPr/>
            </p:nvGrpSpPr>
            <p:grpSpPr bwMode="auto">
              <a:xfrm>
                <a:off x="3848" y="2952"/>
                <a:ext cx="280" cy="80"/>
                <a:chOff x="3848" y="3032"/>
                <a:chExt cx="280" cy="80"/>
              </a:xfrm>
            </p:grpSpPr>
            <p:sp>
              <p:nvSpPr>
                <p:cNvPr id="45099" name="Freeform 182"/>
                <p:cNvSpPr>
                  <a:spLocks/>
                </p:cNvSpPr>
                <p:nvPr/>
              </p:nvSpPr>
              <p:spPr bwMode="auto">
                <a:xfrm>
                  <a:off x="3848" y="3032"/>
                  <a:ext cx="88" cy="80"/>
                </a:xfrm>
                <a:custGeom>
                  <a:avLst/>
                  <a:gdLst>
                    <a:gd name="T0" fmla="*/ 0 w 88"/>
                    <a:gd name="T1" fmla="*/ 40 h 80"/>
                    <a:gd name="T2" fmla="*/ 88 w 88"/>
                    <a:gd name="T3" fmla="*/ 0 h 80"/>
                    <a:gd name="T4" fmla="*/ 56 w 88"/>
                    <a:gd name="T5" fmla="*/ 40 h 80"/>
                    <a:gd name="T6" fmla="*/ 88 w 88"/>
                    <a:gd name="T7" fmla="*/ 80 h 80"/>
                    <a:gd name="T8" fmla="*/ 0 w 88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80"/>
                    <a:gd name="T17" fmla="*/ 88 w 88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80">
                      <a:moveTo>
                        <a:pt x="0" y="40"/>
                      </a:moveTo>
                      <a:lnTo>
                        <a:pt x="88" y="0"/>
                      </a:lnTo>
                      <a:lnTo>
                        <a:pt x="56" y="40"/>
                      </a:lnTo>
                      <a:lnTo>
                        <a:pt x="88" y="8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00" name="Line 183"/>
                <p:cNvSpPr>
                  <a:spLocks noChangeShapeType="1"/>
                </p:cNvSpPr>
                <p:nvPr/>
              </p:nvSpPr>
              <p:spPr bwMode="auto">
                <a:xfrm>
                  <a:off x="3904" y="3072"/>
                  <a:ext cx="2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5094" name="Group 188"/>
              <p:cNvGrpSpPr>
                <a:grpSpLocks/>
              </p:cNvGrpSpPr>
              <p:nvPr/>
            </p:nvGrpSpPr>
            <p:grpSpPr bwMode="auto">
              <a:xfrm>
                <a:off x="3568" y="3232"/>
                <a:ext cx="112" cy="96"/>
                <a:chOff x="3568" y="3232"/>
                <a:chExt cx="112" cy="96"/>
              </a:xfrm>
            </p:grpSpPr>
            <p:sp>
              <p:nvSpPr>
                <p:cNvPr id="45097" name="Freeform 186"/>
                <p:cNvSpPr>
                  <a:spLocks/>
                </p:cNvSpPr>
                <p:nvPr/>
              </p:nvSpPr>
              <p:spPr bwMode="auto">
                <a:xfrm>
                  <a:off x="3568" y="3232"/>
                  <a:ext cx="112" cy="96"/>
                </a:xfrm>
                <a:custGeom>
                  <a:avLst/>
                  <a:gdLst>
                    <a:gd name="T0" fmla="*/ 0 w 112"/>
                    <a:gd name="T1" fmla="*/ 24 h 96"/>
                    <a:gd name="T2" fmla="*/ 112 w 112"/>
                    <a:gd name="T3" fmla="*/ 0 h 96"/>
                    <a:gd name="T4" fmla="*/ 72 w 112"/>
                    <a:gd name="T5" fmla="*/ 40 h 96"/>
                    <a:gd name="T6" fmla="*/ 88 w 112"/>
                    <a:gd name="T7" fmla="*/ 96 h 96"/>
                    <a:gd name="T8" fmla="*/ 0 w 112"/>
                    <a:gd name="T9" fmla="*/ 24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96"/>
                    <a:gd name="T17" fmla="*/ 112 w 11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96">
                      <a:moveTo>
                        <a:pt x="0" y="24"/>
                      </a:moveTo>
                      <a:lnTo>
                        <a:pt x="112" y="0"/>
                      </a:lnTo>
                      <a:lnTo>
                        <a:pt x="72" y="40"/>
                      </a:lnTo>
                      <a:lnTo>
                        <a:pt x="88" y="9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98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3632" y="3272"/>
                  <a:ext cx="8" cy="1"/>
                </a:xfrm>
                <a:prstGeom prst="line">
                  <a:avLst/>
                </a:prstGeom>
                <a:noFill/>
                <a:ln w="254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095" name="Line 276"/>
              <p:cNvSpPr>
                <a:spLocks noChangeShapeType="1"/>
              </p:cNvSpPr>
              <p:nvPr/>
            </p:nvSpPr>
            <p:spPr bwMode="auto">
              <a:xfrm flipH="1">
                <a:off x="3688" y="2096"/>
                <a:ext cx="112" cy="808"/>
              </a:xfrm>
              <a:prstGeom prst="line">
                <a:avLst/>
              </a:prstGeom>
              <a:noFill/>
              <a:ln w="28575">
                <a:solidFill>
                  <a:srgbClr val="0088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096" name="Line 277"/>
              <p:cNvSpPr>
                <a:spLocks noChangeShapeType="1"/>
              </p:cNvSpPr>
              <p:nvPr/>
            </p:nvSpPr>
            <p:spPr bwMode="auto">
              <a:xfrm>
                <a:off x="3684" y="2124"/>
                <a:ext cx="0" cy="7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D03C00-9FFB-4232-A4E2-1227AFBF5C9D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836988" y="838200"/>
            <a:ext cx="4930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(at lower temperatures, i.e. </a:t>
            </a:r>
            <a:r>
              <a:rPr lang="en-US" sz="2200" i="1"/>
              <a:t>T</a:t>
            </a:r>
            <a:r>
              <a:rPr lang="en-US" sz="2200"/>
              <a:t> &lt; </a:t>
            </a:r>
            <a:r>
              <a:rPr lang="en-US" sz="2200" i="1"/>
              <a:t>T</a:t>
            </a:r>
            <a:r>
              <a:rPr lang="en-US" sz="2200" i="1" baseline="-10000"/>
              <a:t>melt</a:t>
            </a:r>
            <a:r>
              <a:rPr lang="en-US" sz="2200"/>
              <a:t>/3)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Plastic (Permanent) Deformation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304800" y="1524000"/>
            <a:ext cx="403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Simple tension test: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612775" y="2281238"/>
            <a:ext cx="2370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engineering stress, </a:t>
            </a:r>
            <a:r>
              <a:rPr lang="en-US" sz="2000">
                <a:solidFill>
                  <a:srgbClr val="000000"/>
                </a:solidFill>
                <a:latin typeface="Symbol" charset="2"/>
              </a:rPr>
              <a:t>s</a:t>
            </a:r>
            <a:endParaRPr lang="en-US" sz="2000"/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4503738" y="5080000"/>
            <a:ext cx="234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engineering strain, </a:t>
            </a:r>
            <a:r>
              <a:rPr lang="en-US" sz="2000">
                <a:solidFill>
                  <a:srgbClr val="000000"/>
                </a:solidFill>
                <a:latin typeface="Symbol" charset="2"/>
              </a:rPr>
              <a:t>e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2000"/>
          </a:p>
        </p:txBody>
      </p:sp>
      <p:sp>
        <p:nvSpPr>
          <p:cNvPr id="47112" name="Freeform 16"/>
          <p:cNvSpPr>
            <a:spLocks/>
          </p:cNvSpPr>
          <p:nvPr/>
        </p:nvSpPr>
        <p:spPr bwMode="auto">
          <a:xfrm>
            <a:off x="6472238" y="4940300"/>
            <a:ext cx="165100" cy="152400"/>
          </a:xfrm>
          <a:custGeom>
            <a:avLst/>
            <a:gdLst>
              <a:gd name="T0" fmla="*/ 2147483647 w 104"/>
              <a:gd name="T1" fmla="*/ 2147483647 h 96"/>
              <a:gd name="T2" fmla="*/ 0 w 104"/>
              <a:gd name="T3" fmla="*/ 2147483647 h 96"/>
              <a:gd name="T4" fmla="*/ 2147483647 w 104"/>
              <a:gd name="T5" fmla="*/ 2147483647 h 96"/>
              <a:gd name="T6" fmla="*/ 0 w 104"/>
              <a:gd name="T7" fmla="*/ 0 h 96"/>
              <a:gd name="T8" fmla="*/ 2147483647 w 104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96"/>
              <a:gd name="T17" fmla="*/ 104 w 104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96">
                <a:moveTo>
                  <a:pt x="104" y="48"/>
                </a:moveTo>
                <a:lnTo>
                  <a:pt x="0" y="96"/>
                </a:lnTo>
                <a:lnTo>
                  <a:pt x="32" y="48"/>
                </a:lnTo>
                <a:lnTo>
                  <a:pt x="0" y="0"/>
                </a:lnTo>
                <a:lnTo>
                  <a:pt x="104" y="4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17"/>
          <p:cNvSpPr>
            <a:spLocks noChangeShapeType="1"/>
          </p:cNvSpPr>
          <p:nvPr/>
        </p:nvSpPr>
        <p:spPr bwMode="auto">
          <a:xfrm>
            <a:off x="3132138" y="5016500"/>
            <a:ext cx="33909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7114" name="Group 21"/>
          <p:cNvGrpSpPr>
            <a:grpSpLocks/>
          </p:cNvGrpSpPr>
          <p:nvPr/>
        </p:nvGrpSpPr>
        <p:grpSpPr bwMode="auto">
          <a:xfrm>
            <a:off x="3144838" y="3517900"/>
            <a:ext cx="736600" cy="1473200"/>
            <a:chOff x="1973" y="2224"/>
            <a:chExt cx="464" cy="928"/>
          </a:xfrm>
        </p:grpSpPr>
        <p:sp>
          <p:nvSpPr>
            <p:cNvPr id="47229" name="Freeform 19"/>
            <p:cNvSpPr>
              <a:spLocks/>
            </p:cNvSpPr>
            <p:nvPr/>
          </p:nvSpPr>
          <p:spPr bwMode="auto">
            <a:xfrm>
              <a:off x="2349" y="2224"/>
              <a:ext cx="88" cy="112"/>
            </a:xfrm>
            <a:custGeom>
              <a:avLst/>
              <a:gdLst>
                <a:gd name="T0" fmla="*/ 88 w 88"/>
                <a:gd name="T1" fmla="*/ 0 h 112"/>
                <a:gd name="T2" fmla="*/ 88 w 88"/>
                <a:gd name="T3" fmla="*/ 112 h 112"/>
                <a:gd name="T4" fmla="*/ 56 w 88"/>
                <a:gd name="T5" fmla="*/ 64 h 112"/>
                <a:gd name="T6" fmla="*/ 0 w 88"/>
                <a:gd name="T7" fmla="*/ 72 h 112"/>
                <a:gd name="T8" fmla="*/ 88 w 88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12"/>
                <a:gd name="T17" fmla="*/ 88 w 88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12">
                  <a:moveTo>
                    <a:pt x="88" y="0"/>
                  </a:moveTo>
                  <a:lnTo>
                    <a:pt x="88" y="112"/>
                  </a:lnTo>
                  <a:lnTo>
                    <a:pt x="56" y="64"/>
                  </a:lnTo>
                  <a:lnTo>
                    <a:pt x="0" y="7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9999"/>
            </a:solidFill>
            <a:ln w="38100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0" name="Line 20"/>
            <p:cNvSpPr>
              <a:spLocks noChangeShapeType="1"/>
            </p:cNvSpPr>
            <p:nvPr/>
          </p:nvSpPr>
          <p:spPr bwMode="auto">
            <a:xfrm flipV="1">
              <a:off x="1973" y="2288"/>
              <a:ext cx="432" cy="864"/>
            </a:xfrm>
            <a:prstGeom prst="line">
              <a:avLst/>
            </a:prstGeom>
            <a:noFill/>
            <a:ln w="38100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7115" name="Group 24"/>
          <p:cNvGrpSpPr>
            <a:grpSpLocks/>
          </p:cNvGrpSpPr>
          <p:nvPr/>
        </p:nvGrpSpPr>
        <p:grpSpPr bwMode="auto">
          <a:xfrm>
            <a:off x="3271838" y="3276600"/>
            <a:ext cx="736600" cy="1473200"/>
            <a:chOff x="2053" y="2072"/>
            <a:chExt cx="464" cy="928"/>
          </a:xfrm>
        </p:grpSpPr>
        <p:sp>
          <p:nvSpPr>
            <p:cNvPr id="47227" name="Freeform 22"/>
            <p:cNvSpPr>
              <a:spLocks/>
            </p:cNvSpPr>
            <p:nvPr/>
          </p:nvSpPr>
          <p:spPr bwMode="auto">
            <a:xfrm>
              <a:off x="2053" y="2888"/>
              <a:ext cx="88" cy="112"/>
            </a:xfrm>
            <a:custGeom>
              <a:avLst/>
              <a:gdLst>
                <a:gd name="T0" fmla="*/ 0 w 88"/>
                <a:gd name="T1" fmla="*/ 112 h 112"/>
                <a:gd name="T2" fmla="*/ 0 w 88"/>
                <a:gd name="T3" fmla="*/ 0 h 112"/>
                <a:gd name="T4" fmla="*/ 32 w 88"/>
                <a:gd name="T5" fmla="*/ 48 h 112"/>
                <a:gd name="T6" fmla="*/ 88 w 88"/>
                <a:gd name="T7" fmla="*/ 40 h 112"/>
                <a:gd name="T8" fmla="*/ 0 w 88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12"/>
                <a:gd name="T17" fmla="*/ 88 w 88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12">
                  <a:moveTo>
                    <a:pt x="0" y="112"/>
                  </a:moveTo>
                  <a:lnTo>
                    <a:pt x="0" y="0"/>
                  </a:lnTo>
                  <a:lnTo>
                    <a:pt x="32" y="48"/>
                  </a:lnTo>
                  <a:lnTo>
                    <a:pt x="88" y="4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9999"/>
            </a:solidFill>
            <a:ln w="38100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8" name="Line 23"/>
            <p:cNvSpPr>
              <a:spLocks noChangeShapeType="1"/>
            </p:cNvSpPr>
            <p:nvPr/>
          </p:nvSpPr>
          <p:spPr bwMode="auto">
            <a:xfrm flipV="1">
              <a:off x="2085" y="2072"/>
              <a:ext cx="432" cy="864"/>
            </a:xfrm>
            <a:prstGeom prst="line">
              <a:avLst/>
            </a:prstGeom>
            <a:noFill/>
            <a:ln w="38100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7116" name="Group 89"/>
          <p:cNvGrpSpPr>
            <a:grpSpLocks/>
          </p:cNvGrpSpPr>
          <p:nvPr/>
        </p:nvGrpSpPr>
        <p:grpSpPr bwMode="auto">
          <a:xfrm>
            <a:off x="1417638" y="3086100"/>
            <a:ext cx="914400" cy="1231900"/>
            <a:chOff x="893" y="1944"/>
            <a:chExt cx="576" cy="776"/>
          </a:xfrm>
        </p:grpSpPr>
        <p:grpSp>
          <p:nvGrpSpPr>
            <p:cNvPr id="47202" name="Group 68"/>
            <p:cNvGrpSpPr>
              <a:grpSpLocks/>
            </p:cNvGrpSpPr>
            <p:nvPr/>
          </p:nvGrpSpPr>
          <p:grpSpPr bwMode="auto">
            <a:xfrm>
              <a:off x="893" y="2576"/>
              <a:ext cx="520" cy="144"/>
              <a:chOff x="893" y="2576"/>
              <a:chExt cx="520" cy="144"/>
            </a:xfrm>
          </p:grpSpPr>
          <p:sp>
            <p:nvSpPr>
              <p:cNvPr id="47223" name="Oval 64"/>
              <p:cNvSpPr>
                <a:spLocks noChangeArrowheads="1"/>
              </p:cNvSpPr>
              <p:nvPr/>
            </p:nvSpPr>
            <p:spPr bwMode="auto">
              <a:xfrm>
                <a:off x="893" y="257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4" name="Oval 65"/>
              <p:cNvSpPr>
                <a:spLocks noChangeArrowheads="1"/>
              </p:cNvSpPr>
              <p:nvPr/>
            </p:nvSpPr>
            <p:spPr bwMode="auto">
              <a:xfrm>
                <a:off x="1021" y="257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5" name="Oval 66"/>
              <p:cNvSpPr>
                <a:spLocks noChangeArrowheads="1"/>
              </p:cNvSpPr>
              <p:nvPr/>
            </p:nvSpPr>
            <p:spPr bwMode="auto">
              <a:xfrm>
                <a:off x="1141" y="257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6" name="Oval 67"/>
              <p:cNvSpPr>
                <a:spLocks noChangeArrowheads="1"/>
              </p:cNvSpPr>
              <p:nvPr/>
            </p:nvSpPr>
            <p:spPr bwMode="auto">
              <a:xfrm>
                <a:off x="1269" y="257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03" name="Group 73"/>
            <p:cNvGrpSpPr>
              <a:grpSpLocks/>
            </p:cNvGrpSpPr>
            <p:nvPr/>
          </p:nvGrpSpPr>
          <p:grpSpPr bwMode="auto">
            <a:xfrm>
              <a:off x="957" y="2416"/>
              <a:ext cx="512" cy="144"/>
              <a:chOff x="957" y="2416"/>
              <a:chExt cx="512" cy="144"/>
            </a:xfrm>
          </p:grpSpPr>
          <p:sp>
            <p:nvSpPr>
              <p:cNvPr id="47219" name="Oval 69"/>
              <p:cNvSpPr>
                <a:spLocks noChangeArrowheads="1"/>
              </p:cNvSpPr>
              <p:nvPr/>
            </p:nvSpPr>
            <p:spPr bwMode="auto">
              <a:xfrm>
                <a:off x="957" y="241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0" name="Oval 70"/>
              <p:cNvSpPr>
                <a:spLocks noChangeArrowheads="1"/>
              </p:cNvSpPr>
              <p:nvPr/>
            </p:nvSpPr>
            <p:spPr bwMode="auto">
              <a:xfrm>
                <a:off x="1077" y="241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1" name="Oval 71"/>
              <p:cNvSpPr>
                <a:spLocks noChangeArrowheads="1"/>
              </p:cNvSpPr>
              <p:nvPr/>
            </p:nvSpPr>
            <p:spPr bwMode="auto">
              <a:xfrm>
                <a:off x="1205" y="241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2" name="Oval 72"/>
              <p:cNvSpPr>
                <a:spLocks noChangeArrowheads="1"/>
              </p:cNvSpPr>
              <p:nvPr/>
            </p:nvSpPr>
            <p:spPr bwMode="auto">
              <a:xfrm>
                <a:off x="1325" y="241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04" name="Group 78"/>
            <p:cNvGrpSpPr>
              <a:grpSpLocks/>
            </p:cNvGrpSpPr>
            <p:nvPr/>
          </p:nvGrpSpPr>
          <p:grpSpPr bwMode="auto">
            <a:xfrm>
              <a:off x="893" y="2256"/>
              <a:ext cx="520" cy="144"/>
              <a:chOff x="893" y="2256"/>
              <a:chExt cx="520" cy="144"/>
            </a:xfrm>
          </p:grpSpPr>
          <p:sp>
            <p:nvSpPr>
              <p:cNvPr id="47215" name="Oval 74"/>
              <p:cNvSpPr>
                <a:spLocks noChangeArrowheads="1"/>
              </p:cNvSpPr>
              <p:nvPr/>
            </p:nvSpPr>
            <p:spPr bwMode="auto">
              <a:xfrm>
                <a:off x="893" y="225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6" name="Oval 75"/>
              <p:cNvSpPr>
                <a:spLocks noChangeArrowheads="1"/>
              </p:cNvSpPr>
              <p:nvPr/>
            </p:nvSpPr>
            <p:spPr bwMode="auto">
              <a:xfrm>
                <a:off x="1021" y="225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7" name="Oval 76"/>
              <p:cNvSpPr>
                <a:spLocks noChangeArrowheads="1"/>
              </p:cNvSpPr>
              <p:nvPr/>
            </p:nvSpPr>
            <p:spPr bwMode="auto">
              <a:xfrm>
                <a:off x="1141" y="225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8" name="Oval 77"/>
              <p:cNvSpPr>
                <a:spLocks noChangeArrowheads="1"/>
              </p:cNvSpPr>
              <p:nvPr/>
            </p:nvSpPr>
            <p:spPr bwMode="auto">
              <a:xfrm>
                <a:off x="1269" y="2256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05" name="Group 83"/>
            <p:cNvGrpSpPr>
              <a:grpSpLocks/>
            </p:cNvGrpSpPr>
            <p:nvPr/>
          </p:nvGrpSpPr>
          <p:grpSpPr bwMode="auto">
            <a:xfrm>
              <a:off x="957" y="2104"/>
              <a:ext cx="512" cy="144"/>
              <a:chOff x="957" y="2104"/>
              <a:chExt cx="512" cy="144"/>
            </a:xfrm>
          </p:grpSpPr>
          <p:sp>
            <p:nvSpPr>
              <p:cNvPr id="47211" name="Oval 79"/>
              <p:cNvSpPr>
                <a:spLocks noChangeArrowheads="1"/>
              </p:cNvSpPr>
              <p:nvPr/>
            </p:nvSpPr>
            <p:spPr bwMode="auto">
              <a:xfrm>
                <a:off x="957" y="210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2" name="Oval 80"/>
              <p:cNvSpPr>
                <a:spLocks noChangeArrowheads="1"/>
              </p:cNvSpPr>
              <p:nvPr/>
            </p:nvSpPr>
            <p:spPr bwMode="auto">
              <a:xfrm>
                <a:off x="1077" y="210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3" name="Oval 81"/>
              <p:cNvSpPr>
                <a:spLocks noChangeArrowheads="1"/>
              </p:cNvSpPr>
              <p:nvPr/>
            </p:nvSpPr>
            <p:spPr bwMode="auto">
              <a:xfrm>
                <a:off x="1205" y="210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4" name="Oval 82"/>
              <p:cNvSpPr>
                <a:spLocks noChangeArrowheads="1"/>
              </p:cNvSpPr>
              <p:nvPr/>
            </p:nvSpPr>
            <p:spPr bwMode="auto">
              <a:xfrm>
                <a:off x="1325" y="210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06" name="Group 88"/>
            <p:cNvGrpSpPr>
              <a:grpSpLocks/>
            </p:cNvGrpSpPr>
            <p:nvPr/>
          </p:nvGrpSpPr>
          <p:grpSpPr bwMode="auto">
            <a:xfrm>
              <a:off x="893" y="1944"/>
              <a:ext cx="520" cy="144"/>
              <a:chOff x="893" y="1944"/>
              <a:chExt cx="520" cy="144"/>
            </a:xfrm>
          </p:grpSpPr>
          <p:sp>
            <p:nvSpPr>
              <p:cNvPr id="47207" name="Oval 84"/>
              <p:cNvSpPr>
                <a:spLocks noChangeArrowheads="1"/>
              </p:cNvSpPr>
              <p:nvPr/>
            </p:nvSpPr>
            <p:spPr bwMode="auto">
              <a:xfrm>
                <a:off x="893" y="194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8" name="Oval 85"/>
              <p:cNvSpPr>
                <a:spLocks noChangeArrowheads="1"/>
              </p:cNvSpPr>
              <p:nvPr/>
            </p:nvSpPr>
            <p:spPr bwMode="auto">
              <a:xfrm>
                <a:off x="1021" y="194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9" name="Oval 86"/>
              <p:cNvSpPr>
                <a:spLocks noChangeArrowheads="1"/>
              </p:cNvSpPr>
              <p:nvPr/>
            </p:nvSpPr>
            <p:spPr bwMode="auto">
              <a:xfrm>
                <a:off x="1141" y="194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" name="Oval 87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144" cy="144"/>
              </a:xfrm>
              <a:prstGeom prst="ellipse">
                <a:avLst/>
              </a:pr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117" name="Rectangle 90"/>
          <p:cNvSpPr>
            <a:spLocks noChangeArrowheads="1"/>
          </p:cNvSpPr>
          <p:nvPr/>
        </p:nvSpPr>
        <p:spPr bwMode="auto">
          <a:xfrm>
            <a:off x="1436688" y="3079750"/>
            <a:ext cx="901700" cy="1231900"/>
          </a:xfrm>
          <a:prstGeom prst="rect">
            <a:avLst/>
          </a:prstGeom>
          <a:noFill/>
          <a:ln w="12700">
            <a:solidFill>
              <a:srgbClr val="FF99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70"/>
          <p:cNvGrpSpPr>
            <a:grpSpLocks/>
          </p:cNvGrpSpPr>
          <p:nvPr/>
        </p:nvGrpSpPr>
        <p:grpSpPr bwMode="auto">
          <a:xfrm>
            <a:off x="3678238" y="2755900"/>
            <a:ext cx="1181100" cy="2324100"/>
            <a:chOff x="2317" y="1736"/>
            <a:chExt cx="744" cy="1464"/>
          </a:xfrm>
        </p:grpSpPr>
        <p:sp>
          <p:nvSpPr>
            <p:cNvPr id="47199" name="Freeform 26"/>
            <p:cNvSpPr>
              <a:spLocks/>
            </p:cNvSpPr>
            <p:nvPr/>
          </p:nvSpPr>
          <p:spPr bwMode="auto">
            <a:xfrm>
              <a:off x="2357" y="3032"/>
              <a:ext cx="88" cy="112"/>
            </a:xfrm>
            <a:custGeom>
              <a:avLst/>
              <a:gdLst>
                <a:gd name="T0" fmla="*/ 0 w 88"/>
                <a:gd name="T1" fmla="*/ 112 h 112"/>
                <a:gd name="T2" fmla="*/ 0 w 88"/>
                <a:gd name="T3" fmla="*/ 0 h 112"/>
                <a:gd name="T4" fmla="*/ 32 w 88"/>
                <a:gd name="T5" fmla="*/ 48 h 112"/>
                <a:gd name="T6" fmla="*/ 88 w 88"/>
                <a:gd name="T7" fmla="*/ 40 h 112"/>
                <a:gd name="T8" fmla="*/ 0 w 88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12"/>
                <a:gd name="T17" fmla="*/ 88 w 88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12">
                  <a:moveTo>
                    <a:pt x="0" y="112"/>
                  </a:moveTo>
                  <a:lnTo>
                    <a:pt x="0" y="0"/>
                  </a:lnTo>
                  <a:lnTo>
                    <a:pt x="32" y="48"/>
                  </a:lnTo>
                  <a:lnTo>
                    <a:pt x="88" y="4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660000"/>
            </a:solidFill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0" name="Line 27"/>
            <p:cNvSpPr>
              <a:spLocks noChangeShapeType="1"/>
            </p:cNvSpPr>
            <p:nvPr/>
          </p:nvSpPr>
          <p:spPr bwMode="auto">
            <a:xfrm flipV="1">
              <a:off x="2389" y="1736"/>
              <a:ext cx="672" cy="1344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201" name="Oval 124"/>
            <p:cNvSpPr>
              <a:spLocks noChangeArrowheads="1"/>
            </p:cNvSpPr>
            <p:nvPr/>
          </p:nvSpPr>
          <p:spPr bwMode="auto">
            <a:xfrm>
              <a:off x="2317" y="3128"/>
              <a:ext cx="64" cy="72"/>
            </a:xfrm>
            <a:prstGeom prst="ellipse">
              <a:avLst/>
            </a:pr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69"/>
          <p:cNvGrpSpPr>
            <a:grpSpLocks/>
          </p:cNvGrpSpPr>
          <p:nvPr/>
        </p:nvGrpSpPr>
        <p:grpSpPr bwMode="auto">
          <a:xfrm>
            <a:off x="4006850" y="1536700"/>
            <a:ext cx="3170238" cy="1752600"/>
            <a:chOff x="2524" y="968"/>
            <a:chExt cx="1997" cy="1104"/>
          </a:xfrm>
        </p:grpSpPr>
        <p:sp>
          <p:nvSpPr>
            <p:cNvPr id="47166" name="Freeform 29"/>
            <p:cNvSpPr>
              <a:spLocks/>
            </p:cNvSpPr>
            <p:nvPr/>
          </p:nvSpPr>
          <p:spPr bwMode="auto">
            <a:xfrm>
              <a:off x="2524" y="1736"/>
              <a:ext cx="536" cy="328"/>
            </a:xfrm>
            <a:custGeom>
              <a:avLst/>
              <a:gdLst>
                <a:gd name="T0" fmla="*/ 0 w 536"/>
                <a:gd name="T1" fmla="*/ 328 h 328"/>
                <a:gd name="T2" fmla="*/ 56 w 536"/>
                <a:gd name="T3" fmla="*/ 240 h 328"/>
                <a:gd name="T4" fmla="*/ 136 w 536"/>
                <a:gd name="T5" fmla="*/ 160 h 328"/>
                <a:gd name="T6" fmla="*/ 232 w 536"/>
                <a:gd name="T7" fmla="*/ 96 h 328"/>
                <a:gd name="T8" fmla="*/ 376 w 536"/>
                <a:gd name="T9" fmla="*/ 40 h 328"/>
                <a:gd name="T10" fmla="*/ 536 w 536"/>
                <a:gd name="T11" fmla="*/ 0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328"/>
                <a:gd name="T20" fmla="*/ 536 w 536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328">
                  <a:moveTo>
                    <a:pt x="0" y="328"/>
                  </a:moveTo>
                  <a:lnTo>
                    <a:pt x="56" y="240"/>
                  </a:lnTo>
                  <a:lnTo>
                    <a:pt x="136" y="160"/>
                  </a:lnTo>
                  <a:lnTo>
                    <a:pt x="232" y="96"/>
                  </a:lnTo>
                  <a:lnTo>
                    <a:pt x="376" y="40"/>
                  </a:lnTo>
                  <a:lnTo>
                    <a:pt x="536" y="0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67" name="Group 168"/>
            <p:cNvGrpSpPr>
              <a:grpSpLocks/>
            </p:cNvGrpSpPr>
            <p:nvPr/>
          </p:nvGrpSpPr>
          <p:grpSpPr bwMode="auto">
            <a:xfrm>
              <a:off x="2801" y="1232"/>
              <a:ext cx="1080" cy="376"/>
              <a:chOff x="2801" y="1232"/>
              <a:chExt cx="1080" cy="376"/>
            </a:xfrm>
          </p:grpSpPr>
          <p:sp>
            <p:nvSpPr>
              <p:cNvPr id="47197" name="Rectangle 33"/>
              <p:cNvSpPr>
                <a:spLocks noChangeArrowheads="1"/>
              </p:cNvSpPr>
              <p:nvPr/>
            </p:nvSpPr>
            <p:spPr bwMode="auto">
              <a:xfrm>
                <a:off x="2801" y="1232"/>
                <a:ext cx="10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Elastic+Plastic </a:t>
                </a:r>
                <a:endParaRPr lang="en-US"/>
              </a:p>
            </p:txBody>
          </p:sp>
          <p:sp>
            <p:nvSpPr>
              <p:cNvPr id="47198" name="Rectangle 34"/>
              <p:cNvSpPr>
                <a:spLocks noChangeArrowheads="1"/>
              </p:cNvSpPr>
              <p:nvPr/>
            </p:nvSpPr>
            <p:spPr bwMode="auto">
              <a:xfrm>
                <a:off x="2801" y="1416"/>
                <a:ext cx="10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at larger stress</a:t>
                </a:r>
                <a:endParaRPr lang="en-US"/>
              </a:p>
            </p:txBody>
          </p:sp>
        </p:grpSp>
        <p:grpSp>
          <p:nvGrpSpPr>
            <p:cNvPr id="47168" name="Group 167"/>
            <p:cNvGrpSpPr>
              <a:grpSpLocks/>
            </p:cNvGrpSpPr>
            <p:nvPr/>
          </p:nvGrpSpPr>
          <p:grpSpPr bwMode="auto">
            <a:xfrm>
              <a:off x="4037" y="968"/>
              <a:ext cx="484" cy="1104"/>
              <a:chOff x="4037" y="968"/>
              <a:chExt cx="484" cy="1104"/>
            </a:xfrm>
          </p:grpSpPr>
          <p:sp>
            <p:nvSpPr>
              <p:cNvPr id="47172" name="Oval 35"/>
              <p:cNvSpPr>
                <a:spLocks noChangeArrowheads="1"/>
              </p:cNvSpPr>
              <p:nvPr/>
            </p:nvSpPr>
            <p:spPr bwMode="auto">
              <a:xfrm>
                <a:off x="4109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3" name="Oval 36"/>
              <p:cNvSpPr>
                <a:spLocks noChangeArrowheads="1"/>
              </p:cNvSpPr>
              <p:nvPr/>
            </p:nvSpPr>
            <p:spPr bwMode="auto">
              <a:xfrm>
                <a:off x="4173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Oval 37"/>
              <p:cNvSpPr>
                <a:spLocks noChangeArrowheads="1"/>
              </p:cNvSpPr>
              <p:nvPr/>
            </p:nvSpPr>
            <p:spPr bwMode="auto">
              <a:xfrm>
                <a:off x="4237" y="144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Oval 38"/>
              <p:cNvSpPr>
                <a:spLocks noChangeArrowheads="1"/>
              </p:cNvSpPr>
              <p:nvPr/>
            </p:nvSpPr>
            <p:spPr bwMode="auto">
              <a:xfrm>
                <a:off x="4293" y="12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76" name="Group 45"/>
              <p:cNvGrpSpPr>
                <a:grpSpLocks/>
              </p:cNvGrpSpPr>
              <p:nvPr/>
            </p:nvGrpSpPr>
            <p:grpSpPr bwMode="auto">
              <a:xfrm>
                <a:off x="4173" y="1448"/>
                <a:ext cx="328" cy="624"/>
                <a:chOff x="4173" y="1448"/>
                <a:chExt cx="328" cy="624"/>
              </a:xfrm>
            </p:grpSpPr>
            <p:sp>
              <p:nvSpPr>
                <p:cNvPr id="47191" name="Oval 39"/>
                <p:cNvSpPr>
                  <a:spLocks noChangeArrowheads="1"/>
                </p:cNvSpPr>
                <p:nvPr/>
              </p:nvSpPr>
              <p:spPr bwMode="auto">
                <a:xfrm>
                  <a:off x="4173" y="192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2" name="Oval 40"/>
                <p:cNvSpPr>
                  <a:spLocks noChangeArrowheads="1"/>
                </p:cNvSpPr>
                <p:nvPr/>
              </p:nvSpPr>
              <p:spPr bwMode="auto">
                <a:xfrm>
                  <a:off x="4293" y="192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3" name="Oval 41"/>
                <p:cNvSpPr>
                  <a:spLocks noChangeArrowheads="1"/>
                </p:cNvSpPr>
                <p:nvPr/>
              </p:nvSpPr>
              <p:spPr bwMode="auto">
                <a:xfrm>
                  <a:off x="4229" y="176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4" name="Oval 42"/>
                <p:cNvSpPr>
                  <a:spLocks noChangeArrowheads="1"/>
                </p:cNvSpPr>
                <p:nvPr/>
              </p:nvSpPr>
              <p:spPr bwMode="auto">
                <a:xfrm>
                  <a:off x="4357" y="176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5" name="Oval 43"/>
                <p:cNvSpPr>
                  <a:spLocks noChangeArrowheads="1"/>
                </p:cNvSpPr>
                <p:nvPr/>
              </p:nvSpPr>
              <p:spPr bwMode="auto">
                <a:xfrm>
                  <a:off x="4293" y="160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6" name="Oval 44"/>
                <p:cNvSpPr>
                  <a:spLocks noChangeArrowheads="1"/>
                </p:cNvSpPr>
                <p:nvPr/>
              </p:nvSpPr>
              <p:spPr bwMode="auto">
                <a:xfrm>
                  <a:off x="4357" y="144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77" name="Group 55"/>
              <p:cNvGrpSpPr>
                <a:grpSpLocks/>
              </p:cNvGrpSpPr>
              <p:nvPr/>
            </p:nvGrpSpPr>
            <p:grpSpPr bwMode="auto">
              <a:xfrm>
                <a:off x="4045" y="976"/>
                <a:ext cx="392" cy="776"/>
                <a:chOff x="4045" y="976"/>
                <a:chExt cx="392" cy="776"/>
              </a:xfrm>
            </p:grpSpPr>
            <p:sp>
              <p:nvSpPr>
                <p:cNvPr id="47182" name="Oval 46"/>
                <p:cNvSpPr>
                  <a:spLocks noChangeArrowheads="1"/>
                </p:cNvSpPr>
                <p:nvPr/>
              </p:nvSpPr>
              <p:spPr bwMode="auto">
                <a:xfrm>
                  <a:off x="4045" y="160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3" name="Oval 47"/>
                <p:cNvSpPr>
                  <a:spLocks noChangeArrowheads="1"/>
                </p:cNvSpPr>
                <p:nvPr/>
              </p:nvSpPr>
              <p:spPr bwMode="auto">
                <a:xfrm>
                  <a:off x="4101" y="144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4" name="Oval 48"/>
                <p:cNvSpPr>
                  <a:spLocks noChangeArrowheads="1"/>
                </p:cNvSpPr>
                <p:nvPr/>
              </p:nvSpPr>
              <p:spPr bwMode="auto">
                <a:xfrm>
                  <a:off x="4045" y="128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5" name="Oval 49"/>
                <p:cNvSpPr>
                  <a:spLocks noChangeArrowheads="1"/>
                </p:cNvSpPr>
                <p:nvPr/>
              </p:nvSpPr>
              <p:spPr bwMode="auto">
                <a:xfrm>
                  <a:off x="4165" y="128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6" name="Oval 50"/>
                <p:cNvSpPr>
                  <a:spLocks noChangeArrowheads="1"/>
                </p:cNvSpPr>
                <p:nvPr/>
              </p:nvSpPr>
              <p:spPr bwMode="auto">
                <a:xfrm>
                  <a:off x="4101" y="1136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7" name="Oval 51"/>
                <p:cNvSpPr>
                  <a:spLocks noChangeArrowheads="1"/>
                </p:cNvSpPr>
                <p:nvPr/>
              </p:nvSpPr>
              <p:spPr bwMode="auto">
                <a:xfrm>
                  <a:off x="4229" y="1136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8" name="Oval 52"/>
                <p:cNvSpPr>
                  <a:spLocks noChangeArrowheads="1"/>
                </p:cNvSpPr>
                <p:nvPr/>
              </p:nvSpPr>
              <p:spPr bwMode="auto">
                <a:xfrm>
                  <a:off x="4045" y="976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9" name="Oval 53"/>
                <p:cNvSpPr>
                  <a:spLocks noChangeArrowheads="1"/>
                </p:cNvSpPr>
                <p:nvPr/>
              </p:nvSpPr>
              <p:spPr bwMode="auto">
                <a:xfrm>
                  <a:off x="4165" y="976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0" name="Oval 54"/>
                <p:cNvSpPr>
                  <a:spLocks noChangeArrowheads="1"/>
                </p:cNvSpPr>
                <p:nvPr/>
              </p:nvSpPr>
              <p:spPr bwMode="auto">
                <a:xfrm>
                  <a:off x="4293" y="976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178" name="Oval 56"/>
              <p:cNvSpPr>
                <a:spLocks noChangeArrowheads="1"/>
              </p:cNvSpPr>
              <p:nvPr/>
            </p:nvSpPr>
            <p:spPr bwMode="auto">
              <a:xfrm>
                <a:off x="4357" y="113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9" name="Freeform 57"/>
              <p:cNvSpPr>
                <a:spLocks/>
              </p:cNvSpPr>
              <p:nvPr/>
            </p:nvSpPr>
            <p:spPr bwMode="auto">
              <a:xfrm>
                <a:off x="4153" y="1288"/>
                <a:ext cx="344" cy="776"/>
              </a:xfrm>
              <a:custGeom>
                <a:avLst/>
                <a:gdLst>
                  <a:gd name="T0" fmla="*/ 304 w 344"/>
                  <a:gd name="T1" fmla="*/ 0 h 776"/>
                  <a:gd name="T2" fmla="*/ 344 w 344"/>
                  <a:gd name="T3" fmla="*/ 0 h 776"/>
                  <a:gd name="T4" fmla="*/ 344 w 344"/>
                  <a:gd name="T5" fmla="*/ 776 h 776"/>
                  <a:gd name="T6" fmla="*/ 0 w 344"/>
                  <a:gd name="T7" fmla="*/ 776 h 776"/>
                  <a:gd name="T8" fmla="*/ 304 w 344"/>
                  <a:gd name="T9" fmla="*/ 0 h 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776"/>
                  <a:gd name="T17" fmla="*/ 344 w 344"/>
                  <a:gd name="T18" fmla="*/ 776 h 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776">
                    <a:moveTo>
                      <a:pt x="304" y="0"/>
                    </a:moveTo>
                    <a:lnTo>
                      <a:pt x="344" y="0"/>
                    </a:lnTo>
                    <a:lnTo>
                      <a:pt x="344" y="776"/>
                    </a:lnTo>
                    <a:lnTo>
                      <a:pt x="0" y="776"/>
                    </a:lnTo>
                    <a:lnTo>
                      <a:pt x="304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0" name="Freeform 59"/>
              <p:cNvSpPr>
                <a:spLocks/>
              </p:cNvSpPr>
              <p:nvPr/>
            </p:nvSpPr>
            <p:spPr bwMode="auto">
              <a:xfrm>
                <a:off x="4037" y="968"/>
                <a:ext cx="416" cy="776"/>
              </a:xfrm>
              <a:custGeom>
                <a:avLst/>
                <a:gdLst>
                  <a:gd name="T0" fmla="*/ 112 w 416"/>
                  <a:gd name="T1" fmla="*/ 776 h 776"/>
                  <a:gd name="T2" fmla="*/ 0 w 416"/>
                  <a:gd name="T3" fmla="*/ 776 h 776"/>
                  <a:gd name="T4" fmla="*/ 0 w 416"/>
                  <a:gd name="T5" fmla="*/ 0 h 776"/>
                  <a:gd name="T6" fmla="*/ 416 w 416"/>
                  <a:gd name="T7" fmla="*/ 0 h 776"/>
                  <a:gd name="T8" fmla="*/ 112 w 416"/>
                  <a:gd name="T9" fmla="*/ 776 h 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776"/>
                  <a:gd name="T17" fmla="*/ 416 w 416"/>
                  <a:gd name="T18" fmla="*/ 776 h 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776">
                    <a:moveTo>
                      <a:pt x="112" y="776"/>
                    </a:moveTo>
                    <a:lnTo>
                      <a:pt x="0" y="776"/>
                    </a:lnTo>
                    <a:lnTo>
                      <a:pt x="0" y="0"/>
                    </a:lnTo>
                    <a:lnTo>
                      <a:pt x="416" y="0"/>
                    </a:lnTo>
                    <a:lnTo>
                      <a:pt x="112" y="776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1" name="Freeform 61"/>
              <p:cNvSpPr>
                <a:spLocks/>
              </p:cNvSpPr>
              <p:nvPr/>
            </p:nvSpPr>
            <p:spPr bwMode="auto">
              <a:xfrm>
                <a:off x="4081" y="1136"/>
                <a:ext cx="440" cy="776"/>
              </a:xfrm>
              <a:custGeom>
                <a:avLst/>
                <a:gdLst>
                  <a:gd name="T0" fmla="*/ 304 w 440"/>
                  <a:gd name="T1" fmla="*/ 0 h 776"/>
                  <a:gd name="T2" fmla="*/ 440 w 440"/>
                  <a:gd name="T3" fmla="*/ 0 h 776"/>
                  <a:gd name="T4" fmla="*/ 128 w 440"/>
                  <a:gd name="T5" fmla="*/ 776 h 776"/>
                  <a:gd name="T6" fmla="*/ 0 w 440"/>
                  <a:gd name="T7" fmla="*/ 776 h 776"/>
                  <a:gd name="T8" fmla="*/ 304 w 440"/>
                  <a:gd name="T9" fmla="*/ 0 h 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0"/>
                  <a:gd name="T16" fmla="*/ 0 h 776"/>
                  <a:gd name="T17" fmla="*/ 440 w 440"/>
                  <a:gd name="T18" fmla="*/ 776 h 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0" h="776">
                    <a:moveTo>
                      <a:pt x="304" y="0"/>
                    </a:moveTo>
                    <a:lnTo>
                      <a:pt x="440" y="0"/>
                    </a:lnTo>
                    <a:lnTo>
                      <a:pt x="128" y="776"/>
                    </a:lnTo>
                    <a:lnTo>
                      <a:pt x="0" y="776"/>
                    </a:lnTo>
                    <a:lnTo>
                      <a:pt x="304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69" name="Group 166"/>
            <p:cNvGrpSpPr>
              <a:grpSpLocks/>
            </p:cNvGrpSpPr>
            <p:nvPr/>
          </p:nvGrpSpPr>
          <p:grpSpPr bwMode="auto">
            <a:xfrm>
              <a:off x="2701" y="1464"/>
              <a:ext cx="80" cy="360"/>
              <a:chOff x="2701" y="1464"/>
              <a:chExt cx="80" cy="360"/>
            </a:xfrm>
          </p:grpSpPr>
          <p:sp>
            <p:nvSpPr>
              <p:cNvPr id="47170" name="Freeform 125"/>
              <p:cNvSpPr>
                <a:spLocks/>
              </p:cNvSpPr>
              <p:nvPr/>
            </p:nvSpPr>
            <p:spPr bwMode="auto">
              <a:xfrm>
                <a:off x="2701" y="1728"/>
                <a:ext cx="80" cy="96"/>
              </a:xfrm>
              <a:custGeom>
                <a:avLst/>
                <a:gdLst>
                  <a:gd name="T0" fmla="*/ 24 w 80"/>
                  <a:gd name="T1" fmla="*/ 96 h 96"/>
                  <a:gd name="T2" fmla="*/ 0 w 80"/>
                  <a:gd name="T3" fmla="*/ 0 h 96"/>
                  <a:gd name="T4" fmla="*/ 32 w 80"/>
                  <a:gd name="T5" fmla="*/ 40 h 96"/>
                  <a:gd name="T6" fmla="*/ 80 w 80"/>
                  <a:gd name="T7" fmla="*/ 16 h 96"/>
                  <a:gd name="T8" fmla="*/ 24 w 80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96"/>
                  <a:gd name="T17" fmla="*/ 80 w 8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96">
                    <a:moveTo>
                      <a:pt x="24" y="96"/>
                    </a:moveTo>
                    <a:lnTo>
                      <a:pt x="0" y="0"/>
                    </a:lnTo>
                    <a:lnTo>
                      <a:pt x="32" y="40"/>
                    </a:lnTo>
                    <a:lnTo>
                      <a:pt x="80" y="16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Line 126"/>
              <p:cNvSpPr>
                <a:spLocks noChangeShapeType="1"/>
              </p:cNvSpPr>
              <p:nvPr/>
            </p:nvSpPr>
            <p:spPr bwMode="auto">
              <a:xfrm flipV="1">
                <a:off x="2733" y="1464"/>
                <a:ext cx="48" cy="3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7" name="Group 174"/>
          <p:cNvGrpSpPr>
            <a:grpSpLocks/>
          </p:cNvGrpSpPr>
          <p:nvPr/>
        </p:nvGrpSpPr>
        <p:grpSpPr bwMode="auto">
          <a:xfrm>
            <a:off x="2801938" y="5014913"/>
            <a:ext cx="2355850" cy="952500"/>
            <a:chOff x="1765" y="3159"/>
            <a:chExt cx="1484" cy="600"/>
          </a:xfrm>
        </p:grpSpPr>
        <p:sp>
          <p:nvSpPr>
            <p:cNvPr id="47156" name="Line 128"/>
            <p:cNvSpPr>
              <a:spLocks noChangeShapeType="1"/>
            </p:cNvSpPr>
            <p:nvPr/>
          </p:nvSpPr>
          <p:spPr bwMode="auto">
            <a:xfrm>
              <a:off x="1973" y="3200"/>
              <a:ext cx="1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157" name="Line 130"/>
            <p:cNvSpPr>
              <a:spLocks noChangeShapeType="1"/>
            </p:cNvSpPr>
            <p:nvPr/>
          </p:nvSpPr>
          <p:spPr bwMode="auto">
            <a:xfrm>
              <a:off x="2341" y="3200"/>
              <a:ext cx="1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158" name="Freeform 132"/>
            <p:cNvSpPr>
              <a:spLocks/>
            </p:cNvSpPr>
            <p:nvPr/>
          </p:nvSpPr>
          <p:spPr bwMode="auto">
            <a:xfrm>
              <a:off x="1885" y="3288"/>
              <a:ext cx="88" cy="80"/>
            </a:xfrm>
            <a:custGeom>
              <a:avLst/>
              <a:gdLst>
                <a:gd name="T0" fmla="*/ 88 w 88"/>
                <a:gd name="T1" fmla="*/ 40 h 80"/>
                <a:gd name="T2" fmla="*/ 0 w 88"/>
                <a:gd name="T3" fmla="*/ 80 h 80"/>
                <a:gd name="T4" fmla="*/ 32 w 88"/>
                <a:gd name="T5" fmla="*/ 40 h 80"/>
                <a:gd name="T6" fmla="*/ 0 w 88"/>
                <a:gd name="T7" fmla="*/ 0 h 80"/>
                <a:gd name="T8" fmla="*/ 88 w 88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0"/>
                <a:gd name="T17" fmla="*/ 88 w 8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0">
                  <a:moveTo>
                    <a:pt x="88" y="40"/>
                  </a:moveTo>
                  <a:lnTo>
                    <a:pt x="0" y="80"/>
                  </a:lnTo>
                  <a:lnTo>
                    <a:pt x="32" y="40"/>
                  </a:lnTo>
                  <a:lnTo>
                    <a:pt x="0" y="0"/>
                  </a:lnTo>
                  <a:lnTo>
                    <a:pt x="88" y="4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133"/>
            <p:cNvSpPr>
              <a:spLocks noChangeShapeType="1"/>
            </p:cNvSpPr>
            <p:nvPr/>
          </p:nvSpPr>
          <p:spPr bwMode="auto">
            <a:xfrm>
              <a:off x="1765" y="3328"/>
              <a:ext cx="15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160" name="Freeform 135"/>
            <p:cNvSpPr>
              <a:spLocks/>
            </p:cNvSpPr>
            <p:nvPr/>
          </p:nvSpPr>
          <p:spPr bwMode="auto">
            <a:xfrm>
              <a:off x="2341" y="3288"/>
              <a:ext cx="88" cy="80"/>
            </a:xfrm>
            <a:custGeom>
              <a:avLst/>
              <a:gdLst>
                <a:gd name="T0" fmla="*/ 0 w 88"/>
                <a:gd name="T1" fmla="*/ 40 h 80"/>
                <a:gd name="T2" fmla="*/ 88 w 88"/>
                <a:gd name="T3" fmla="*/ 0 h 80"/>
                <a:gd name="T4" fmla="*/ 56 w 88"/>
                <a:gd name="T5" fmla="*/ 40 h 80"/>
                <a:gd name="T6" fmla="*/ 88 w 88"/>
                <a:gd name="T7" fmla="*/ 80 h 80"/>
                <a:gd name="T8" fmla="*/ 0 w 88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0"/>
                <a:gd name="T17" fmla="*/ 88 w 8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0">
                  <a:moveTo>
                    <a:pt x="0" y="40"/>
                  </a:moveTo>
                  <a:lnTo>
                    <a:pt x="88" y="0"/>
                  </a:lnTo>
                  <a:lnTo>
                    <a:pt x="56" y="40"/>
                  </a:lnTo>
                  <a:lnTo>
                    <a:pt x="88" y="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136"/>
            <p:cNvSpPr>
              <a:spLocks noChangeShapeType="1"/>
            </p:cNvSpPr>
            <p:nvPr/>
          </p:nvSpPr>
          <p:spPr bwMode="auto">
            <a:xfrm>
              <a:off x="2397" y="3328"/>
              <a:ext cx="15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162" name="Rectangle 138"/>
            <p:cNvSpPr>
              <a:spLocks noChangeArrowheads="1"/>
            </p:cNvSpPr>
            <p:nvPr/>
          </p:nvSpPr>
          <p:spPr bwMode="auto">
            <a:xfrm>
              <a:off x="2061" y="3159"/>
              <a:ext cx="18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9999"/>
                  </a:solidFill>
                  <a:latin typeface="Symbol" charset="2"/>
                </a:rPr>
                <a:t>e</a:t>
              </a:r>
              <a:r>
                <a:rPr lang="en-US" sz="2800" i="1" baseline="-25000">
                  <a:solidFill>
                    <a:srgbClr val="009999"/>
                  </a:solidFill>
                </a:rPr>
                <a:t>p</a:t>
              </a:r>
              <a:endParaRPr lang="en-US">
                <a:latin typeface="Times" charset="0"/>
              </a:endParaRPr>
            </a:p>
          </p:txBody>
        </p:sp>
        <p:sp>
          <p:nvSpPr>
            <p:cNvPr id="47163" name="Rectangle 141"/>
            <p:cNvSpPr>
              <a:spLocks noChangeArrowheads="1"/>
            </p:cNvSpPr>
            <p:nvPr/>
          </p:nvSpPr>
          <p:spPr bwMode="auto">
            <a:xfrm>
              <a:off x="2360" y="3567"/>
              <a:ext cx="8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9999"/>
                  </a:solidFill>
                </a:rPr>
                <a:t>plastic strain</a:t>
              </a:r>
              <a:endParaRPr lang="en-US"/>
            </a:p>
          </p:txBody>
        </p:sp>
        <p:sp>
          <p:nvSpPr>
            <p:cNvPr id="47164" name="Freeform 142"/>
            <p:cNvSpPr>
              <a:spLocks/>
            </p:cNvSpPr>
            <p:nvPr/>
          </p:nvSpPr>
          <p:spPr bwMode="auto">
            <a:xfrm>
              <a:off x="2221" y="3479"/>
              <a:ext cx="88" cy="88"/>
            </a:xfrm>
            <a:custGeom>
              <a:avLst/>
              <a:gdLst>
                <a:gd name="T0" fmla="*/ 8 w 88"/>
                <a:gd name="T1" fmla="*/ 0 h 88"/>
                <a:gd name="T2" fmla="*/ 88 w 88"/>
                <a:gd name="T3" fmla="*/ 40 h 88"/>
                <a:gd name="T4" fmla="*/ 32 w 88"/>
                <a:gd name="T5" fmla="*/ 40 h 88"/>
                <a:gd name="T6" fmla="*/ 0 w 88"/>
                <a:gd name="T7" fmla="*/ 88 h 88"/>
                <a:gd name="T8" fmla="*/ 8 w 88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8" y="0"/>
                  </a:moveTo>
                  <a:lnTo>
                    <a:pt x="88" y="40"/>
                  </a:lnTo>
                  <a:lnTo>
                    <a:pt x="32" y="40"/>
                  </a:lnTo>
                  <a:lnTo>
                    <a:pt x="0" y="8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999"/>
            </a:solidFill>
            <a:ln w="127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Line 143"/>
            <p:cNvSpPr>
              <a:spLocks noChangeShapeType="1"/>
            </p:cNvSpPr>
            <p:nvPr/>
          </p:nvSpPr>
          <p:spPr bwMode="auto">
            <a:xfrm>
              <a:off x="2253" y="3519"/>
              <a:ext cx="56" cy="11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7121" name="Freeform 13"/>
          <p:cNvSpPr>
            <a:spLocks/>
          </p:cNvSpPr>
          <p:nvPr/>
        </p:nvSpPr>
        <p:spPr bwMode="auto">
          <a:xfrm>
            <a:off x="3068638" y="2222500"/>
            <a:ext cx="152400" cy="165100"/>
          </a:xfrm>
          <a:custGeom>
            <a:avLst/>
            <a:gdLst>
              <a:gd name="T0" fmla="*/ 2147483647 w 96"/>
              <a:gd name="T1" fmla="*/ 0 h 104"/>
              <a:gd name="T2" fmla="*/ 2147483647 w 96"/>
              <a:gd name="T3" fmla="*/ 2147483647 h 104"/>
              <a:gd name="T4" fmla="*/ 2147483647 w 96"/>
              <a:gd name="T5" fmla="*/ 2147483647 h 104"/>
              <a:gd name="T6" fmla="*/ 0 w 96"/>
              <a:gd name="T7" fmla="*/ 2147483647 h 104"/>
              <a:gd name="T8" fmla="*/ 2147483647 w 96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04"/>
              <a:gd name="T17" fmla="*/ 96 w 9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04">
                <a:moveTo>
                  <a:pt x="48" y="0"/>
                </a:moveTo>
                <a:lnTo>
                  <a:pt x="96" y="104"/>
                </a:lnTo>
                <a:lnTo>
                  <a:pt x="48" y="72"/>
                </a:lnTo>
                <a:lnTo>
                  <a:pt x="0" y="10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Line 14"/>
          <p:cNvSpPr>
            <a:spLocks noChangeShapeType="1"/>
          </p:cNvSpPr>
          <p:nvPr/>
        </p:nvSpPr>
        <p:spPr bwMode="auto">
          <a:xfrm flipV="1">
            <a:off x="3144838" y="2336800"/>
            <a:ext cx="1587" cy="2667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123" name="Rectangle 31"/>
          <p:cNvSpPr>
            <a:spLocks noChangeArrowheads="1"/>
          </p:cNvSpPr>
          <p:nvPr/>
        </p:nvSpPr>
        <p:spPr bwMode="auto">
          <a:xfrm>
            <a:off x="2420938" y="3187700"/>
            <a:ext cx="1146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FF9999"/>
                </a:solidFill>
              </a:rPr>
              <a:t>Elastic </a:t>
            </a:r>
            <a:endParaRPr lang="en-US"/>
          </a:p>
        </p:txBody>
      </p:sp>
      <p:sp>
        <p:nvSpPr>
          <p:cNvPr id="47124" name="Rectangle 32"/>
          <p:cNvSpPr>
            <a:spLocks noChangeArrowheads="1"/>
          </p:cNvSpPr>
          <p:nvPr/>
        </p:nvSpPr>
        <p:spPr bwMode="auto">
          <a:xfrm>
            <a:off x="2420938" y="3594100"/>
            <a:ext cx="1066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FF9999"/>
                </a:solidFill>
              </a:rPr>
              <a:t>initially</a:t>
            </a:r>
            <a:endParaRPr lang="en-US"/>
          </a:p>
        </p:txBody>
      </p:sp>
      <p:sp>
        <p:nvSpPr>
          <p:cNvPr id="47125" name="Rectangle 147"/>
          <p:cNvSpPr>
            <a:spLocks noChangeArrowheads="1"/>
          </p:cNvSpPr>
          <p:nvPr/>
        </p:nvSpPr>
        <p:spPr bwMode="auto">
          <a:xfrm>
            <a:off x="5624513" y="5653088"/>
            <a:ext cx="2036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6.10(a),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8" name="Group 173"/>
          <p:cNvGrpSpPr>
            <a:grpSpLocks/>
          </p:cNvGrpSpPr>
          <p:nvPr/>
        </p:nvGrpSpPr>
        <p:grpSpPr bwMode="auto">
          <a:xfrm>
            <a:off x="3779838" y="3644900"/>
            <a:ext cx="4375150" cy="1466850"/>
            <a:chOff x="2381" y="2296"/>
            <a:chExt cx="2756" cy="924"/>
          </a:xfrm>
        </p:grpSpPr>
        <p:sp>
          <p:nvSpPr>
            <p:cNvPr id="47127" name="Rectangle 119"/>
            <p:cNvSpPr>
              <a:spLocks noChangeArrowheads="1"/>
            </p:cNvSpPr>
            <p:nvPr/>
          </p:nvSpPr>
          <p:spPr bwMode="auto">
            <a:xfrm>
              <a:off x="2837" y="2504"/>
              <a:ext cx="1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</a:rPr>
                <a:t>permanent (plastic) </a:t>
              </a:r>
              <a:endParaRPr lang="en-US"/>
            </a:p>
          </p:txBody>
        </p:sp>
        <p:sp>
          <p:nvSpPr>
            <p:cNvPr id="47128" name="Rectangle 120"/>
            <p:cNvSpPr>
              <a:spLocks noChangeArrowheads="1"/>
            </p:cNvSpPr>
            <p:nvPr/>
          </p:nvSpPr>
          <p:spPr bwMode="auto">
            <a:xfrm>
              <a:off x="2837" y="2688"/>
              <a:ext cx="14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</a:rPr>
                <a:t>after load is removed</a:t>
              </a:r>
              <a:endParaRPr lang="en-US"/>
            </a:p>
          </p:txBody>
        </p:sp>
        <p:grpSp>
          <p:nvGrpSpPr>
            <p:cNvPr id="47129" name="Group 171"/>
            <p:cNvGrpSpPr>
              <a:grpSpLocks/>
            </p:cNvGrpSpPr>
            <p:nvPr/>
          </p:nvGrpSpPr>
          <p:grpSpPr bwMode="auto">
            <a:xfrm>
              <a:off x="2381" y="2928"/>
              <a:ext cx="456" cy="216"/>
              <a:chOff x="2381" y="2928"/>
              <a:chExt cx="456" cy="216"/>
            </a:xfrm>
          </p:grpSpPr>
          <p:sp>
            <p:nvSpPr>
              <p:cNvPr id="47154" name="Freeform 121"/>
              <p:cNvSpPr>
                <a:spLocks/>
              </p:cNvSpPr>
              <p:nvPr/>
            </p:nvSpPr>
            <p:spPr bwMode="auto">
              <a:xfrm>
                <a:off x="2381" y="3072"/>
                <a:ext cx="96" cy="72"/>
              </a:xfrm>
              <a:custGeom>
                <a:avLst/>
                <a:gdLst>
                  <a:gd name="T0" fmla="*/ 0 w 96"/>
                  <a:gd name="T1" fmla="*/ 72 h 72"/>
                  <a:gd name="T2" fmla="*/ 64 w 96"/>
                  <a:gd name="T3" fmla="*/ 0 h 72"/>
                  <a:gd name="T4" fmla="*/ 48 w 96"/>
                  <a:gd name="T5" fmla="*/ 48 h 72"/>
                  <a:gd name="T6" fmla="*/ 96 w 96"/>
                  <a:gd name="T7" fmla="*/ 72 h 72"/>
                  <a:gd name="T8" fmla="*/ 0 w 96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0" y="72"/>
                    </a:moveTo>
                    <a:lnTo>
                      <a:pt x="64" y="0"/>
                    </a:lnTo>
                    <a:lnTo>
                      <a:pt x="48" y="48"/>
                    </a:lnTo>
                    <a:lnTo>
                      <a:pt x="9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Line 122"/>
              <p:cNvSpPr>
                <a:spLocks noChangeShapeType="1"/>
              </p:cNvSpPr>
              <p:nvPr/>
            </p:nvSpPr>
            <p:spPr bwMode="auto">
              <a:xfrm flipV="1">
                <a:off x="2429" y="2928"/>
                <a:ext cx="408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7130" name="Group 172"/>
            <p:cNvGrpSpPr>
              <a:grpSpLocks/>
            </p:cNvGrpSpPr>
            <p:nvPr/>
          </p:nvGrpSpPr>
          <p:grpSpPr bwMode="auto">
            <a:xfrm>
              <a:off x="4628" y="2296"/>
              <a:ext cx="509" cy="924"/>
              <a:chOff x="4628" y="2296"/>
              <a:chExt cx="509" cy="924"/>
            </a:xfrm>
          </p:grpSpPr>
          <p:sp>
            <p:nvSpPr>
              <p:cNvPr id="47131" name="Oval 92"/>
              <p:cNvSpPr>
                <a:spLocks noChangeArrowheads="1"/>
              </p:cNvSpPr>
              <p:nvPr/>
            </p:nvSpPr>
            <p:spPr bwMode="auto">
              <a:xfrm>
                <a:off x="4709" y="2944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2" name="Oval 93"/>
              <p:cNvSpPr>
                <a:spLocks noChangeArrowheads="1"/>
              </p:cNvSpPr>
              <p:nvPr/>
            </p:nvSpPr>
            <p:spPr bwMode="auto">
              <a:xfrm>
                <a:off x="4765" y="2816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Oval 94"/>
              <p:cNvSpPr>
                <a:spLocks noChangeArrowheads="1"/>
              </p:cNvSpPr>
              <p:nvPr/>
            </p:nvSpPr>
            <p:spPr bwMode="auto">
              <a:xfrm>
                <a:off x="4829" y="2696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Oval 95"/>
              <p:cNvSpPr>
                <a:spLocks noChangeArrowheads="1"/>
              </p:cNvSpPr>
              <p:nvPr/>
            </p:nvSpPr>
            <p:spPr bwMode="auto">
              <a:xfrm>
                <a:off x="4893" y="2568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5" name="Oval 96"/>
              <p:cNvSpPr>
                <a:spLocks noChangeArrowheads="1"/>
              </p:cNvSpPr>
              <p:nvPr/>
            </p:nvSpPr>
            <p:spPr bwMode="auto">
              <a:xfrm>
                <a:off x="4765" y="3072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6" name="Oval 97"/>
              <p:cNvSpPr>
                <a:spLocks noChangeArrowheads="1"/>
              </p:cNvSpPr>
              <p:nvPr/>
            </p:nvSpPr>
            <p:spPr bwMode="auto">
              <a:xfrm>
                <a:off x="4893" y="3072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7" name="Oval 98"/>
              <p:cNvSpPr>
                <a:spLocks noChangeArrowheads="1"/>
              </p:cNvSpPr>
              <p:nvPr/>
            </p:nvSpPr>
            <p:spPr bwMode="auto">
              <a:xfrm>
                <a:off x="4829" y="2944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8" name="Oval 99"/>
              <p:cNvSpPr>
                <a:spLocks noChangeArrowheads="1"/>
              </p:cNvSpPr>
              <p:nvPr/>
            </p:nvSpPr>
            <p:spPr bwMode="auto">
              <a:xfrm>
                <a:off x="4957" y="2944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9" name="Oval 100"/>
              <p:cNvSpPr>
                <a:spLocks noChangeArrowheads="1"/>
              </p:cNvSpPr>
              <p:nvPr/>
            </p:nvSpPr>
            <p:spPr bwMode="auto">
              <a:xfrm>
                <a:off x="4893" y="2816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Oval 101"/>
              <p:cNvSpPr>
                <a:spLocks noChangeArrowheads="1"/>
              </p:cNvSpPr>
              <p:nvPr/>
            </p:nvSpPr>
            <p:spPr bwMode="auto">
              <a:xfrm>
                <a:off x="4949" y="2688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Oval 102"/>
              <p:cNvSpPr>
                <a:spLocks noChangeArrowheads="1"/>
              </p:cNvSpPr>
              <p:nvPr/>
            </p:nvSpPr>
            <p:spPr bwMode="auto">
              <a:xfrm>
                <a:off x="4637" y="2816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2" name="Oval 103"/>
              <p:cNvSpPr>
                <a:spLocks noChangeArrowheads="1"/>
              </p:cNvSpPr>
              <p:nvPr/>
            </p:nvSpPr>
            <p:spPr bwMode="auto">
              <a:xfrm>
                <a:off x="4701" y="2696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3" name="Oval 104"/>
              <p:cNvSpPr>
                <a:spLocks noChangeArrowheads="1"/>
              </p:cNvSpPr>
              <p:nvPr/>
            </p:nvSpPr>
            <p:spPr bwMode="auto">
              <a:xfrm>
                <a:off x="4645" y="2568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4" name="Oval 105"/>
              <p:cNvSpPr>
                <a:spLocks noChangeArrowheads="1"/>
              </p:cNvSpPr>
              <p:nvPr/>
            </p:nvSpPr>
            <p:spPr bwMode="auto">
              <a:xfrm>
                <a:off x="4765" y="2568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5" name="Oval 106"/>
              <p:cNvSpPr>
                <a:spLocks noChangeArrowheads="1"/>
              </p:cNvSpPr>
              <p:nvPr/>
            </p:nvSpPr>
            <p:spPr bwMode="auto">
              <a:xfrm>
                <a:off x="4701" y="2440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6" name="Oval 107"/>
              <p:cNvSpPr>
                <a:spLocks noChangeArrowheads="1"/>
              </p:cNvSpPr>
              <p:nvPr/>
            </p:nvSpPr>
            <p:spPr bwMode="auto">
              <a:xfrm>
                <a:off x="4821" y="2440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7" name="Oval 108"/>
              <p:cNvSpPr>
                <a:spLocks noChangeArrowheads="1"/>
              </p:cNvSpPr>
              <p:nvPr/>
            </p:nvSpPr>
            <p:spPr bwMode="auto">
              <a:xfrm>
                <a:off x="4957" y="2440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8" name="Oval 111"/>
              <p:cNvSpPr>
                <a:spLocks noChangeArrowheads="1"/>
              </p:cNvSpPr>
              <p:nvPr/>
            </p:nvSpPr>
            <p:spPr bwMode="auto">
              <a:xfrm>
                <a:off x="4645" y="2304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9" name="Oval 112"/>
              <p:cNvSpPr>
                <a:spLocks noChangeArrowheads="1"/>
              </p:cNvSpPr>
              <p:nvPr/>
            </p:nvSpPr>
            <p:spPr bwMode="auto">
              <a:xfrm>
                <a:off x="4765" y="2304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0" name="Oval 113"/>
              <p:cNvSpPr>
                <a:spLocks noChangeArrowheads="1"/>
              </p:cNvSpPr>
              <p:nvPr/>
            </p:nvSpPr>
            <p:spPr bwMode="auto">
              <a:xfrm>
                <a:off x="4885" y="2304"/>
                <a:ext cx="144" cy="14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1" name="Freeform 159"/>
              <p:cNvSpPr>
                <a:spLocks/>
              </p:cNvSpPr>
              <p:nvPr/>
            </p:nvSpPr>
            <p:spPr bwMode="auto">
              <a:xfrm>
                <a:off x="4628" y="2296"/>
                <a:ext cx="432" cy="688"/>
              </a:xfrm>
              <a:custGeom>
                <a:avLst/>
                <a:gdLst>
                  <a:gd name="T0" fmla="*/ 0 w 432"/>
                  <a:gd name="T1" fmla="*/ 0 h 688"/>
                  <a:gd name="T2" fmla="*/ 0 w 432"/>
                  <a:gd name="T3" fmla="*/ 688 h 688"/>
                  <a:gd name="T4" fmla="*/ 84 w 432"/>
                  <a:gd name="T5" fmla="*/ 688 h 688"/>
                  <a:gd name="T6" fmla="*/ 432 w 432"/>
                  <a:gd name="T7" fmla="*/ 0 h 688"/>
                  <a:gd name="T8" fmla="*/ 0 w 432"/>
                  <a:gd name="T9" fmla="*/ 0 h 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688"/>
                  <a:gd name="T17" fmla="*/ 432 w 432"/>
                  <a:gd name="T18" fmla="*/ 688 h 6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688">
                    <a:moveTo>
                      <a:pt x="0" y="0"/>
                    </a:moveTo>
                    <a:lnTo>
                      <a:pt x="0" y="688"/>
                    </a:lnTo>
                    <a:lnTo>
                      <a:pt x="84" y="688"/>
                    </a:lnTo>
                    <a:lnTo>
                      <a:pt x="43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2" name="Freeform 163"/>
              <p:cNvSpPr>
                <a:spLocks/>
              </p:cNvSpPr>
              <p:nvPr/>
            </p:nvSpPr>
            <p:spPr bwMode="auto">
              <a:xfrm>
                <a:off x="4732" y="2532"/>
                <a:ext cx="380" cy="688"/>
              </a:xfrm>
              <a:custGeom>
                <a:avLst/>
                <a:gdLst>
                  <a:gd name="T0" fmla="*/ 0 w 380"/>
                  <a:gd name="T1" fmla="*/ 688 h 688"/>
                  <a:gd name="T2" fmla="*/ 380 w 380"/>
                  <a:gd name="T3" fmla="*/ 688 h 688"/>
                  <a:gd name="T4" fmla="*/ 380 w 380"/>
                  <a:gd name="T5" fmla="*/ 0 h 688"/>
                  <a:gd name="T6" fmla="*/ 348 w 380"/>
                  <a:gd name="T7" fmla="*/ 0 h 688"/>
                  <a:gd name="T8" fmla="*/ 0 w 380"/>
                  <a:gd name="T9" fmla="*/ 688 h 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688"/>
                  <a:gd name="T17" fmla="*/ 380 w 380"/>
                  <a:gd name="T18" fmla="*/ 688 h 6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688">
                    <a:moveTo>
                      <a:pt x="0" y="688"/>
                    </a:moveTo>
                    <a:lnTo>
                      <a:pt x="380" y="688"/>
                    </a:lnTo>
                    <a:lnTo>
                      <a:pt x="380" y="0"/>
                    </a:lnTo>
                    <a:lnTo>
                      <a:pt x="348" y="0"/>
                    </a:lnTo>
                    <a:lnTo>
                      <a:pt x="0" y="688"/>
                    </a:lnTo>
                    <a:close/>
                  </a:path>
                </a:pathLst>
              </a:custGeom>
              <a:noFill/>
              <a:ln w="1905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3" name="Freeform 164"/>
              <p:cNvSpPr>
                <a:spLocks/>
              </p:cNvSpPr>
              <p:nvPr/>
            </p:nvSpPr>
            <p:spPr bwMode="auto">
              <a:xfrm>
                <a:off x="4664" y="2428"/>
                <a:ext cx="473" cy="656"/>
              </a:xfrm>
              <a:custGeom>
                <a:avLst/>
                <a:gdLst>
                  <a:gd name="T0" fmla="*/ 238 w 496"/>
                  <a:gd name="T1" fmla="*/ 0 h 688"/>
                  <a:gd name="T2" fmla="*/ 339 w 496"/>
                  <a:gd name="T3" fmla="*/ 0 h 688"/>
                  <a:gd name="T4" fmla="*/ 101 w 496"/>
                  <a:gd name="T5" fmla="*/ 470 h 688"/>
                  <a:gd name="T6" fmla="*/ 0 w 496"/>
                  <a:gd name="T7" fmla="*/ 470 h 688"/>
                  <a:gd name="T8" fmla="*/ 238 w 496"/>
                  <a:gd name="T9" fmla="*/ 0 h 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6"/>
                  <a:gd name="T16" fmla="*/ 0 h 688"/>
                  <a:gd name="T17" fmla="*/ 496 w 496"/>
                  <a:gd name="T18" fmla="*/ 688 h 6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6" h="688">
                    <a:moveTo>
                      <a:pt x="348" y="0"/>
                    </a:moveTo>
                    <a:lnTo>
                      <a:pt x="496" y="0"/>
                    </a:lnTo>
                    <a:lnTo>
                      <a:pt x="148" y="688"/>
                    </a:lnTo>
                    <a:lnTo>
                      <a:pt x="0" y="688"/>
                    </a:lnTo>
                    <a:lnTo>
                      <a:pt x="348" y="0"/>
                    </a:lnTo>
                    <a:close/>
                  </a:path>
                </a:pathLst>
              </a:custGeom>
              <a:noFill/>
              <a:ln w="1905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7F6130-F513-4812-A6D3-8611FF4CDE1C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57200" y="1219200"/>
            <a:ext cx="838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/>
              <a:t>• Stress at which </a:t>
            </a:r>
            <a:r>
              <a:rPr lang="en-US" b="1" i="1">
                <a:solidFill>
                  <a:schemeClr val="accent2"/>
                </a:solidFill>
              </a:rPr>
              <a:t>noticeable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/>
              <a:t>plastic deformation has</a:t>
            </a:r>
          </a:p>
          <a:p>
            <a:r>
              <a:rPr lang="en-US" b="1"/>
              <a:t>    occurred.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rot="-1083381" flipH="1" flipV="1">
            <a:off x="4046538" y="1570038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27550" y="1760538"/>
            <a:ext cx="254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when </a:t>
            </a:r>
            <a:r>
              <a:rPr lang="en-US">
                <a:latin typeface="Symbol" charset="2"/>
              </a:rPr>
              <a:t>e</a:t>
            </a:r>
            <a:r>
              <a:rPr lang="en-US" sz="2800" i="1" baseline="-25000"/>
              <a:t>p</a:t>
            </a:r>
            <a:r>
              <a:rPr lang="en-US"/>
              <a:t>  = 0.002 </a:t>
            </a:r>
          </a:p>
        </p:txBody>
      </p:sp>
      <p:sp>
        <p:nvSpPr>
          <p:cNvPr id="49158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Yield Strength, </a:t>
            </a:r>
            <a:r>
              <a:rPr lang="en-US" smtClean="0">
                <a:latin typeface="Symbol" charset="2"/>
                <a:ea typeface="ＭＳ Ｐゴシック" charset="-128"/>
              </a:rPr>
              <a:t>s</a:t>
            </a:r>
            <a:r>
              <a:rPr lang="en-US" baseline="-15000" smtClean="0">
                <a:ea typeface="ＭＳ Ｐゴシック" charset="-128"/>
              </a:rPr>
              <a:t>y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5240338" y="2462213"/>
            <a:ext cx="3494087" cy="27098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ym typeface="Symbol" charset="2"/>
              </a:rPr>
              <a:t></a:t>
            </a:r>
            <a:r>
              <a:rPr lang="en-US" sz="2800" i="1" baseline="-25000">
                <a:sym typeface="Symbol" charset="2"/>
              </a:rPr>
              <a:t>y</a:t>
            </a:r>
            <a:r>
              <a:rPr lang="en-US" sz="2800">
                <a:sym typeface="Symbol" charset="2"/>
              </a:rPr>
              <a:t> = yield strength</a:t>
            </a:r>
          </a:p>
          <a:p>
            <a:pPr eaLnBrk="1" hangingPunct="1">
              <a:spcBef>
                <a:spcPct val="50000"/>
              </a:spcBef>
            </a:pPr>
            <a:endParaRPr lang="en-US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Symbol" charset="2"/>
              </a:rPr>
              <a:t>Note: for 2 inch sample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Symbol" charset="2"/>
              </a:rPr>
              <a:t>	 = 0.002 = </a:t>
            </a:r>
            <a:r>
              <a:rPr lang="en-US" i="1">
                <a:sym typeface="Symbol" charset="2"/>
              </a:rPr>
              <a:t>z</a:t>
            </a:r>
            <a:r>
              <a:rPr lang="en-US">
                <a:sym typeface="Symbol" charset="2"/>
              </a:rPr>
              <a:t>/</a:t>
            </a:r>
            <a:r>
              <a:rPr lang="en-US" i="1">
                <a:sym typeface="Symbol" charset="2"/>
              </a:rPr>
              <a:t>z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Symbol" charset="2"/>
              </a:rPr>
              <a:t>	 </a:t>
            </a:r>
            <a:r>
              <a:rPr lang="en-US" i="1">
                <a:sym typeface="Symbol" charset="2"/>
              </a:rPr>
              <a:t>z</a:t>
            </a:r>
            <a:r>
              <a:rPr lang="en-US">
                <a:sym typeface="Symbol" charset="2"/>
              </a:rPr>
              <a:t> = 0.004 in</a:t>
            </a:r>
          </a:p>
        </p:txBody>
      </p:sp>
      <p:sp>
        <p:nvSpPr>
          <p:cNvPr id="49160" name="Rectangle 57"/>
          <p:cNvSpPr>
            <a:spLocks noChangeArrowheads="1"/>
          </p:cNvSpPr>
          <p:nvPr/>
        </p:nvSpPr>
        <p:spPr bwMode="auto">
          <a:xfrm>
            <a:off x="2982913" y="5972175"/>
            <a:ext cx="2036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6.10(a),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49161" name="Group 61"/>
          <p:cNvGrpSpPr>
            <a:grpSpLocks/>
          </p:cNvGrpSpPr>
          <p:nvPr/>
        </p:nvGrpSpPr>
        <p:grpSpPr bwMode="auto">
          <a:xfrm>
            <a:off x="987425" y="2352675"/>
            <a:ext cx="4090988" cy="3870325"/>
            <a:chOff x="622" y="1482"/>
            <a:chExt cx="2577" cy="2438"/>
          </a:xfrm>
        </p:grpSpPr>
        <p:grpSp>
          <p:nvGrpSpPr>
            <p:cNvPr id="49162" name="Group 13"/>
            <p:cNvGrpSpPr>
              <a:grpSpLocks/>
            </p:cNvGrpSpPr>
            <p:nvPr/>
          </p:nvGrpSpPr>
          <p:grpSpPr bwMode="auto">
            <a:xfrm>
              <a:off x="886" y="1650"/>
              <a:ext cx="96" cy="1752"/>
              <a:chOff x="886" y="1650"/>
              <a:chExt cx="96" cy="1752"/>
            </a:xfrm>
          </p:grpSpPr>
          <p:sp>
            <p:nvSpPr>
              <p:cNvPr id="49198" name="Freeform 11"/>
              <p:cNvSpPr>
                <a:spLocks/>
              </p:cNvSpPr>
              <p:nvPr/>
            </p:nvSpPr>
            <p:spPr bwMode="auto">
              <a:xfrm>
                <a:off x="886" y="1650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9" name="Line 12"/>
              <p:cNvSpPr>
                <a:spLocks noChangeShapeType="1"/>
              </p:cNvSpPr>
              <p:nvPr/>
            </p:nvSpPr>
            <p:spPr bwMode="auto">
              <a:xfrm flipV="1">
                <a:off x="934" y="1722"/>
                <a:ext cx="1" cy="16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9163" name="Group 16"/>
            <p:cNvGrpSpPr>
              <a:grpSpLocks/>
            </p:cNvGrpSpPr>
            <p:nvPr/>
          </p:nvGrpSpPr>
          <p:grpSpPr bwMode="auto">
            <a:xfrm>
              <a:off x="934" y="3362"/>
              <a:ext cx="2200" cy="96"/>
              <a:chOff x="934" y="3362"/>
              <a:chExt cx="2200" cy="96"/>
            </a:xfrm>
          </p:grpSpPr>
          <p:sp>
            <p:nvSpPr>
              <p:cNvPr id="49196" name="Freeform 14"/>
              <p:cNvSpPr>
                <a:spLocks/>
              </p:cNvSpPr>
              <p:nvPr/>
            </p:nvSpPr>
            <p:spPr bwMode="auto">
              <a:xfrm>
                <a:off x="3030" y="3362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7" name="Line 15"/>
              <p:cNvSpPr>
                <a:spLocks noChangeShapeType="1"/>
              </p:cNvSpPr>
              <p:nvPr/>
            </p:nvSpPr>
            <p:spPr bwMode="auto">
              <a:xfrm>
                <a:off x="934" y="3410"/>
                <a:ext cx="212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9164" name="Group 23"/>
            <p:cNvGrpSpPr>
              <a:grpSpLocks/>
            </p:cNvGrpSpPr>
            <p:nvPr/>
          </p:nvGrpSpPr>
          <p:grpSpPr bwMode="auto">
            <a:xfrm>
              <a:off x="934" y="2322"/>
              <a:ext cx="536" cy="1088"/>
              <a:chOff x="934" y="2322"/>
              <a:chExt cx="536" cy="1088"/>
            </a:xfrm>
          </p:grpSpPr>
          <p:grpSp>
            <p:nvGrpSpPr>
              <p:cNvPr id="49190" name="Group 19"/>
              <p:cNvGrpSpPr>
                <a:grpSpLocks/>
              </p:cNvGrpSpPr>
              <p:nvPr/>
            </p:nvGrpSpPr>
            <p:grpSpPr bwMode="auto">
              <a:xfrm>
                <a:off x="934" y="2474"/>
                <a:ext cx="456" cy="936"/>
                <a:chOff x="934" y="2474"/>
                <a:chExt cx="456" cy="936"/>
              </a:xfrm>
            </p:grpSpPr>
            <p:sp>
              <p:nvSpPr>
                <p:cNvPr id="49194" name="Freeform 17"/>
                <p:cNvSpPr>
                  <a:spLocks/>
                </p:cNvSpPr>
                <p:nvPr/>
              </p:nvSpPr>
              <p:spPr bwMode="auto">
                <a:xfrm>
                  <a:off x="1302" y="2474"/>
                  <a:ext cx="88" cy="112"/>
                </a:xfrm>
                <a:custGeom>
                  <a:avLst/>
                  <a:gdLst>
                    <a:gd name="T0" fmla="*/ 88 w 88"/>
                    <a:gd name="T1" fmla="*/ 0 h 112"/>
                    <a:gd name="T2" fmla="*/ 88 w 88"/>
                    <a:gd name="T3" fmla="*/ 112 h 112"/>
                    <a:gd name="T4" fmla="*/ 56 w 88"/>
                    <a:gd name="T5" fmla="*/ 64 h 112"/>
                    <a:gd name="T6" fmla="*/ 0 w 88"/>
                    <a:gd name="T7" fmla="*/ 72 h 112"/>
                    <a:gd name="T8" fmla="*/ 88 w 88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12"/>
                    <a:gd name="T17" fmla="*/ 88 w 88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12">
                      <a:moveTo>
                        <a:pt x="88" y="0"/>
                      </a:moveTo>
                      <a:lnTo>
                        <a:pt x="88" y="112"/>
                      </a:lnTo>
                      <a:lnTo>
                        <a:pt x="56" y="64"/>
                      </a:lnTo>
                      <a:lnTo>
                        <a:pt x="0" y="7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38100">
                  <a:solidFill>
                    <a:srgbClr val="FF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934" y="2538"/>
                  <a:ext cx="424" cy="872"/>
                </a:xfrm>
                <a:prstGeom prst="line">
                  <a:avLst/>
                </a:prstGeom>
                <a:noFill/>
                <a:ln w="38100">
                  <a:solidFill>
                    <a:srgbClr val="FF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9191" name="Group 22"/>
              <p:cNvGrpSpPr>
                <a:grpSpLocks/>
              </p:cNvGrpSpPr>
              <p:nvPr/>
            </p:nvGrpSpPr>
            <p:grpSpPr bwMode="auto">
              <a:xfrm>
                <a:off x="1014" y="2322"/>
                <a:ext cx="456" cy="936"/>
                <a:chOff x="1014" y="2322"/>
                <a:chExt cx="456" cy="936"/>
              </a:xfrm>
            </p:grpSpPr>
            <p:sp>
              <p:nvSpPr>
                <p:cNvPr id="49192" name="Freeform 20"/>
                <p:cNvSpPr>
                  <a:spLocks/>
                </p:cNvSpPr>
                <p:nvPr/>
              </p:nvSpPr>
              <p:spPr bwMode="auto">
                <a:xfrm>
                  <a:off x="1014" y="3146"/>
                  <a:ext cx="88" cy="112"/>
                </a:xfrm>
                <a:custGeom>
                  <a:avLst/>
                  <a:gdLst>
                    <a:gd name="T0" fmla="*/ 0 w 88"/>
                    <a:gd name="T1" fmla="*/ 112 h 112"/>
                    <a:gd name="T2" fmla="*/ 0 w 88"/>
                    <a:gd name="T3" fmla="*/ 0 h 112"/>
                    <a:gd name="T4" fmla="*/ 32 w 88"/>
                    <a:gd name="T5" fmla="*/ 48 h 112"/>
                    <a:gd name="T6" fmla="*/ 88 w 88"/>
                    <a:gd name="T7" fmla="*/ 40 h 112"/>
                    <a:gd name="T8" fmla="*/ 0 w 88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12"/>
                    <a:gd name="T17" fmla="*/ 88 w 88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12">
                      <a:moveTo>
                        <a:pt x="0" y="112"/>
                      </a:moveTo>
                      <a:lnTo>
                        <a:pt x="0" y="0"/>
                      </a:lnTo>
                      <a:lnTo>
                        <a:pt x="32" y="48"/>
                      </a:lnTo>
                      <a:lnTo>
                        <a:pt x="88" y="40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38100">
                  <a:solidFill>
                    <a:srgbClr val="FF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46" y="2322"/>
                  <a:ext cx="424" cy="872"/>
                </a:xfrm>
                <a:prstGeom prst="line">
                  <a:avLst/>
                </a:prstGeom>
                <a:noFill/>
                <a:ln w="38100">
                  <a:solidFill>
                    <a:srgbClr val="FF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grpSp>
          <p:nvGrpSpPr>
            <p:cNvPr id="49165" name="Group 26"/>
            <p:cNvGrpSpPr>
              <a:grpSpLocks/>
            </p:cNvGrpSpPr>
            <p:nvPr/>
          </p:nvGrpSpPr>
          <p:grpSpPr bwMode="auto">
            <a:xfrm>
              <a:off x="1310" y="1986"/>
              <a:ext cx="704" cy="1416"/>
              <a:chOff x="1310" y="1986"/>
              <a:chExt cx="704" cy="1416"/>
            </a:xfrm>
          </p:grpSpPr>
          <p:sp>
            <p:nvSpPr>
              <p:cNvPr id="49188" name="Freeform 24"/>
              <p:cNvSpPr>
                <a:spLocks/>
              </p:cNvSpPr>
              <p:nvPr/>
            </p:nvSpPr>
            <p:spPr bwMode="auto">
              <a:xfrm>
                <a:off x="1310" y="3290"/>
                <a:ext cx="88" cy="112"/>
              </a:xfrm>
              <a:custGeom>
                <a:avLst/>
                <a:gdLst>
                  <a:gd name="T0" fmla="*/ 0 w 88"/>
                  <a:gd name="T1" fmla="*/ 112 h 112"/>
                  <a:gd name="T2" fmla="*/ 0 w 88"/>
                  <a:gd name="T3" fmla="*/ 0 h 112"/>
                  <a:gd name="T4" fmla="*/ 32 w 88"/>
                  <a:gd name="T5" fmla="*/ 48 h 112"/>
                  <a:gd name="T6" fmla="*/ 88 w 88"/>
                  <a:gd name="T7" fmla="*/ 40 h 112"/>
                  <a:gd name="T8" fmla="*/ 0 w 88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0" y="112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88" y="4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660000"/>
              </a:solidFill>
              <a:ln w="3810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9" name="Line 25"/>
              <p:cNvSpPr>
                <a:spLocks noChangeShapeType="1"/>
              </p:cNvSpPr>
              <p:nvPr/>
            </p:nvSpPr>
            <p:spPr bwMode="auto">
              <a:xfrm flipV="1">
                <a:off x="1342" y="1986"/>
                <a:ext cx="672" cy="1352"/>
              </a:xfrm>
              <a:prstGeom prst="line">
                <a:avLst/>
              </a:prstGeom>
              <a:noFill/>
              <a:ln w="3810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9166" name="Oval 29"/>
            <p:cNvSpPr>
              <a:spLocks noChangeArrowheads="1"/>
            </p:cNvSpPr>
            <p:nvPr/>
          </p:nvSpPr>
          <p:spPr bwMode="auto">
            <a:xfrm>
              <a:off x="1270" y="3386"/>
              <a:ext cx="72" cy="64"/>
            </a:xfrm>
            <a:prstGeom prst="ellipse">
              <a:avLst/>
            </a:pr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Rectangle 30"/>
            <p:cNvSpPr>
              <a:spLocks noChangeArrowheads="1"/>
            </p:cNvSpPr>
            <p:nvPr/>
          </p:nvSpPr>
          <p:spPr bwMode="auto">
            <a:xfrm>
              <a:off x="982" y="1490"/>
              <a:ext cx="112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tensile stress, </a:t>
              </a:r>
              <a:endParaRPr lang="en-US"/>
            </a:p>
          </p:txBody>
        </p:sp>
        <p:sp>
          <p:nvSpPr>
            <p:cNvPr id="49168" name="Rectangle 31"/>
            <p:cNvSpPr>
              <a:spLocks noChangeArrowheads="1"/>
            </p:cNvSpPr>
            <p:nvPr/>
          </p:nvSpPr>
          <p:spPr bwMode="auto">
            <a:xfrm>
              <a:off x="2087" y="1482"/>
              <a:ext cx="10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49169" name="Rectangle 32"/>
            <p:cNvSpPr>
              <a:spLocks noChangeArrowheads="1"/>
            </p:cNvSpPr>
            <p:nvPr/>
          </p:nvSpPr>
          <p:spPr bwMode="auto">
            <a:xfrm>
              <a:off x="1638" y="3434"/>
              <a:ext cx="14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engineering strain, </a:t>
              </a:r>
              <a:endParaRPr lang="en-US"/>
            </a:p>
          </p:txBody>
        </p:sp>
        <p:sp>
          <p:nvSpPr>
            <p:cNvPr id="49170" name="Rectangle 33"/>
            <p:cNvSpPr>
              <a:spLocks noChangeArrowheads="1"/>
            </p:cNvSpPr>
            <p:nvPr/>
          </p:nvSpPr>
          <p:spPr bwMode="auto">
            <a:xfrm>
              <a:off x="3122" y="3426"/>
              <a:ext cx="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>
                <a:latin typeface="Times" charset="0"/>
              </a:endParaRPr>
            </a:p>
          </p:txBody>
        </p:sp>
        <p:sp>
          <p:nvSpPr>
            <p:cNvPr id="49171" name="Line 34"/>
            <p:cNvSpPr>
              <a:spLocks noChangeShapeType="1"/>
            </p:cNvSpPr>
            <p:nvPr/>
          </p:nvSpPr>
          <p:spPr bwMode="auto">
            <a:xfrm>
              <a:off x="926" y="3458"/>
              <a:ext cx="1" cy="184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2" name="Line 36"/>
            <p:cNvSpPr>
              <a:spLocks noChangeShapeType="1"/>
            </p:cNvSpPr>
            <p:nvPr/>
          </p:nvSpPr>
          <p:spPr bwMode="auto">
            <a:xfrm>
              <a:off x="1302" y="3458"/>
              <a:ext cx="1" cy="184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9173" name="Group 40"/>
            <p:cNvGrpSpPr>
              <a:grpSpLocks/>
            </p:cNvGrpSpPr>
            <p:nvPr/>
          </p:nvGrpSpPr>
          <p:grpSpPr bwMode="auto">
            <a:xfrm>
              <a:off x="718" y="3546"/>
              <a:ext cx="208" cy="80"/>
              <a:chOff x="718" y="3546"/>
              <a:chExt cx="208" cy="80"/>
            </a:xfrm>
          </p:grpSpPr>
          <p:sp>
            <p:nvSpPr>
              <p:cNvPr id="49186" name="Freeform 38"/>
              <p:cNvSpPr>
                <a:spLocks/>
              </p:cNvSpPr>
              <p:nvPr/>
            </p:nvSpPr>
            <p:spPr bwMode="auto">
              <a:xfrm>
                <a:off x="838" y="3546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99"/>
              </a:solidFill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7" name="Line 39"/>
              <p:cNvSpPr>
                <a:spLocks noChangeShapeType="1"/>
              </p:cNvSpPr>
              <p:nvPr/>
            </p:nvSpPr>
            <p:spPr bwMode="auto">
              <a:xfrm>
                <a:off x="718" y="3586"/>
                <a:ext cx="152" cy="1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9174" name="Group 43"/>
            <p:cNvGrpSpPr>
              <a:grpSpLocks/>
            </p:cNvGrpSpPr>
            <p:nvPr/>
          </p:nvGrpSpPr>
          <p:grpSpPr bwMode="auto">
            <a:xfrm>
              <a:off x="1302" y="3546"/>
              <a:ext cx="208" cy="80"/>
              <a:chOff x="1302" y="3546"/>
              <a:chExt cx="208" cy="80"/>
            </a:xfrm>
          </p:grpSpPr>
          <p:sp>
            <p:nvSpPr>
              <p:cNvPr id="49184" name="Freeform 41"/>
              <p:cNvSpPr>
                <a:spLocks/>
              </p:cNvSpPr>
              <p:nvPr/>
            </p:nvSpPr>
            <p:spPr bwMode="auto">
              <a:xfrm>
                <a:off x="1302" y="3546"/>
                <a:ext cx="88" cy="80"/>
              </a:xfrm>
              <a:custGeom>
                <a:avLst/>
                <a:gdLst>
                  <a:gd name="T0" fmla="*/ 0 w 88"/>
                  <a:gd name="T1" fmla="*/ 40 h 80"/>
                  <a:gd name="T2" fmla="*/ 88 w 88"/>
                  <a:gd name="T3" fmla="*/ 0 h 80"/>
                  <a:gd name="T4" fmla="*/ 56 w 88"/>
                  <a:gd name="T5" fmla="*/ 40 h 80"/>
                  <a:gd name="T6" fmla="*/ 88 w 88"/>
                  <a:gd name="T7" fmla="*/ 80 h 80"/>
                  <a:gd name="T8" fmla="*/ 0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40"/>
                    </a:moveTo>
                    <a:lnTo>
                      <a:pt x="88" y="0"/>
                    </a:lnTo>
                    <a:lnTo>
                      <a:pt x="56" y="40"/>
                    </a:lnTo>
                    <a:lnTo>
                      <a:pt x="88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99"/>
              </a:solidFill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5" name="Line 42"/>
              <p:cNvSpPr>
                <a:spLocks noChangeShapeType="1"/>
              </p:cNvSpPr>
              <p:nvPr/>
            </p:nvSpPr>
            <p:spPr bwMode="auto">
              <a:xfrm>
                <a:off x="1358" y="3586"/>
                <a:ext cx="152" cy="1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9175" name="Line 44"/>
            <p:cNvSpPr>
              <a:spLocks noChangeShapeType="1"/>
            </p:cNvSpPr>
            <p:nvPr/>
          </p:nvSpPr>
          <p:spPr bwMode="auto">
            <a:xfrm flipH="1">
              <a:off x="180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6" name="Line 45"/>
            <p:cNvSpPr>
              <a:spLocks noChangeShapeType="1"/>
            </p:cNvSpPr>
            <p:nvPr/>
          </p:nvSpPr>
          <p:spPr bwMode="auto">
            <a:xfrm flipH="1">
              <a:off x="156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7" name="Line 46"/>
            <p:cNvSpPr>
              <a:spLocks noChangeShapeType="1"/>
            </p:cNvSpPr>
            <p:nvPr/>
          </p:nvSpPr>
          <p:spPr bwMode="auto">
            <a:xfrm flipH="1">
              <a:off x="132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8" name="Line 47"/>
            <p:cNvSpPr>
              <a:spLocks noChangeShapeType="1"/>
            </p:cNvSpPr>
            <p:nvPr/>
          </p:nvSpPr>
          <p:spPr bwMode="auto">
            <a:xfrm flipH="1">
              <a:off x="108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9" name="Line 48"/>
            <p:cNvSpPr>
              <a:spLocks noChangeShapeType="1"/>
            </p:cNvSpPr>
            <p:nvPr/>
          </p:nvSpPr>
          <p:spPr bwMode="auto">
            <a:xfrm flipH="1">
              <a:off x="934" y="1978"/>
              <a:ext cx="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0" name="Rectangle 49"/>
            <p:cNvSpPr>
              <a:spLocks noChangeArrowheads="1"/>
            </p:cNvSpPr>
            <p:nvPr/>
          </p:nvSpPr>
          <p:spPr bwMode="auto">
            <a:xfrm>
              <a:off x="622" y="1778"/>
              <a:ext cx="2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r>
                <a:rPr lang="en-US" sz="2800" i="1" baseline="-25000">
                  <a:solidFill>
                    <a:srgbClr val="000000"/>
                  </a:solidFill>
                </a:rPr>
                <a:t>y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49181" name="Rectangle 51"/>
            <p:cNvSpPr>
              <a:spLocks noChangeArrowheads="1"/>
            </p:cNvSpPr>
            <p:nvPr/>
          </p:nvSpPr>
          <p:spPr bwMode="auto">
            <a:xfrm>
              <a:off x="622" y="3682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Symbol" charset="2"/>
                </a:rPr>
                <a:t>e</a:t>
              </a:r>
              <a:r>
                <a:rPr lang="en-US" i="1" baseline="-25000">
                  <a:solidFill>
                    <a:srgbClr val="000099"/>
                  </a:solidFill>
                  <a:cs typeface="Arial" charset="0"/>
                </a:rPr>
                <a:t>p</a:t>
              </a:r>
              <a:endParaRPr lang="en-US">
                <a:latin typeface="Times" charset="0"/>
              </a:endParaRPr>
            </a:p>
          </p:txBody>
        </p:sp>
        <p:sp>
          <p:nvSpPr>
            <p:cNvPr id="49182" name="Rectangle 53"/>
            <p:cNvSpPr>
              <a:spLocks noChangeArrowheads="1"/>
            </p:cNvSpPr>
            <p:nvPr/>
          </p:nvSpPr>
          <p:spPr bwMode="auto">
            <a:xfrm>
              <a:off x="794" y="3690"/>
              <a:ext cx="6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</a:rPr>
                <a:t> = 0.002</a:t>
              </a:r>
              <a:endParaRPr lang="en-US"/>
            </a:p>
          </p:txBody>
        </p:sp>
        <p:sp>
          <p:nvSpPr>
            <p:cNvPr id="49183" name="Freeform 60"/>
            <p:cNvSpPr>
              <a:spLocks/>
            </p:cNvSpPr>
            <p:nvPr/>
          </p:nvSpPr>
          <p:spPr bwMode="auto">
            <a:xfrm>
              <a:off x="1473" y="1990"/>
              <a:ext cx="532" cy="329"/>
            </a:xfrm>
            <a:custGeom>
              <a:avLst/>
              <a:gdLst>
                <a:gd name="T0" fmla="*/ 0 w 532"/>
                <a:gd name="T1" fmla="*/ 329 h 329"/>
                <a:gd name="T2" fmla="*/ 131 w 532"/>
                <a:gd name="T3" fmla="*/ 161 h 329"/>
                <a:gd name="T4" fmla="*/ 372 w 532"/>
                <a:gd name="T5" fmla="*/ 37 h 329"/>
                <a:gd name="T6" fmla="*/ 532 w 532"/>
                <a:gd name="T7" fmla="*/ 0 h 3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2"/>
                <a:gd name="T13" fmla="*/ 0 h 329"/>
                <a:gd name="T14" fmla="*/ 532 w 532"/>
                <a:gd name="T15" fmla="*/ 329 h 3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2" h="329">
                  <a:moveTo>
                    <a:pt x="0" y="329"/>
                  </a:moveTo>
                  <a:cubicBezTo>
                    <a:pt x="34" y="269"/>
                    <a:pt x="69" y="210"/>
                    <a:pt x="131" y="161"/>
                  </a:cubicBezTo>
                  <a:cubicBezTo>
                    <a:pt x="193" y="112"/>
                    <a:pt x="305" y="64"/>
                    <a:pt x="372" y="37"/>
                  </a:cubicBezTo>
                  <a:cubicBezTo>
                    <a:pt x="439" y="10"/>
                    <a:pt x="485" y="5"/>
                    <a:pt x="532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BE083-87B2-491D-9E25-ABC02D0D762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6096000" y="2913063"/>
            <a:ext cx="2725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Room temperature</a:t>
            </a:r>
            <a:br>
              <a:rPr lang="en-US"/>
            </a:br>
            <a:r>
              <a:rPr lang="en-US"/>
              <a:t>   values</a:t>
            </a: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5997575" y="3937000"/>
            <a:ext cx="241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Based on data in Table B.4,</a:t>
            </a:r>
          </a:p>
          <a:p>
            <a:r>
              <a:rPr lang="en-US" sz="1400" i="1"/>
              <a:t>Callister </a:t>
            </a:r>
            <a:r>
              <a:rPr lang="en-US" sz="1400" i="1">
                <a:solidFill>
                  <a:srgbClr val="000000"/>
                </a:solidFill>
              </a:rPr>
              <a:t>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  <a:p>
            <a:r>
              <a:rPr lang="en-US" sz="1400">
                <a:solidFill>
                  <a:schemeClr val="tx2"/>
                </a:solidFill>
              </a:rPr>
              <a:t>a     = annealed</a:t>
            </a:r>
          </a:p>
          <a:p>
            <a:r>
              <a:rPr lang="en-US" sz="1400">
                <a:solidFill>
                  <a:schemeClr val="tx2"/>
                </a:solidFill>
              </a:rPr>
              <a:t>hr   = hot rolled</a:t>
            </a:r>
          </a:p>
          <a:p>
            <a:r>
              <a:rPr lang="en-US" sz="1400">
                <a:solidFill>
                  <a:schemeClr val="tx2"/>
                </a:solidFill>
              </a:rPr>
              <a:t>ag  = aged</a:t>
            </a:r>
          </a:p>
          <a:p>
            <a:r>
              <a:rPr lang="en-US" sz="1400">
                <a:solidFill>
                  <a:schemeClr val="tx2"/>
                </a:solidFill>
              </a:rPr>
              <a:t>cd  = cold drawn</a:t>
            </a:r>
          </a:p>
          <a:p>
            <a:r>
              <a:rPr lang="en-US" sz="1400">
                <a:solidFill>
                  <a:schemeClr val="tx2"/>
                </a:solidFill>
              </a:rPr>
              <a:t>cw = cold worked</a:t>
            </a:r>
          </a:p>
          <a:p>
            <a:r>
              <a:rPr lang="en-US" sz="1400">
                <a:solidFill>
                  <a:schemeClr val="tx2"/>
                </a:solidFill>
              </a:rPr>
              <a:t>qt   = quenched &amp; tempered</a:t>
            </a:r>
          </a:p>
        </p:txBody>
      </p:sp>
      <p:sp>
        <p:nvSpPr>
          <p:cNvPr id="51205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Yield Strength : Comparison</a:t>
            </a:r>
          </a:p>
        </p:txBody>
      </p:sp>
      <p:grpSp>
        <p:nvGrpSpPr>
          <p:cNvPr id="51206" name="Group 352"/>
          <p:cNvGrpSpPr>
            <a:grpSpLocks/>
          </p:cNvGrpSpPr>
          <p:nvPr/>
        </p:nvGrpSpPr>
        <p:grpSpPr bwMode="auto">
          <a:xfrm>
            <a:off x="415925" y="901700"/>
            <a:ext cx="5514975" cy="5818188"/>
            <a:chOff x="262" y="568"/>
            <a:chExt cx="3474" cy="3665"/>
          </a:xfrm>
        </p:grpSpPr>
        <p:sp>
          <p:nvSpPr>
            <p:cNvPr id="51207" name="Rectangle 190"/>
            <p:cNvSpPr>
              <a:spLocks noChangeArrowheads="1"/>
            </p:cNvSpPr>
            <p:nvPr/>
          </p:nvSpPr>
          <p:spPr bwMode="auto">
            <a:xfrm>
              <a:off x="2328" y="2856"/>
              <a:ext cx="608" cy="132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Rectangle 191"/>
            <p:cNvSpPr>
              <a:spLocks noChangeArrowheads="1"/>
            </p:cNvSpPr>
            <p:nvPr/>
          </p:nvSpPr>
          <p:spPr bwMode="auto">
            <a:xfrm>
              <a:off x="1064" y="1072"/>
              <a:ext cx="696" cy="311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Rectangle 192"/>
            <p:cNvSpPr>
              <a:spLocks noChangeArrowheads="1"/>
            </p:cNvSpPr>
            <p:nvPr/>
          </p:nvSpPr>
          <p:spPr bwMode="auto">
            <a:xfrm>
              <a:off x="1032" y="984"/>
              <a:ext cx="2704" cy="31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10" name="Group 350"/>
            <p:cNvGrpSpPr>
              <a:grpSpLocks/>
            </p:cNvGrpSpPr>
            <p:nvPr/>
          </p:nvGrpSpPr>
          <p:grpSpPr bwMode="auto">
            <a:xfrm>
              <a:off x="1786" y="568"/>
              <a:ext cx="535" cy="390"/>
              <a:chOff x="1688" y="568"/>
              <a:chExt cx="535" cy="390"/>
            </a:xfrm>
          </p:grpSpPr>
          <p:sp>
            <p:nvSpPr>
              <p:cNvPr id="51354" name="Rectangle 193"/>
              <p:cNvSpPr>
                <a:spLocks noChangeArrowheads="1"/>
              </p:cNvSpPr>
              <p:nvPr/>
            </p:nvSpPr>
            <p:spPr bwMode="auto">
              <a:xfrm>
                <a:off x="1712" y="568"/>
                <a:ext cx="49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DD"/>
                    </a:solidFill>
                  </a:rPr>
                  <a:t>Graphite/ </a:t>
                </a:r>
                <a:endParaRPr lang="en-US"/>
              </a:p>
            </p:txBody>
          </p:sp>
          <p:sp>
            <p:nvSpPr>
              <p:cNvPr id="51355" name="Rectangle 194"/>
              <p:cNvSpPr>
                <a:spLocks noChangeArrowheads="1"/>
              </p:cNvSpPr>
              <p:nvPr/>
            </p:nvSpPr>
            <p:spPr bwMode="auto">
              <a:xfrm>
                <a:off x="1688" y="696"/>
                <a:ext cx="53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DD"/>
                    </a:solidFill>
                  </a:rPr>
                  <a:t>Ceramics/ </a:t>
                </a:r>
                <a:endParaRPr lang="en-US"/>
              </a:p>
            </p:txBody>
          </p:sp>
          <p:sp>
            <p:nvSpPr>
              <p:cNvPr id="51356" name="Rectangle 195"/>
              <p:cNvSpPr>
                <a:spLocks noChangeArrowheads="1"/>
              </p:cNvSpPr>
              <p:nvPr/>
            </p:nvSpPr>
            <p:spPr bwMode="auto">
              <a:xfrm>
                <a:off x="1696" y="824"/>
                <a:ext cx="49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DD"/>
                    </a:solidFill>
                  </a:rPr>
                  <a:t>Semicond</a:t>
                </a:r>
                <a:endParaRPr lang="en-US"/>
              </a:p>
            </p:txBody>
          </p:sp>
        </p:grpSp>
        <p:grpSp>
          <p:nvGrpSpPr>
            <p:cNvPr id="51211" name="Group 349"/>
            <p:cNvGrpSpPr>
              <a:grpSpLocks/>
            </p:cNvGrpSpPr>
            <p:nvPr/>
          </p:nvGrpSpPr>
          <p:grpSpPr bwMode="auto">
            <a:xfrm>
              <a:off x="1191" y="632"/>
              <a:ext cx="392" cy="262"/>
              <a:chOff x="1191" y="632"/>
              <a:chExt cx="392" cy="262"/>
            </a:xfrm>
          </p:grpSpPr>
          <p:sp>
            <p:nvSpPr>
              <p:cNvPr id="51352" name="Rectangle 196"/>
              <p:cNvSpPr>
                <a:spLocks noChangeArrowheads="1"/>
              </p:cNvSpPr>
              <p:nvPr/>
            </p:nvSpPr>
            <p:spPr bwMode="auto">
              <a:xfrm>
                <a:off x="1191" y="632"/>
                <a:ext cx="39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Metals/ </a:t>
                </a:r>
                <a:endParaRPr lang="en-US"/>
              </a:p>
            </p:txBody>
          </p:sp>
          <p:sp>
            <p:nvSpPr>
              <p:cNvPr id="51353" name="Rectangle 197"/>
              <p:cNvSpPr>
                <a:spLocks noChangeArrowheads="1"/>
              </p:cNvSpPr>
              <p:nvPr/>
            </p:nvSpPr>
            <p:spPr bwMode="auto">
              <a:xfrm>
                <a:off x="1215" y="760"/>
                <a:ext cx="29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Alloys</a:t>
                </a:r>
                <a:endParaRPr lang="en-US"/>
              </a:p>
            </p:txBody>
          </p:sp>
        </p:grpSp>
        <p:sp>
          <p:nvSpPr>
            <p:cNvPr id="51212" name="Rectangle 198"/>
            <p:cNvSpPr>
              <a:spLocks noChangeArrowheads="1"/>
            </p:cNvSpPr>
            <p:nvPr/>
          </p:nvSpPr>
          <p:spPr bwMode="auto">
            <a:xfrm>
              <a:off x="2976" y="632"/>
              <a:ext cx="6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CC"/>
                  </a:solidFill>
                </a:rPr>
                <a:t>Composites/ </a:t>
              </a:r>
              <a:endParaRPr lang="en-US"/>
            </a:p>
          </p:txBody>
        </p:sp>
        <p:sp>
          <p:nvSpPr>
            <p:cNvPr id="51213" name="Rectangle 199"/>
            <p:cNvSpPr>
              <a:spLocks noChangeArrowheads="1"/>
            </p:cNvSpPr>
            <p:nvPr/>
          </p:nvSpPr>
          <p:spPr bwMode="auto">
            <a:xfrm>
              <a:off x="3152" y="760"/>
              <a:ext cx="27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CC"/>
                  </a:solidFill>
                </a:rPr>
                <a:t>fibers</a:t>
              </a:r>
              <a:endParaRPr lang="en-US"/>
            </a:p>
          </p:txBody>
        </p:sp>
        <p:sp>
          <p:nvSpPr>
            <p:cNvPr id="51214" name="Rectangle 200"/>
            <p:cNvSpPr>
              <a:spLocks noChangeArrowheads="1"/>
            </p:cNvSpPr>
            <p:nvPr/>
          </p:nvSpPr>
          <p:spPr bwMode="auto">
            <a:xfrm>
              <a:off x="2413" y="696"/>
              <a:ext cx="4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8800"/>
                  </a:solidFill>
                </a:rPr>
                <a:t>Polymers</a:t>
              </a:r>
              <a:endParaRPr lang="en-US"/>
            </a:p>
          </p:txBody>
        </p:sp>
        <p:sp>
          <p:nvSpPr>
            <p:cNvPr id="51215" name="Rectangle 201"/>
            <p:cNvSpPr>
              <a:spLocks noChangeArrowheads="1"/>
            </p:cNvSpPr>
            <p:nvPr/>
          </p:nvSpPr>
          <p:spPr bwMode="auto">
            <a:xfrm rot="-5400000">
              <a:off x="-322" y="2884"/>
              <a:ext cx="14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Yield strength,</a:t>
              </a:r>
              <a:r>
                <a:rPr lang="en-US" sz="2800">
                  <a:solidFill>
                    <a:srgbClr val="000000"/>
                  </a:solidFill>
                  <a:latin typeface="Arial Rounded MT Bold" charset="0"/>
                </a:rPr>
                <a:t> </a:t>
              </a:r>
              <a:endParaRPr lang="en-US">
                <a:latin typeface="Times" charset="0"/>
              </a:endParaRPr>
            </a:p>
          </p:txBody>
        </p:sp>
        <p:sp>
          <p:nvSpPr>
            <p:cNvPr id="51216" name="Rectangle 202"/>
            <p:cNvSpPr>
              <a:spLocks noChangeArrowheads="1"/>
            </p:cNvSpPr>
            <p:nvPr/>
          </p:nvSpPr>
          <p:spPr bwMode="auto">
            <a:xfrm rot="-5400000">
              <a:off x="329" y="2054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51217" name="Rectangle 203"/>
            <p:cNvSpPr>
              <a:spLocks noChangeArrowheads="1"/>
            </p:cNvSpPr>
            <p:nvPr/>
          </p:nvSpPr>
          <p:spPr bwMode="auto">
            <a:xfrm rot="-5400000">
              <a:off x="400" y="1962"/>
              <a:ext cx="1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y</a:t>
              </a:r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51218" name="Rectangle 204"/>
            <p:cNvSpPr>
              <a:spLocks noChangeArrowheads="1"/>
            </p:cNvSpPr>
            <p:nvPr/>
          </p:nvSpPr>
          <p:spPr bwMode="auto">
            <a:xfrm rot="-5400000">
              <a:off x="109" y="1551"/>
              <a:ext cx="6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(MPa)</a:t>
              </a:r>
              <a:endParaRPr lang="en-US"/>
            </a:p>
          </p:txBody>
        </p:sp>
        <p:sp>
          <p:nvSpPr>
            <p:cNvPr id="51219" name="Rectangle 205"/>
            <p:cNvSpPr>
              <a:spLocks noChangeArrowheads="1"/>
            </p:cNvSpPr>
            <p:nvPr/>
          </p:nvSpPr>
          <p:spPr bwMode="auto">
            <a:xfrm>
              <a:off x="2416" y="3256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PVC</a:t>
              </a:r>
              <a:endParaRPr lang="en-US"/>
            </a:p>
          </p:txBody>
        </p:sp>
        <p:sp>
          <p:nvSpPr>
            <p:cNvPr id="51220" name="Oval 206"/>
            <p:cNvSpPr>
              <a:spLocks noChangeArrowheads="1"/>
            </p:cNvSpPr>
            <p:nvPr/>
          </p:nvSpPr>
          <p:spPr bwMode="auto">
            <a:xfrm>
              <a:off x="1096" y="1104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Rectangle 207"/>
            <p:cNvSpPr>
              <a:spLocks noChangeArrowheads="1"/>
            </p:cNvSpPr>
            <p:nvPr/>
          </p:nvSpPr>
          <p:spPr bwMode="auto">
            <a:xfrm rot="-5400000">
              <a:off x="1545" y="2593"/>
              <a:ext cx="83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DD"/>
                  </a:solidFill>
                </a:rPr>
                <a:t>Hard to measure</a:t>
              </a:r>
              <a:endParaRPr lang="en-US"/>
            </a:p>
          </p:txBody>
        </p:sp>
        <p:sp>
          <p:nvSpPr>
            <p:cNvPr id="51222" name="Rectangle 208"/>
            <p:cNvSpPr>
              <a:spLocks noChangeArrowheads="1"/>
            </p:cNvSpPr>
            <p:nvPr/>
          </p:nvSpPr>
          <p:spPr bwMode="auto">
            <a:xfrm rot="-5400000">
              <a:off x="1930" y="2076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,  </a:t>
              </a:r>
              <a:endParaRPr lang="en-US"/>
            </a:p>
          </p:txBody>
        </p:sp>
        <p:sp>
          <p:nvSpPr>
            <p:cNvPr id="51223" name="Rectangle 209"/>
            <p:cNvSpPr>
              <a:spLocks noChangeArrowheads="1"/>
            </p:cNvSpPr>
            <p:nvPr/>
          </p:nvSpPr>
          <p:spPr bwMode="auto">
            <a:xfrm rot="-5400000">
              <a:off x="969" y="2660"/>
              <a:ext cx="22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since in tension, fracture usually occurs before yield.</a:t>
              </a:r>
              <a:endParaRPr lang="en-US"/>
            </a:p>
          </p:txBody>
        </p:sp>
        <p:sp>
          <p:nvSpPr>
            <p:cNvPr id="51224" name="Oval 210"/>
            <p:cNvSpPr>
              <a:spLocks noChangeArrowheads="1"/>
            </p:cNvSpPr>
            <p:nvPr/>
          </p:nvSpPr>
          <p:spPr bwMode="auto">
            <a:xfrm>
              <a:off x="2368" y="3064"/>
              <a:ext cx="40" cy="48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Rectangle 211"/>
            <p:cNvSpPr>
              <a:spLocks noChangeArrowheads="1"/>
            </p:cNvSpPr>
            <p:nvPr/>
          </p:nvSpPr>
          <p:spPr bwMode="auto">
            <a:xfrm>
              <a:off x="2472" y="3064"/>
              <a:ext cx="4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Nylon 6,6</a:t>
              </a:r>
              <a:endParaRPr lang="en-US"/>
            </a:p>
          </p:txBody>
        </p:sp>
        <p:grpSp>
          <p:nvGrpSpPr>
            <p:cNvPr id="51226" name="Group 212"/>
            <p:cNvGrpSpPr>
              <a:grpSpLocks/>
            </p:cNvGrpSpPr>
            <p:nvPr/>
          </p:nvGrpSpPr>
          <p:grpSpPr bwMode="auto">
            <a:xfrm>
              <a:off x="2888" y="2896"/>
              <a:ext cx="32" cy="400"/>
              <a:chOff x="2888" y="2896"/>
              <a:chExt cx="32" cy="400"/>
            </a:xfrm>
          </p:grpSpPr>
          <p:sp>
            <p:nvSpPr>
              <p:cNvPr id="51349" name="Freeform 213"/>
              <p:cNvSpPr>
                <a:spLocks/>
              </p:cNvSpPr>
              <p:nvPr/>
            </p:nvSpPr>
            <p:spPr bwMode="auto">
              <a:xfrm>
                <a:off x="2888" y="3248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0" name="Freeform 214"/>
              <p:cNvSpPr>
                <a:spLocks/>
              </p:cNvSpPr>
              <p:nvPr/>
            </p:nvSpPr>
            <p:spPr bwMode="auto">
              <a:xfrm>
                <a:off x="2888" y="289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1" name="Line 215"/>
              <p:cNvSpPr>
                <a:spLocks noChangeShapeType="1"/>
              </p:cNvSpPr>
              <p:nvPr/>
            </p:nvSpPr>
            <p:spPr bwMode="auto">
              <a:xfrm flipV="1">
                <a:off x="2904" y="2928"/>
                <a:ext cx="1" cy="336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227" name="Rectangle 216"/>
            <p:cNvSpPr>
              <a:spLocks noChangeArrowheads="1"/>
            </p:cNvSpPr>
            <p:nvPr/>
          </p:nvSpPr>
          <p:spPr bwMode="auto">
            <a:xfrm>
              <a:off x="2424" y="4008"/>
              <a:ext cx="25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LDPE</a:t>
              </a:r>
              <a:endParaRPr lang="en-US"/>
            </a:p>
          </p:txBody>
        </p:sp>
        <p:grpSp>
          <p:nvGrpSpPr>
            <p:cNvPr id="51228" name="Group 217"/>
            <p:cNvGrpSpPr>
              <a:grpSpLocks/>
            </p:cNvGrpSpPr>
            <p:nvPr/>
          </p:nvGrpSpPr>
          <p:grpSpPr bwMode="auto">
            <a:xfrm>
              <a:off x="2360" y="3936"/>
              <a:ext cx="32" cy="232"/>
              <a:chOff x="2360" y="3936"/>
              <a:chExt cx="32" cy="232"/>
            </a:xfrm>
          </p:grpSpPr>
          <p:sp>
            <p:nvSpPr>
              <p:cNvPr id="51346" name="Freeform 218"/>
              <p:cNvSpPr>
                <a:spLocks/>
              </p:cNvSpPr>
              <p:nvPr/>
            </p:nvSpPr>
            <p:spPr bwMode="auto">
              <a:xfrm>
                <a:off x="2360" y="412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7" name="Freeform 219"/>
              <p:cNvSpPr>
                <a:spLocks/>
              </p:cNvSpPr>
              <p:nvPr/>
            </p:nvSpPr>
            <p:spPr bwMode="auto">
              <a:xfrm>
                <a:off x="2360" y="393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8" name="Line 220"/>
              <p:cNvSpPr>
                <a:spLocks noChangeShapeType="1"/>
              </p:cNvSpPr>
              <p:nvPr/>
            </p:nvSpPr>
            <p:spPr bwMode="auto">
              <a:xfrm flipV="1">
                <a:off x="2376" y="3968"/>
                <a:ext cx="1" cy="168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229" name="Rectangle 221"/>
            <p:cNvSpPr>
              <a:spLocks noChangeArrowheads="1"/>
            </p:cNvSpPr>
            <p:nvPr/>
          </p:nvSpPr>
          <p:spPr bwMode="auto">
            <a:xfrm>
              <a:off x="720" y="2930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70</a:t>
              </a:r>
              <a:endParaRPr lang="en-US"/>
            </a:p>
          </p:txBody>
        </p:sp>
        <p:sp>
          <p:nvSpPr>
            <p:cNvPr id="51230" name="Line 222"/>
            <p:cNvSpPr>
              <a:spLocks noChangeShapeType="1"/>
            </p:cNvSpPr>
            <p:nvPr/>
          </p:nvSpPr>
          <p:spPr bwMode="auto">
            <a:xfrm>
              <a:off x="888" y="320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31" name="Rectangle 223"/>
            <p:cNvSpPr>
              <a:spLocks noChangeArrowheads="1"/>
            </p:cNvSpPr>
            <p:nvPr/>
          </p:nvSpPr>
          <p:spPr bwMode="auto">
            <a:xfrm>
              <a:off x="720" y="3667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51232" name="Line 224"/>
            <p:cNvSpPr>
              <a:spLocks noChangeShapeType="1"/>
            </p:cNvSpPr>
            <p:nvPr/>
          </p:nvSpPr>
          <p:spPr bwMode="auto">
            <a:xfrm>
              <a:off x="888" y="4174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33" name="Rectangle 225"/>
            <p:cNvSpPr>
              <a:spLocks noChangeArrowheads="1"/>
            </p:cNvSpPr>
            <p:nvPr/>
          </p:nvSpPr>
          <p:spPr bwMode="auto">
            <a:xfrm>
              <a:off x="720" y="3259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51234" name="Rectangle 226"/>
            <p:cNvSpPr>
              <a:spLocks noChangeArrowheads="1"/>
            </p:cNvSpPr>
            <p:nvPr/>
          </p:nvSpPr>
          <p:spPr bwMode="auto">
            <a:xfrm>
              <a:off x="720" y="3026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51235" name="Rectangle 227"/>
            <p:cNvSpPr>
              <a:spLocks noChangeArrowheads="1"/>
            </p:cNvSpPr>
            <p:nvPr/>
          </p:nvSpPr>
          <p:spPr bwMode="auto">
            <a:xfrm>
              <a:off x="720" y="3131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51236" name="Rectangle 228"/>
            <p:cNvSpPr>
              <a:spLocks noChangeArrowheads="1"/>
            </p:cNvSpPr>
            <p:nvPr/>
          </p:nvSpPr>
          <p:spPr bwMode="auto">
            <a:xfrm>
              <a:off x="658" y="2715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1237" name="Line 229"/>
            <p:cNvSpPr>
              <a:spLocks noChangeShapeType="1"/>
            </p:cNvSpPr>
            <p:nvPr/>
          </p:nvSpPr>
          <p:spPr bwMode="auto">
            <a:xfrm>
              <a:off x="888" y="3750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38" name="Line 230"/>
            <p:cNvSpPr>
              <a:spLocks noChangeShapeType="1"/>
            </p:cNvSpPr>
            <p:nvPr/>
          </p:nvSpPr>
          <p:spPr bwMode="auto">
            <a:xfrm>
              <a:off x="888" y="300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39" name="Line 231"/>
            <p:cNvSpPr>
              <a:spLocks noChangeShapeType="1"/>
            </p:cNvSpPr>
            <p:nvPr/>
          </p:nvSpPr>
          <p:spPr bwMode="auto">
            <a:xfrm>
              <a:off x="888" y="292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0" name="Line 232"/>
            <p:cNvSpPr>
              <a:spLocks noChangeShapeType="1"/>
            </p:cNvSpPr>
            <p:nvPr/>
          </p:nvSpPr>
          <p:spPr bwMode="auto">
            <a:xfrm>
              <a:off x="888" y="3518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1" name="Line 233"/>
            <p:cNvSpPr>
              <a:spLocks noChangeShapeType="1"/>
            </p:cNvSpPr>
            <p:nvPr/>
          </p:nvSpPr>
          <p:spPr bwMode="auto">
            <a:xfrm>
              <a:off x="888" y="334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2" name="Line 234"/>
            <p:cNvSpPr>
              <a:spLocks noChangeShapeType="1"/>
            </p:cNvSpPr>
            <p:nvPr/>
          </p:nvSpPr>
          <p:spPr bwMode="auto">
            <a:xfrm>
              <a:off x="888" y="3094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3" name="Rectangle 235"/>
            <p:cNvSpPr>
              <a:spLocks noChangeArrowheads="1"/>
            </p:cNvSpPr>
            <p:nvPr/>
          </p:nvSpPr>
          <p:spPr bwMode="auto">
            <a:xfrm>
              <a:off x="720" y="4099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51244" name="Line 236"/>
            <p:cNvSpPr>
              <a:spLocks noChangeShapeType="1"/>
            </p:cNvSpPr>
            <p:nvPr/>
          </p:nvSpPr>
          <p:spPr bwMode="auto">
            <a:xfrm>
              <a:off x="888" y="2854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5" name="Line 237"/>
            <p:cNvSpPr>
              <a:spLocks noChangeShapeType="1"/>
            </p:cNvSpPr>
            <p:nvPr/>
          </p:nvSpPr>
          <p:spPr bwMode="auto">
            <a:xfrm>
              <a:off x="888" y="2790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6" name="Rectangle 238"/>
            <p:cNvSpPr>
              <a:spLocks noChangeArrowheads="1"/>
            </p:cNvSpPr>
            <p:nvPr/>
          </p:nvSpPr>
          <p:spPr bwMode="auto">
            <a:xfrm>
              <a:off x="720" y="3451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51247" name="Line 239"/>
            <p:cNvSpPr>
              <a:spLocks noChangeShapeType="1"/>
            </p:cNvSpPr>
            <p:nvPr/>
          </p:nvSpPr>
          <p:spPr bwMode="auto">
            <a:xfrm>
              <a:off x="888" y="182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8" name="Line 240"/>
            <p:cNvSpPr>
              <a:spLocks noChangeShapeType="1"/>
            </p:cNvSpPr>
            <p:nvPr/>
          </p:nvSpPr>
          <p:spPr bwMode="auto">
            <a:xfrm>
              <a:off x="888" y="2790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49" name="Line 241"/>
            <p:cNvSpPr>
              <a:spLocks noChangeShapeType="1"/>
            </p:cNvSpPr>
            <p:nvPr/>
          </p:nvSpPr>
          <p:spPr bwMode="auto">
            <a:xfrm>
              <a:off x="888" y="236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0" name="Line 242"/>
            <p:cNvSpPr>
              <a:spLocks noChangeShapeType="1"/>
            </p:cNvSpPr>
            <p:nvPr/>
          </p:nvSpPr>
          <p:spPr bwMode="auto">
            <a:xfrm>
              <a:off x="888" y="162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1" name="Line 243"/>
            <p:cNvSpPr>
              <a:spLocks noChangeShapeType="1"/>
            </p:cNvSpPr>
            <p:nvPr/>
          </p:nvSpPr>
          <p:spPr bwMode="auto">
            <a:xfrm>
              <a:off x="888" y="154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2" name="Line 244"/>
            <p:cNvSpPr>
              <a:spLocks noChangeShapeType="1"/>
            </p:cNvSpPr>
            <p:nvPr/>
          </p:nvSpPr>
          <p:spPr bwMode="auto">
            <a:xfrm>
              <a:off x="888" y="2134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3" name="Line 245"/>
            <p:cNvSpPr>
              <a:spLocks noChangeShapeType="1"/>
            </p:cNvSpPr>
            <p:nvPr/>
          </p:nvSpPr>
          <p:spPr bwMode="auto">
            <a:xfrm>
              <a:off x="888" y="1958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4" name="Line 246"/>
            <p:cNvSpPr>
              <a:spLocks noChangeShapeType="1"/>
            </p:cNvSpPr>
            <p:nvPr/>
          </p:nvSpPr>
          <p:spPr bwMode="auto">
            <a:xfrm>
              <a:off x="888" y="1710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5" name="Line 247"/>
            <p:cNvSpPr>
              <a:spLocks noChangeShapeType="1"/>
            </p:cNvSpPr>
            <p:nvPr/>
          </p:nvSpPr>
          <p:spPr bwMode="auto">
            <a:xfrm>
              <a:off x="888" y="1470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6" name="Line 248"/>
            <p:cNvSpPr>
              <a:spLocks noChangeShapeType="1"/>
            </p:cNvSpPr>
            <p:nvPr/>
          </p:nvSpPr>
          <p:spPr bwMode="auto">
            <a:xfrm>
              <a:off x="888" y="140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57" name="Rectangle 249"/>
            <p:cNvSpPr>
              <a:spLocks noChangeArrowheads="1"/>
            </p:cNvSpPr>
            <p:nvPr/>
          </p:nvSpPr>
          <p:spPr bwMode="auto">
            <a:xfrm>
              <a:off x="658" y="2291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51258" name="Rectangle 251"/>
            <p:cNvSpPr>
              <a:spLocks noChangeArrowheads="1"/>
            </p:cNvSpPr>
            <p:nvPr/>
          </p:nvSpPr>
          <p:spPr bwMode="auto">
            <a:xfrm>
              <a:off x="658" y="2067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51259" name="Rectangle 253"/>
            <p:cNvSpPr>
              <a:spLocks noChangeArrowheads="1"/>
            </p:cNvSpPr>
            <p:nvPr/>
          </p:nvSpPr>
          <p:spPr bwMode="auto">
            <a:xfrm>
              <a:off x="658" y="1883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51260" name="Rectangle 255"/>
            <p:cNvSpPr>
              <a:spLocks noChangeArrowheads="1"/>
            </p:cNvSpPr>
            <p:nvPr/>
          </p:nvSpPr>
          <p:spPr bwMode="auto">
            <a:xfrm>
              <a:off x="658" y="1739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51261" name="Rectangle 257"/>
            <p:cNvSpPr>
              <a:spLocks noChangeArrowheads="1"/>
            </p:cNvSpPr>
            <p:nvPr/>
          </p:nvSpPr>
          <p:spPr bwMode="auto">
            <a:xfrm>
              <a:off x="658" y="1643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51262" name="Rectangle 259"/>
            <p:cNvSpPr>
              <a:spLocks noChangeArrowheads="1"/>
            </p:cNvSpPr>
            <p:nvPr/>
          </p:nvSpPr>
          <p:spPr bwMode="auto">
            <a:xfrm>
              <a:off x="658" y="1547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700</a:t>
              </a:r>
              <a:endParaRPr lang="en-US"/>
            </a:p>
          </p:txBody>
        </p:sp>
        <p:sp>
          <p:nvSpPr>
            <p:cNvPr id="51263" name="Rectangle 261"/>
            <p:cNvSpPr>
              <a:spLocks noChangeArrowheads="1"/>
            </p:cNvSpPr>
            <p:nvPr/>
          </p:nvSpPr>
          <p:spPr bwMode="auto">
            <a:xfrm>
              <a:off x="596" y="1323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51264" name="Line 263"/>
            <p:cNvSpPr>
              <a:spLocks noChangeShapeType="1"/>
            </p:cNvSpPr>
            <p:nvPr/>
          </p:nvSpPr>
          <p:spPr bwMode="auto">
            <a:xfrm>
              <a:off x="888" y="98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65" name="Rectangle 264"/>
            <p:cNvSpPr>
              <a:spLocks noChangeArrowheads="1"/>
            </p:cNvSpPr>
            <p:nvPr/>
          </p:nvSpPr>
          <p:spPr bwMode="auto">
            <a:xfrm>
              <a:off x="596" y="915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51266" name="Oval 267"/>
            <p:cNvSpPr>
              <a:spLocks noChangeArrowheads="1"/>
            </p:cNvSpPr>
            <p:nvPr/>
          </p:nvSpPr>
          <p:spPr bwMode="auto">
            <a:xfrm>
              <a:off x="1096" y="4104"/>
              <a:ext cx="40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Rectangle 268"/>
            <p:cNvSpPr>
              <a:spLocks noChangeArrowheads="1"/>
            </p:cNvSpPr>
            <p:nvPr/>
          </p:nvSpPr>
          <p:spPr bwMode="auto">
            <a:xfrm>
              <a:off x="1152" y="4064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Tin (pure)</a:t>
              </a:r>
              <a:endParaRPr lang="en-US"/>
            </a:p>
          </p:txBody>
        </p:sp>
        <p:sp>
          <p:nvSpPr>
            <p:cNvPr id="51268" name="Oval 269"/>
            <p:cNvSpPr>
              <a:spLocks noChangeArrowheads="1"/>
            </p:cNvSpPr>
            <p:nvPr/>
          </p:nvSpPr>
          <p:spPr bwMode="auto">
            <a:xfrm>
              <a:off x="1096" y="3136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Rectangle 270"/>
            <p:cNvSpPr>
              <a:spLocks noChangeArrowheads="1"/>
            </p:cNvSpPr>
            <p:nvPr/>
          </p:nvSpPr>
          <p:spPr bwMode="auto">
            <a:xfrm>
              <a:off x="1152" y="3104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Al</a:t>
              </a:r>
              <a:endParaRPr lang="en-US"/>
            </a:p>
          </p:txBody>
        </p:sp>
        <p:sp>
          <p:nvSpPr>
            <p:cNvPr id="51270" name="Rectangle 271"/>
            <p:cNvSpPr>
              <a:spLocks noChangeArrowheads="1"/>
            </p:cNvSpPr>
            <p:nvPr/>
          </p:nvSpPr>
          <p:spPr bwMode="auto">
            <a:xfrm>
              <a:off x="1248" y="310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271" name="Rectangle 272"/>
            <p:cNvSpPr>
              <a:spLocks noChangeArrowheads="1"/>
            </p:cNvSpPr>
            <p:nvPr/>
          </p:nvSpPr>
          <p:spPr bwMode="auto">
            <a:xfrm>
              <a:off x="1272" y="3120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(6061)</a:t>
              </a:r>
              <a:endParaRPr lang="en-US"/>
            </a:p>
          </p:txBody>
        </p:sp>
        <p:sp>
          <p:nvSpPr>
            <p:cNvPr id="51272" name="Rectangle 273"/>
            <p:cNvSpPr>
              <a:spLocks noChangeArrowheads="1"/>
            </p:cNvSpPr>
            <p:nvPr/>
          </p:nvSpPr>
          <p:spPr bwMode="auto">
            <a:xfrm>
              <a:off x="1520" y="308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1273" name="Rectangle 274"/>
            <p:cNvSpPr>
              <a:spLocks noChangeArrowheads="1"/>
            </p:cNvSpPr>
            <p:nvPr/>
          </p:nvSpPr>
          <p:spPr bwMode="auto">
            <a:xfrm>
              <a:off x="1152" y="2168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Al</a:t>
              </a:r>
              <a:endParaRPr lang="en-US"/>
            </a:p>
          </p:txBody>
        </p:sp>
        <p:sp>
          <p:nvSpPr>
            <p:cNvPr id="51274" name="Rectangle 275"/>
            <p:cNvSpPr>
              <a:spLocks noChangeArrowheads="1"/>
            </p:cNvSpPr>
            <p:nvPr/>
          </p:nvSpPr>
          <p:spPr bwMode="auto">
            <a:xfrm>
              <a:off x="1248" y="2168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275" name="Rectangle 276"/>
            <p:cNvSpPr>
              <a:spLocks noChangeArrowheads="1"/>
            </p:cNvSpPr>
            <p:nvPr/>
          </p:nvSpPr>
          <p:spPr bwMode="auto">
            <a:xfrm>
              <a:off x="1272" y="2184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(6061)</a:t>
              </a:r>
              <a:endParaRPr lang="en-US"/>
            </a:p>
          </p:txBody>
        </p:sp>
        <p:sp>
          <p:nvSpPr>
            <p:cNvPr id="51276" name="Rectangle 277"/>
            <p:cNvSpPr>
              <a:spLocks noChangeArrowheads="1"/>
            </p:cNvSpPr>
            <p:nvPr/>
          </p:nvSpPr>
          <p:spPr bwMode="auto">
            <a:xfrm>
              <a:off x="1520" y="2144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ag</a:t>
              </a:r>
              <a:endParaRPr lang="en-US"/>
            </a:p>
          </p:txBody>
        </p:sp>
        <p:sp>
          <p:nvSpPr>
            <p:cNvPr id="51277" name="Oval 278"/>
            <p:cNvSpPr>
              <a:spLocks noChangeArrowheads="1"/>
            </p:cNvSpPr>
            <p:nvPr/>
          </p:nvSpPr>
          <p:spPr bwMode="auto">
            <a:xfrm>
              <a:off x="1096" y="2200"/>
              <a:ext cx="40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Oval 279"/>
            <p:cNvSpPr>
              <a:spLocks noChangeArrowheads="1"/>
            </p:cNvSpPr>
            <p:nvPr/>
          </p:nvSpPr>
          <p:spPr bwMode="auto">
            <a:xfrm>
              <a:off x="1096" y="2560"/>
              <a:ext cx="40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Rectangle 280"/>
            <p:cNvSpPr>
              <a:spLocks noChangeArrowheads="1"/>
            </p:cNvSpPr>
            <p:nvPr/>
          </p:nvSpPr>
          <p:spPr bwMode="auto">
            <a:xfrm>
              <a:off x="1152" y="2544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Cu</a:t>
              </a:r>
              <a:endParaRPr lang="en-US"/>
            </a:p>
          </p:txBody>
        </p:sp>
        <p:sp>
          <p:nvSpPr>
            <p:cNvPr id="51280" name="Rectangle 281"/>
            <p:cNvSpPr>
              <a:spLocks noChangeArrowheads="1"/>
            </p:cNvSpPr>
            <p:nvPr/>
          </p:nvSpPr>
          <p:spPr bwMode="auto">
            <a:xfrm>
              <a:off x="1280" y="254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281" name="Rectangle 282"/>
            <p:cNvSpPr>
              <a:spLocks noChangeArrowheads="1"/>
            </p:cNvSpPr>
            <p:nvPr/>
          </p:nvSpPr>
          <p:spPr bwMode="auto">
            <a:xfrm>
              <a:off x="1304" y="2560"/>
              <a:ext cx="2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(71500)</a:t>
              </a:r>
              <a:endParaRPr lang="en-US"/>
            </a:p>
          </p:txBody>
        </p:sp>
        <p:sp>
          <p:nvSpPr>
            <p:cNvPr id="51282" name="Rectangle 283"/>
            <p:cNvSpPr>
              <a:spLocks noChangeArrowheads="1"/>
            </p:cNvSpPr>
            <p:nvPr/>
          </p:nvSpPr>
          <p:spPr bwMode="auto">
            <a:xfrm>
              <a:off x="1600" y="2520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hr</a:t>
              </a:r>
              <a:endParaRPr lang="en-US"/>
            </a:p>
          </p:txBody>
        </p:sp>
        <p:sp>
          <p:nvSpPr>
            <p:cNvPr id="51283" name="Oval 284"/>
            <p:cNvSpPr>
              <a:spLocks noChangeArrowheads="1"/>
            </p:cNvSpPr>
            <p:nvPr/>
          </p:nvSpPr>
          <p:spPr bwMode="auto">
            <a:xfrm>
              <a:off x="1096" y="2472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Rectangle 285"/>
            <p:cNvSpPr>
              <a:spLocks noChangeArrowheads="1"/>
            </p:cNvSpPr>
            <p:nvPr/>
          </p:nvSpPr>
          <p:spPr bwMode="auto">
            <a:xfrm>
              <a:off x="1152" y="2464"/>
              <a:ext cx="1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Ta</a:t>
              </a:r>
              <a:endParaRPr lang="en-US"/>
            </a:p>
          </p:txBody>
        </p:sp>
        <p:sp>
          <p:nvSpPr>
            <p:cNvPr id="51285" name="Rectangle 286"/>
            <p:cNvSpPr>
              <a:spLocks noChangeArrowheads="1"/>
            </p:cNvSpPr>
            <p:nvPr/>
          </p:nvSpPr>
          <p:spPr bwMode="auto">
            <a:xfrm>
              <a:off x="1272" y="2464"/>
              <a:ext cx="2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(pure)</a:t>
              </a:r>
              <a:endParaRPr lang="en-US"/>
            </a:p>
          </p:txBody>
        </p:sp>
        <p:sp>
          <p:nvSpPr>
            <p:cNvPr id="51286" name="Rectangle 287"/>
            <p:cNvSpPr>
              <a:spLocks noChangeArrowheads="1"/>
            </p:cNvSpPr>
            <p:nvPr/>
          </p:nvSpPr>
          <p:spPr bwMode="auto">
            <a:xfrm>
              <a:off x="1152" y="2392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Ti </a:t>
              </a:r>
              <a:endParaRPr lang="en-US"/>
            </a:p>
          </p:txBody>
        </p:sp>
        <p:sp>
          <p:nvSpPr>
            <p:cNvPr id="51287" name="Rectangle 288"/>
            <p:cNvSpPr>
              <a:spLocks noChangeArrowheads="1"/>
            </p:cNvSpPr>
            <p:nvPr/>
          </p:nvSpPr>
          <p:spPr bwMode="auto">
            <a:xfrm>
              <a:off x="1264" y="2392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(pure)</a:t>
              </a:r>
              <a:endParaRPr lang="en-US"/>
            </a:p>
          </p:txBody>
        </p:sp>
        <p:sp>
          <p:nvSpPr>
            <p:cNvPr id="51288" name="Rectangle 289"/>
            <p:cNvSpPr>
              <a:spLocks noChangeArrowheads="1"/>
            </p:cNvSpPr>
            <p:nvPr/>
          </p:nvSpPr>
          <p:spPr bwMode="auto">
            <a:xfrm>
              <a:off x="1544" y="236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1289" name="Oval 290"/>
            <p:cNvSpPr>
              <a:spLocks noChangeArrowheads="1"/>
            </p:cNvSpPr>
            <p:nvPr/>
          </p:nvSpPr>
          <p:spPr bwMode="auto">
            <a:xfrm>
              <a:off x="1096" y="2440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Oval 291"/>
            <p:cNvSpPr>
              <a:spLocks noChangeArrowheads="1"/>
            </p:cNvSpPr>
            <p:nvPr/>
          </p:nvSpPr>
          <p:spPr bwMode="auto">
            <a:xfrm>
              <a:off x="1096" y="2320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Rectangle 292"/>
            <p:cNvSpPr>
              <a:spLocks noChangeArrowheads="1"/>
            </p:cNvSpPr>
            <p:nvPr/>
          </p:nvSpPr>
          <p:spPr bwMode="auto">
            <a:xfrm>
              <a:off x="1152" y="2288"/>
              <a:ext cx="2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Steel</a:t>
              </a:r>
              <a:endParaRPr lang="en-US"/>
            </a:p>
          </p:txBody>
        </p:sp>
        <p:sp>
          <p:nvSpPr>
            <p:cNvPr id="51292" name="Rectangle 293"/>
            <p:cNvSpPr>
              <a:spLocks noChangeArrowheads="1"/>
            </p:cNvSpPr>
            <p:nvPr/>
          </p:nvSpPr>
          <p:spPr bwMode="auto">
            <a:xfrm>
              <a:off x="1392" y="2288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293" name="Rectangle 294"/>
            <p:cNvSpPr>
              <a:spLocks noChangeArrowheads="1"/>
            </p:cNvSpPr>
            <p:nvPr/>
          </p:nvSpPr>
          <p:spPr bwMode="auto">
            <a:xfrm>
              <a:off x="1416" y="2304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(1020)</a:t>
              </a:r>
              <a:endParaRPr lang="en-US"/>
            </a:p>
          </p:txBody>
        </p:sp>
        <p:sp>
          <p:nvSpPr>
            <p:cNvPr id="51294" name="Rectangle 295"/>
            <p:cNvSpPr>
              <a:spLocks noChangeArrowheads="1"/>
            </p:cNvSpPr>
            <p:nvPr/>
          </p:nvSpPr>
          <p:spPr bwMode="auto">
            <a:xfrm>
              <a:off x="1664" y="2264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hr</a:t>
              </a:r>
              <a:endParaRPr lang="en-US"/>
            </a:p>
          </p:txBody>
        </p:sp>
        <p:sp>
          <p:nvSpPr>
            <p:cNvPr id="51295" name="Oval 296"/>
            <p:cNvSpPr>
              <a:spLocks noChangeArrowheads="1"/>
            </p:cNvSpPr>
            <p:nvPr/>
          </p:nvSpPr>
          <p:spPr bwMode="auto">
            <a:xfrm>
              <a:off x="1096" y="2016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Rectangle 297"/>
            <p:cNvSpPr>
              <a:spLocks noChangeArrowheads="1"/>
            </p:cNvSpPr>
            <p:nvPr/>
          </p:nvSpPr>
          <p:spPr bwMode="auto">
            <a:xfrm>
              <a:off x="1152" y="1984"/>
              <a:ext cx="2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Steel</a:t>
              </a:r>
              <a:endParaRPr lang="en-US"/>
            </a:p>
          </p:txBody>
        </p:sp>
        <p:sp>
          <p:nvSpPr>
            <p:cNvPr id="51297" name="Rectangle 298"/>
            <p:cNvSpPr>
              <a:spLocks noChangeArrowheads="1"/>
            </p:cNvSpPr>
            <p:nvPr/>
          </p:nvSpPr>
          <p:spPr bwMode="auto">
            <a:xfrm>
              <a:off x="1392" y="198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298" name="Rectangle 299"/>
            <p:cNvSpPr>
              <a:spLocks noChangeArrowheads="1"/>
            </p:cNvSpPr>
            <p:nvPr/>
          </p:nvSpPr>
          <p:spPr bwMode="auto">
            <a:xfrm>
              <a:off x="1416" y="2000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(1020)</a:t>
              </a:r>
              <a:endParaRPr lang="en-US"/>
            </a:p>
          </p:txBody>
        </p:sp>
        <p:sp>
          <p:nvSpPr>
            <p:cNvPr id="51299" name="Rectangle 300"/>
            <p:cNvSpPr>
              <a:spLocks noChangeArrowheads="1"/>
            </p:cNvSpPr>
            <p:nvPr/>
          </p:nvSpPr>
          <p:spPr bwMode="auto">
            <a:xfrm>
              <a:off x="1664" y="1960"/>
              <a:ext cx="1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cd</a:t>
              </a:r>
              <a:endParaRPr lang="en-US"/>
            </a:p>
          </p:txBody>
        </p:sp>
        <p:sp>
          <p:nvSpPr>
            <p:cNvPr id="51300" name="Oval 301"/>
            <p:cNvSpPr>
              <a:spLocks noChangeArrowheads="1"/>
            </p:cNvSpPr>
            <p:nvPr/>
          </p:nvSpPr>
          <p:spPr bwMode="auto">
            <a:xfrm>
              <a:off x="1096" y="1904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Rectangle 302"/>
            <p:cNvSpPr>
              <a:spLocks noChangeArrowheads="1"/>
            </p:cNvSpPr>
            <p:nvPr/>
          </p:nvSpPr>
          <p:spPr bwMode="auto">
            <a:xfrm>
              <a:off x="1152" y="1872"/>
              <a:ext cx="2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Steel</a:t>
              </a:r>
              <a:endParaRPr lang="en-US"/>
            </a:p>
          </p:txBody>
        </p:sp>
        <p:sp>
          <p:nvSpPr>
            <p:cNvPr id="51302" name="Rectangle 303"/>
            <p:cNvSpPr>
              <a:spLocks noChangeArrowheads="1"/>
            </p:cNvSpPr>
            <p:nvPr/>
          </p:nvSpPr>
          <p:spPr bwMode="auto">
            <a:xfrm>
              <a:off x="1392" y="1872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303" name="Rectangle 304"/>
            <p:cNvSpPr>
              <a:spLocks noChangeArrowheads="1"/>
            </p:cNvSpPr>
            <p:nvPr/>
          </p:nvSpPr>
          <p:spPr bwMode="auto">
            <a:xfrm>
              <a:off x="1416" y="1888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(4140)</a:t>
              </a:r>
              <a:endParaRPr lang="en-US"/>
            </a:p>
          </p:txBody>
        </p:sp>
        <p:sp>
          <p:nvSpPr>
            <p:cNvPr id="51304" name="Rectangle 305"/>
            <p:cNvSpPr>
              <a:spLocks noChangeArrowheads="1"/>
            </p:cNvSpPr>
            <p:nvPr/>
          </p:nvSpPr>
          <p:spPr bwMode="auto">
            <a:xfrm>
              <a:off x="1664" y="184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1305" name="Rectangle 306"/>
            <p:cNvSpPr>
              <a:spLocks noChangeArrowheads="1"/>
            </p:cNvSpPr>
            <p:nvPr/>
          </p:nvSpPr>
          <p:spPr bwMode="auto">
            <a:xfrm>
              <a:off x="1152" y="1072"/>
              <a:ext cx="2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Steel</a:t>
              </a:r>
              <a:endParaRPr lang="en-US"/>
            </a:p>
          </p:txBody>
        </p:sp>
        <p:sp>
          <p:nvSpPr>
            <p:cNvPr id="51306" name="Rectangle 307"/>
            <p:cNvSpPr>
              <a:spLocks noChangeArrowheads="1"/>
            </p:cNvSpPr>
            <p:nvPr/>
          </p:nvSpPr>
          <p:spPr bwMode="auto">
            <a:xfrm>
              <a:off x="1392" y="1072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307" name="Rectangle 308"/>
            <p:cNvSpPr>
              <a:spLocks noChangeArrowheads="1"/>
            </p:cNvSpPr>
            <p:nvPr/>
          </p:nvSpPr>
          <p:spPr bwMode="auto">
            <a:xfrm>
              <a:off x="1416" y="1088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(4140)</a:t>
              </a:r>
              <a:endParaRPr lang="en-US"/>
            </a:p>
          </p:txBody>
        </p:sp>
        <p:sp>
          <p:nvSpPr>
            <p:cNvPr id="51308" name="Rectangle 309"/>
            <p:cNvSpPr>
              <a:spLocks noChangeArrowheads="1"/>
            </p:cNvSpPr>
            <p:nvPr/>
          </p:nvSpPr>
          <p:spPr bwMode="auto">
            <a:xfrm>
              <a:off x="1664" y="1048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qt</a:t>
              </a:r>
              <a:endParaRPr lang="en-US"/>
            </a:p>
          </p:txBody>
        </p:sp>
        <p:sp>
          <p:nvSpPr>
            <p:cNvPr id="51309" name="Oval 310"/>
            <p:cNvSpPr>
              <a:spLocks noChangeArrowheads="1"/>
            </p:cNvSpPr>
            <p:nvPr/>
          </p:nvSpPr>
          <p:spPr bwMode="auto">
            <a:xfrm>
              <a:off x="1096" y="1536"/>
              <a:ext cx="40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Rectangle 311"/>
            <p:cNvSpPr>
              <a:spLocks noChangeArrowheads="1"/>
            </p:cNvSpPr>
            <p:nvPr/>
          </p:nvSpPr>
          <p:spPr bwMode="auto">
            <a:xfrm>
              <a:off x="1152" y="1464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Ti </a:t>
              </a:r>
              <a:endParaRPr lang="en-US"/>
            </a:p>
          </p:txBody>
        </p:sp>
        <p:sp>
          <p:nvSpPr>
            <p:cNvPr id="51311" name="Rectangle 312"/>
            <p:cNvSpPr>
              <a:spLocks noChangeArrowheads="1"/>
            </p:cNvSpPr>
            <p:nvPr/>
          </p:nvSpPr>
          <p:spPr bwMode="auto">
            <a:xfrm>
              <a:off x="1264" y="1480"/>
              <a:ext cx="40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(5Al-2.5Sn)</a:t>
              </a:r>
              <a:endParaRPr lang="en-US"/>
            </a:p>
          </p:txBody>
        </p:sp>
        <p:sp>
          <p:nvSpPr>
            <p:cNvPr id="51312" name="Rectangle 313"/>
            <p:cNvSpPr>
              <a:spLocks noChangeArrowheads="1"/>
            </p:cNvSpPr>
            <p:nvPr/>
          </p:nvSpPr>
          <p:spPr bwMode="auto">
            <a:xfrm>
              <a:off x="1696" y="144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1313" name="Rectangle 314"/>
            <p:cNvSpPr>
              <a:spLocks noChangeArrowheads="1"/>
            </p:cNvSpPr>
            <p:nvPr/>
          </p:nvSpPr>
          <p:spPr bwMode="auto">
            <a:xfrm>
              <a:off x="1152" y="153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W</a:t>
              </a:r>
              <a:endParaRPr lang="en-US"/>
            </a:p>
          </p:txBody>
        </p:sp>
        <p:sp>
          <p:nvSpPr>
            <p:cNvPr id="51314" name="Rectangle 315"/>
            <p:cNvSpPr>
              <a:spLocks noChangeArrowheads="1"/>
            </p:cNvSpPr>
            <p:nvPr/>
          </p:nvSpPr>
          <p:spPr bwMode="auto">
            <a:xfrm>
              <a:off x="1240" y="1536"/>
              <a:ext cx="2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(pure)</a:t>
              </a:r>
              <a:endParaRPr lang="en-US"/>
            </a:p>
          </p:txBody>
        </p:sp>
        <p:sp>
          <p:nvSpPr>
            <p:cNvPr id="51315" name="Rectangle 316"/>
            <p:cNvSpPr>
              <a:spLocks noChangeArrowheads="1"/>
            </p:cNvSpPr>
            <p:nvPr/>
          </p:nvSpPr>
          <p:spPr bwMode="auto">
            <a:xfrm>
              <a:off x="1152" y="1768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Mo (pure)</a:t>
              </a:r>
              <a:endParaRPr lang="en-US"/>
            </a:p>
          </p:txBody>
        </p:sp>
        <p:sp>
          <p:nvSpPr>
            <p:cNvPr id="51316" name="Oval 317"/>
            <p:cNvSpPr>
              <a:spLocks noChangeArrowheads="1"/>
            </p:cNvSpPr>
            <p:nvPr/>
          </p:nvSpPr>
          <p:spPr bwMode="auto">
            <a:xfrm>
              <a:off x="1096" y="1792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Rectangle 318"/>
            <p:cNvSpPr>
              <a:spLocks noChangeArrowheads="1"/>
            </p:cNvSpPr>
            <p:nvPr/>
          </p:nvSpPr>
          <p:spPr bwMode="auto">
            <a:xfrm>
              <a:off x="1152" y="1696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Cu</a:t>
              </a:r>
              <a:endParaRPr lang="en-US"/>
            </a:p>
          </p:txBody>
        </p:sp>
        <p:sp>
          <p:nvSpPr>
            <p:cNvPr id="51318" name="Rectangle 319"/>
            <p:cNvSpPr>
              <a:spLocks noChangeArrowheads="1"/>
            </p:cNvSpPr>
            <p:nvPr/>
          </p:nvSpPr>
          <p:spPr bwMode="auto">
            <a:xfrm>
              <a:off x="1280" y="1696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1319" name="Rectangle 320"/>
            <p:cNvSpPr>
              <a:spLocks noChangeArrowheads="1"/>
            </p:cNvSpPr>
            <p:nvPr/>
          </p:nvSpPr>
          <p:spPr bwMode="auto">
            <a:xfrm>
              <a:off x="1304" y="1712"/>
              <a:ext cx="2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(71500)</a:t>
              </a:r>
              <a:endParaRPr lang="en-US"/>
            </a:p>
          </p:txBody>
        </p:sp>
        <p:sp>
          <p:nvSpPr>
            <p:cNvPr id="51320" name="Rectangle 321"/>
            <p:cNvSpPr>
              <a:spLocks noChangeArrowheads="1"/>
            </p:cNvSpPr>
            <p:nvPr/>
          </p:nvSpPr>
          <p:spPr bwMode="auto">
            <a:xfrm>
              <a:off x="1600" y="1672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cw</a:t>
              </a:r>
              <a:endParaRPr lang="en-US"/>
            </a:p>
          </p:txBody>
        </p:sp>
        <p:sp>
          <p:nvSpPr>
            <p:cNvPr id="51321" name="Oval 322"/>
            <p:cNvSpPr>
              <a:spLocks noChangeArrowheads="1"/>
            </p:cNvSpPr>
            <p:nvPr/>
          </p:nvSpPr>
          <p:spPr bwMode="auto">
            <a:xfrm>
              <a:off x="1096" y="1744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Rectangle 323"/>
            <p:cNvSpPr>
              <a:spLocks noChangeArrowheads="1"/>
            </p:cNvSpPr>
            <p:nvPr/>
          </p:nvSpPr>
          <p:spPr bwMode="auto">
            <a:xfrm rot="-5400000">
              <a:off x="2745" y="2514"/>
              <a:ext cx="8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CC"/>
                  </a:solidFill>
                </a:rPr>
                <a:t>Hard to measure, </a:t>
              </a:r>
              <a:endParaRPr lang="en-US"/>
            </a:p>
          </p:txBody>
        </p:sp>
        <p:sp>
          <p:nvSpPr>
            <p:cNvPr id="51323" name="Rectangle 324"/>
            <p:cNvSpPr>
              <a:spLocks noChangeArrowheads="1"/>
            </p:cNvSpPr>
            <p:nvPr/>
          </p:nvSpPr>
          <p:spPr bwMode="auto">
            <a:xfrm rot="-5400000">
              <a:off x="2184" y="2597"/>
              <a:ext cx="227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in ceramic matrix and epoxy matrix composites, since</a:t>
              </a:r>
              <a:endParaRPr lang="en-US"/>
            </a:p>
          </p:txBody>
        </p:sp>
        <p:sp>
          <p:nvSpPr>
            <p:cNvPr id="51324" name="Rectangle 325"/>
            <p:cNvSpPr>
              <a:spLocks noChangeArrowheads="1"/>
            </p:cNvSpPr>
            <p:nvPr/>
          </p:nvSpPr>
          <p:spPr bwMode="auto">
            <a:xfrm rot="-5400000">
              <a:off x="2446" y="2593"/>
              <a:ext cx="19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in tension, fracture usually occurs before yield.</a:t>
              </a:r>
              <a:endParaRPr lang="en-US"/>
            </a:p>
          </p:txBody>
        </p:sp>
        <p:grpSp>
          <p:nvGrpSpPr>
            <p:cNvPr id="51325" name="Group 326"/>
            <p:cNvGrpSpPr>
              <a:grpSpLocks/>
            </p:cNvGrpSpPr>
            <p:nvPr/>
          </p:nvGrpSpPr>
          <p:grpSpPr bwMode="auto">
            <a:xfrm>
              <a:off x="2360" y="3488"/>
              <a:ext cx="32" cy="120"/>
              <a:chOff x="2360" y="3488"/>
              <a:chExt cx="32" cy="120"/>
            </a:xfrm>
          </p:grpSpPr>
          <p:sp>
            <p:nvSpPr>
              <p:cNvPr id="51343" name="Freeform 327"/>
              <p:cNvSpPr>
                <a:spLocks/>
              </p:cNvSpPr>
              <p:nvPr/>
            </p:nvSpPr>
            <p:spPr bwMode="auto">
              <a:xfrm>
                <a:off x="2360" y="356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4" name="Freeform 328"/>
              <p:cNvSpPr>
                <a:spLocks/>
              </p:cNvSpPr>
              <p:nvPr/>
            </p:nvSpPr>
            <p:spPr bwMode="auto">
              <a:xfrm>
                <a:off x="2360" y="348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Line 329"/>
              <p:cNvSpPr>
                <a:spLocks noChangeShapeType="1"/>
              </p:cNvSpPr>
              <p:nvPr/>
            </p:nvSpPr>
            <p:spPr bwMode="auto">
              <a:xfrm flipV="1">
                <a:off x="2376" y="3520"/>
                <a:ext cx="1" cy="56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326" name="Rectangle 330"/>
            <p:cNvSpPr>
              <a:spLocks noChangeArrowheads="1"/>
            </p:cNvSpPr>
            <p:nvPr/>
          </p:nvSpPr>
          <p:spPr bwMode="auto">
            <a:xfrm>
              <a:off x="2424" y="3504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H</a:t>
              </a:r>
              <a:endParaRPr lang="en-US"/>
            </a:p>
          </p:txBody>
        </p:sp>
        <p:sp>
          <p:nvSpPr>
            <p:cNvPr id="51327" name="Rectangle 331"/>
            <p:cNvSpPr>
              <a:spLocks noChangeArrowheads="1"/>
            </p:cNvSpPr>
            <p:nvPr/>
          </p:nvSpPr>
          <p:spPr bwMode="auto">
            <a:xfrm>
              <a:off x="2496" y="3504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DPE</a:t>
              </a:r>
              <a:endParaRPr lang="en-US"/>
            </a:p>
          </p:txBody>
        </p:sp>
        <p:grpSp>
          <p:nvGrpSpPr>
            <p:cNvPr id="51328" name="Group 332"/>
            <p:cNvGrpSpPr>
              <a:grpSpLocks/>
            </p:cNvGrpSpPr>
            <p:nvPr/>
          </p:nvGrpSpPr>
          <p:grpSpPr bwMode="auto">
            <a:xfrm>
              <a:off x="2360" y="3368"/>
              <a:ext cx="32" cy="144"/>
              <a:chOff x="2360" y="3368"/>
              <a:chExt cx="32" cy="144"/>
            </a:xfrm>
          </p:grpSpPr>
          <p:sp>
            <p:nvSpPr>
              <p:cNvPr id="51340" name="Freeform 333"/>
              <p:cNvSpPr>
                <a:spLocks/>
              </p:cNvSpPr>
              <p:nvPr/>
            </p:nvSpPr>
            <p:spPr bwMode="auto">
              <a:xfrm>
                <a:off x="2360" y="346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1" name="Freeform 334"/>
              <p:cNvSpPr>
                <a:spLocks/>
              </p:cNvSpPr>
              <p:nvPr/>
            </p:nvSpPr>
            <p:spPr bwMode="auto">
              <a:xfrm>
                <a:off x="2360" y="336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2" name="Line 335"/>
              <p:cNvSpPr>
                <a:spLocks noChangeShapeType="1"/>
              </p:cNvSpPr>
              <p:nvPr/>
            </p:nvSpPr>
            <p:spPr bwMode="auto">
              <a:xfrm flipV="1">
                <a:off x="2376" y="3400"/>
                <a:ext cx="1" cy="80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329" name="Rectangle 336"/>
            <p:cNvSpPr>
              <a:spLocks noChangeArrowheads="1"/>
            </p:cNvSpPr>
            <p:nvPr/>
          </p:nvSpPr>
          <p:spPr bwMode="auto">
            <a:xfrm>
              <a:off x="2424" y="3400"/>
              <a:ext cx="1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PP</a:t>
              </a:r>
              <a:endParaRPr lang="en-US"/>
            </a:p>
          </p:txBody>
        </p:sp>
        <p:grpSp>
          <p:nvGrpSpPr>
            <p:cNvPr id="51330" name="Group 337"/>
            <p:cNvGrpSpPr>
              <a:grpSpLocks/>
            </p:cNvGrpSpPr>
            <p:nvPr/>
          </p:nvGrpSpPr>
          <p:grpSpPr bwMode="auto">
            <a:xfrm>
              <a:off x="2360" y="3256"/>
              <a:ext cx="32" cy="88"/>
              <a:chOff x="2360" y="3256"/>
              <a:chExt cx="32" cy="88"/>
            </a:xfrm>
          </p:grpSpPr>
          <p:sp>
            <p:nvSpPr>
              <p:cNvPr id="51337" name="Freeform 338"/>
              <p:cNvSpPr>
                <a:spLocks/>
              </p:cNvSpPr>
              <p:nvPr/>
            </p:nvSpPr>
            <p:spPr bwMode="auto">
              <a:xfrm>
                <a:off x="2360" y="3296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8" name="Freeform 339"/>
              <p:cNvSpPr>
                <a:spLocks/>
              </p:cNvSpPr>
              <p:nvPr/>
            </p:nvSpPr>
            <p:spPr bwMode="auto">
              <a:xfrm>
                <a:off x="2360" y="325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9" name="Line 340"/>
              <p:cNvSpPr>
                <a:spLocks noChangeShapeType="1"/>
              </p:cNvSpPr>
              <p:nvPr/>
            </p:nvSpPr>
            <p:spPr bwMode="auto">
              <a:xfrm flipV="1">
                <a:off x="2376" y="3288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331" name="Rectangle 341"/>
            <p:cNvSpPr>
              <a:spLocks noChangeArrowheads="1"/>
            </p:cNvSpPr>
            <p:nvPr/>
          </p:nvSpPr>
          <p:spPr bwMode="auto">
            <a:xfrm>
              <a:off x="2664" y="3224"/>
              <a:ext cx="2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humid</a:t>
              </a:r>
              <a:endParaRPr lang="en-US"/>
            </a:p>
          </p:txBody>
        </p:sp>
        <p:sp>
          <p:nvSpPr>
            <p:cNvPr id="51332" name="Rectangle 342"/>
            <p:cNvSpPr>
              <a:spLocks noChangeArrowheads="1"/>
            </p:cNvSpPr>
            <p:nvPr/>
          </p:nvSpPr>
          <p:spPr bwMode="auto">
            <a:xfrm>
              <a:off x="2768" y="2880"/>
              <a:ext cx="11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8800"/>
                  </a:solidFill>
                </a:rPr>
                <a:t>dry</a:t>
              </a:r>
              <a:endParaRPr lang="en-US"/>
            </a:p>
          </p:txBody>
        </p:sp>
        <p:sp>
          <p:nvSpPr>
            <p:cNvPr id="51333" name="Rectangle 343"/>
            <p:cNvSpPr>
              <a:spLocks noChangeArrowheads="1"/>
            </p:cNvSpPr>
            <p:nvPr/>
          </p:nvSpPr>
          <p:spPr bwMode="auto">
            <a:xfrm>
              <a:off x="2416" y="2976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PC</a:t>
              </a:r>
              <a:endParaRPr lang="en-US"/>
            </a:p>
          </p:txBody>
        </p:sp>
        <p:sp>
          <p:nvSpPr>
            <p:cNvPr id="51334" name="Oval 344"/>
            <p:cNvSpPr>
              <a:spLocks noChangeArrowheads="1"/>
            </p:cNvSpPr>
            <p:nvPr/>
          </p:nvSpPr>
          <p:spPr bwMode="auto">
            <a:xfrm>
              <a:off x="2368" y="3112"/>
              <a:ext cx="40" cy="48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5" name="Rectangle 345"/>
            <p:cNvSpPr>
              <a:spLocks noChangeArrowheads="1"/>
            </p:cNvSpPr>
            <p:nvPr/>
          </p:nvSpPr>
          <p:spPr bwMode="auto">
            <a:xfrm>
              <a:off x="2416" y="3144"/>
              <a:ext cx="1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PET</a:t>
              </a:r>
              <a:endParaRPr lang="en-US"/>
            </a:p>
          </p:txBody>
        </p:sp>
        <p:sp>
          <p:nvSpPr>
            <p:cNvPr id="51336" name="Rectangle 346"/>
            <p:cNvSpPr>
              <a:spLocks noChangeArrowheads="1"/>
            </p:cNvSpPr>
            <p:nvPr/>
          </p:nvSpPr>
          <p:spPr bwMode="auto">
            <a:xfrm>
              <a:off x="2008" y="2336"/>
              <a:ext cx="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¨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VMSE: Virtual Tensile Testing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015F28-82F3-4927-AA1D-FAC91C1231A7}" type="slidenum">
              <a:rPr lang="en-US"/>
              <a:pPr/>
              <a:t>19</a:t>
            </a:fld>
            <a:endParaRPr lang="en-US"/>
          </a:p>
        </p:txBody>
      </p:sp>
      <p:pic>
        <p:nvPicPr>
          <p:cNvPr id="53252" name="Picture 4" descr="VMSE Tensile Tests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031875"/>
            <a:ext cx="79851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FE208D-3B33-4C8D-835E-E4A5DCD547F6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812800" y="5029200"/>
            <a:ext cx="3387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Elastic means </a:t>
            </a:r>
            <a:r>
              <a:rPr lang="en-US">
                <a:solidFill>
                  <a:schemeClr val="accent2"/>
                </a:solidFill>
              </a:rPr>
              <a:t>reversible</a:t>
            </a:r>
            <a:r>
              <a:rPr lang="en-US"/>
              <a:t>!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Elastic Deformation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2971800" y="1143000"/>
            <a:ext cx="2959100" cy="3386138"/>
            <a:chOff x="2971800" y="1143000"/>
            <a:chExt cx="2959100" cy="3386138"/>
          </a:xfrm>
        </p:grpSpPr>
        <p:grpSp>
          <p:nvGrpSpPr>
            <p:cNvPr id="18552" name="Group 261"/>
            <p:cNvGrpSpPr>
              <a:grpSpLocks/>
            </p:cNvGrpSpPr>
            <p:nvPr/>
          </p:nvGrpSpPr>
          <p:grpSpPr bwMode="auto">
            <a:xfrm>
              <a:off x="3759200" y="1155700"/>
              <a:ext cx="419100" cy="127000"/>
              <a:chOff x="2368" y="728"/>
              <a:chExt cx="264" cy="80"/>
            </a:xfrm>
          </p:grpSpPr>
          <p:sp>
            <p:nvSpPr>
              <p:cNvPr id="18606" name="Line 221"/>
              <p:cNvSpPr>
                <a:spLocks noChangeShapeType="1"/>
              </p:cNvSpPr>
              <p:nvPr/>
            </p:nvSpPr>
            <p:spPr bwMode="auto">
              <a:xfrm flipV="1">
                <a:off x="2368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607" name="Line 222"/>
              <p:cNvSpPr>
                <a:spLocks noChangeShapeType="1"/>
              </p:cNvSpPr>
              <p:nvPr/>
            </p:nvSpPr>
            <p:spPr bwMode="auto">
              <a:xfrm flipV="1">
                <a:off x="2419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608" name="Line 223"/>
              <p:cNvSpPr>
                <a:spLocks noChangeShapeType="1"/>
              </p:cNvSpPr>
              <p:nvPr/>
            </p:nvSpPr>
            <p:spPr bwMode="auto">
              <a:xfrm flipV="1">
                <a:off x="2470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609" name="Line 224"/>
              <p:cNvSpPr>
                <a:spLocks noChangeShapeType="1"/>
              </p:cNvSpPr>
              <p:nvPr/>
            </p:nvSpPr>
            <p:spPr bwMode="auto">
              <a:xfrm flipV="1">
                <a:off x="2520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8553" name="Rectangle 5"/>
            <p:cNvSpPr>
              <a:spLocks noChangeArrowheads="1"/>
            </p:cNvSpPr>
            <p:nvPr/>
          </p:nvSpPr>
          <p:spPr bwMode="auto">
            <a:xfrm>
              <a:off x="4114800" y="1143000"/>
              <a:ext cx="17621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2. Small load</a:t>
              </a:r>
            </a:p>
          </p:txBody>
        </p:sp>
        <p:sp>
          <p:nvSpPr>
            <p:cNvPr id="18554" name="Rectangle 124"/>
            <p:cNvSpPr>
              <a:spLocks noChangeArrowheads="1"/>
            </p:cNvSpPr>
            <p:nvPr/>
          </p:nvSpPr>
          <p:spPr bwMode="auto">
            <a:xfrm>
              <a:off x="3759200" y="1270000"/>
              <a:ext cx="254000" cy="259080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55" name="Group 127"/>
            <p:cNvGrpSpPr>
              <a:grpSpLocks/>
            </p:cNvGrpSpPr>
            <p:nvPr/>
          </p:nvGrpSpPr>
          <p:grpSpPr bwMode="auto">
            <a:xfrm>
              <a:off x="3784600" y="3911600"/>
              <a:ext cx="177800" cy="393700"/>
              <a:chOff x="2384" y="2464"/>
              <a:chExt cx="112" cy="248"/>
            </a:xfrm>
          </p:grpSpPr>
          <p:sp>
            <p:nvSpPr>
              <p:cNvPr id="18604" name="Freeform 125"/>
              <p:cNvSpPr>
                <a:spLocks/>
              </p:cNvSpPr>
              <p:nvPr/>
            </p:nvSpPr>
            <p:spPr bwMode="auto">
              <a:xfrm>
                <a:off x="2384" y="2592"/>
                <a:ext cx="112" cy="120"/>
              </a:xfrm>
              <a:custGeom>
                <a:avLst/>
                <a:gdLst>
                  <a:gd name="T0" fmla="*/ 56 w 112"/>
                  <a:gd name="T1" fmla="*/ 120 h 120"/>
                  <a:gd name="T2" fmla="*/ 0 w 112"/>
                  <a:gd name="T3" fmla="*/ 0 h 120"/>
                  <a:gd name="T4" fmla="*/ 56 w 112"/>
                  <a:gd name="T5" fmla="*/ 40 h 120"/>
                  <a:gd name="T6" fmla="*/ 112 w 112"/>
                  <a:gd name="T7" fmla="*/ 0 h 120"/>
                  <a:gd name="T8" fmla="*/ 56 w 112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120"/>
                    </a:moveTo>
                    <a:lnTo>
                      <a:pt x="0" y="0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56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Line 126"/>
              <p:cNvSpPr>
                <a:spLocks noChangeShapeType="1"/>
              </p:cNvSpPr>
              <p:nvPr/>
            </p:nvSpPr>
            <p:spPr bwMode="auto">
              <a:xfrm flipV="1">
                <a:off x="2440" y="2464"/>
                <a:ext cx="1" cy="1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8556" name="Group 153"/>
            <p:cNvGrpSpPr>
              <a:grpSpLocks/>
            </p:cNvGrpSpPr>
            <p:nvPr/>
          </p:nvGrpSpPr>
          <p:grpSpPr bwMode="auto">
            <a:xfrm>
              <a:off x="4178300" y="1727200"/>
              <a:ext cx="914400" cy="1231900"/>
              <a:chOff x="2632" y="1088"/>
              <a:chExt cx="576" cy="776"/>
            </a:xfrm>
          </p:grpSpPr>
          <p:grpSp>
            <p:nvGrpSpPr>
              <p:cNvPr id="18579" name="Group 132"/>
              <p:cNvGrpSpPr>
                <a:grpSpLocks/>
              </p:cNvGrpSpPr>
              <p:nvPr/>
            </p:nvGrpSpPr>
            <p:grpSpPr bwMode="auto">
              <a:xfrm>
                <a:off x="2632" y="1720"/>
                <a:ext cx="512" cy="144"/>
                <a:chOff x="2632" y="1720"/>
                <a:chExt cx="512" cy="144"/>
              </a:xfrm>
            </p:grpSpPr>
            <p:sp>
              <p:nvSpPr>
                <p:cNvPr id="18600" name="Oval 128"/>
                <p:cNvSpPr>
                  <a:spLocks noChangeArrowheads="1"/>
                </p:cNvSpPr>
                <p:nvPr/>
              </p:nvSpPr>
              <p:spPr bwMode="auto">
                <a:xfrm>
                  <a:off x="2632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1" name="Oval 129"/>
                <p:cNvSpPr>
                  <a:spLocks noChangeArrowheads="1"/>
                </p:cNvSpPr>
                <p:nvPr/>
              </p:nvSpPr>
              <p:spPr bwMode="auto">
                <a:xfrm>
                  <a:off x="2752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2" name="Oval 130"/>
                <p:cNvSpPr>
                  <a:spLocks noChangeArrowheads="1"/>
                </p:cNvSpPr>
                <p:nvPr/>
              </p:nvSpPr>
              <p:spPr bwMode="auto">
                <a:xfrm>
                  <a:off x="2880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3" name="Oval 131"/>
                <p:cNvSpPr>
                  <a:spLocks noChangeArrowheads="1"/>
                </p:cNvSpPr>
                <p:nvPr/>
              </p:nvSpPr>
              <p:spPr bwMode="auto">
                <a:xfrm>
                  <a:off x="3000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80" name="Group 137"/>
              <p:cNvGrpSpPr>
                <a:grpSpLocks/>
              </p:cNvGrpSpPr>
              <p:nvPr/>
            </p:nvGrpSpPr>
            <p:grpSpPr bwMode="auto">
              <a:xfrm>
                <a:off x="2688" y="1560"/>
                <a:ext cx="520" cy="144"/>
                <a:chOff x="2688" y="1560"/>
                <a:chExt cx="520" cy="144"/>
              </a:xfrm>
            </p:grpSpPr>
            <p:sp>
              <p:nvSpPr>
                <p:cNvPr id="18596" name="Oval 133"/>
                <p:cNvSpPr>
                  <a:spLocks noChangeArrowheads="1"/>
                </p:cNvSpPr>
                <p:nvPr/>
              </p:nvSpPr>
              <p:spPr bwMode="auto">
                <a:xfrm>
                  <a:off x="2688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Oval 134"/>
                <p:cNvSpPr>
                  <a:spLocks noChangeArrowheads="1"/>
                </p:cNvSpPr>
                <p:nvPr/>
              </p:nvSpPr>
              <p:spPr bwMode="auto">
                <a:xfrm>
                  <a:off x="2816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8" name="Oval 135"/>
                <p:cNvSpPr>
                  <a:spLocks noChangeArrowheads="1"/>
                </p:cNvSpPr>
                <p:nvPr/>
              </p:nvSpPr>
              <p:spPr bwMode="auto">
                <a:xfrm>
                  <a:off x="2936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9" name="Oval 136"/>
                <p:cNvSpPr>
                  <a:spLocks noChangeArrowheads="1"/>
                </p:cNvSpPr>
                <p:nvPr/>
              </p:nvSpPr>
              <p:spPr bwMode="auto">
                <a:xfrm>
                  <a:off x="3064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81" name="Group 142"/>
              <p:cNvGrpSpPr>
                <a:grpSpLocks/>
              </p:cNvGrpSpPr>
              <p:nvPr/>
            </p:nvGrpSpPr>
            <p:grpSpPr bwMode="auto">
              <a:xfrm>
                <a:off x="2632" y="1400"/>
                <a:ext cx="512" cy="144"/>
                <a:chOff x="2632" y="1400"/>
                <a:chExt cx="512" cy="144"/>
              </a:xfrm>
            </p:grpSpPr>
            <p:sp>
              <p:nvSpPr>
                <p:cNvPr id="18592" name="Oval 138"/>
                <p:cNvSpPr>
                  <a:spLocks noChangeArrowheads="1"/>
                </p:cNvSpPr>
                <p:nvPr/>
              </p:nvSpPr>
              <p:spPr bwMode="auto">
                <a:xfrm>
                  <a:off x="2632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3" name="Oval 139"/>
                <p:cNvSpPr>
                  <a:spLocks noChangeArrowheads="1"/>
                </p:cNvSpPr>
                <p:nvPr/>
              </p:nvSpPr>
              <p:spPr bwMode="auto">
                <a:xfrm>
                  <a:off x="2752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4" name="Oval 140"/>
                <p:cNvSpPr>
                  <a:spLocks noChangeArrowheads="1"/>
                </p:cNvSpPr>
                <p:nvPr/>
              </p:nvSpPr>
              <p:spPr bwMode="auto">
                <a:xfrm>
                  <a:off x="2880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5" name="Oval 141"/>
                <p:cNvSpPr>
                  <a:spLocks noChangeArrowheads="1"/>
                </p:cNvSpPr>
                <p:nvPr/>
              </p:nvSpPr>
              <p:spPr bwMode="auto">
                <a:xfrm>
                  <a:off x="3000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82" name="Group 147"/>
              <p:cNvGrpSpPr>
                <a:grpSpLocks/>
              </p:cNvGrpSpPr>
              <p:nvPr/>
            </p:nvGrpSpPr>
            <p:grpSpPr bwMode="auto">
              <a:xfrm>
                <a:off x="2688" y="1248"/>
                <a:ext cx="520" cy="144"/>
                <a:chOff x="2688" y="1248"/>
                <a:chExt cx="520" cy="144"/>
              </a:xfrm>
            </p:grpSpPr>
            <p:sp>
              <p:nvSpPr>
                <p:cNvPr id="18588" name="Oval 14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9" name="Oval 144"/>
                <p:cNvSpPr>
                  <a:spLocks noChangeArrowheads="1"/>
                </p:cNvSpPr>
                <p:nvPr/>
              </p:nvSpPr>
              <p:spPr bwMode="auto">
                <a:xfrm>
                  <a:off x="2816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0" name="Oval 145"/>
                <p:cNvSpPr>
                  <a:spLocks noChangeArrowheads="1"/>
                </p:cNvSpPr>
                <p:nvPr/>
              </p:nvSpPr>
              <p:spPr bwMode="auto">
                <a:xfrm>
                  <a:off x="2936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1" name="Oval 146"/>
                <p:cNvSpPr>
                  <a:spLocks noChangeArrowheads="1"/>
                </p:cNvSpPr>
                <p:nvPr/>
              </p:nvSpPr>
              <p:spPr bwMode="auto">
                <a:xfrm>
                  <a:off x="3064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83" name="Group 152"/>
              <p:cNvGrpSpPr>
                <a:grpSpLocks/>
              </p:cNvGrpSpPr>
              <p:nvPr/>
            </p:nvGrpSpPr>
            <p:grpSpPr bwMode="auto">
              <a:xfrm>
                <a:off x="2632" y="1088"/>
                <a:ext cx="512" cy="144"/>
                <a:chOff x="2632" y="1088"/>
                <a:chExt cx="512" cy="144"/>
              </a:xfrm>
            </p:grpSpPr>
            <p:sp>
              <p:nvSpPr>
                <p:cNvPr id="18584" name="Oval 148"/>
                <p:cNvSpPr>
                  <a:spLocks noChangeArrowheads="1"/>
                </p:cNvSpPr>
                <p:nvPr/>
              </p:nvSpPr>
              <p:spPr bwMode="auto">
                <a:xfrm>
                  <a:off x="2632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5" name="Oval 149"/>
                <p:cNvSpPr>
                  <a:spLocks noChangeArrowheads="1"/>
                </p:cNvSpPr>
                <p:nvPr/>
              </p:nvSpPr>
              <p:spPr bwMode="auto">
                <a:xfrm>
                  <a:off x="2752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6" name="Oval 150"/>
                <p:cNvSpPr>
                  <a:spLocks noChangeArrowheads="1"/>
                </p:cNvSpPr>
                <p:nvPr/>
              </p:nvSpPr>
              <p:spPr bwMode="auto">
                <a:xfrm>
                  <a:off x="2880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7" name="Oval 151"/>
                <p:cNvSpPr>
                  <a:spLocks noChangeArrowheads="1"/>
                </p:cNvSpPr>
                <p:nvPr/>
              </p:nvSpPr>
              <p:spPr bwMode="auto">
                <a:xfrm>
                  <a:off x="3000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557" name="Rectangle 154"/>
            <p:cNvSpPr>
              <a:spLocks noChangeArrowheads="1"/>
            </p:cNvSpPr>
            <p:nvPr/>
          </p:nvSpPr>
          <p:spPr bwMode="auto">
            <a:xfrm>
              <a:off x="4038600" y="4102100"/>
              <a:ext cx="217488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F</a:t>
              </a:r>
              <a:endParaRPr lang="en-US" i="1"/>
            </a:p>
          </p:txBody>
        </p:sp>
        <p:sp>
          <p:nvSpPr>
            <p:cNvPr id="18558" name="Rectangle 155"/>
            <p:cNvSpPr>
              <a:spLocks noChangeArrowheads="1"/>
            </p:cNvSpPr>
            <p:nvPr/>
          </p:nvSpPr>
          <p:spPr bwMode="auto">
            <a:xfrm>
              <a:off x="3867150" y="2317750"/>
              <a:ext cx="127000" cy="254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Line 156"/>
            <p:cNvSpPr>
              <a:spLocks noChangeShapeType="1"/>
            </p:cNvSpPr>
            <p:nvPr/>
          </p:nvSpPr>
          <p:spPr bwMode="auto">
            <a:xfrm>
              <a:off x="31750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60" name="Line 157"/>
            <p:cNvSpPr>
              <a:spLocks noChangeShapeType="1"/>
            </p:cNvSpPr>
            <p:nvPr/>
          </p:nvSpPr>
          <p:spPr bwMode="auto">
            <a:xfrm>
              <a:off x="32639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61" name="Line 158"/>
            <p:cNvSpPr>
              <a:spLocks noChangeShapeType="1"/>
            </p:cNvSpPr>
            <p:nvPr/>
          </p:nvSpPr>
          <p:spPr bwMode="auto">
            <a:xfrm>
              <a:off x="33528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62" name="Line 159"/>
            <p:cNvSpPr>
              <a:spLocks noChangeShapeType="1"/>
            </p:cNvSpPr>
            <p:nvPr/>
          </p:nvSpPr>
          <p:spPr bwMode="auto">
            <a:xfrm>
              <a:off x="34417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63" name="Line 160"/>
            <p:cNvSpPr>
              <a:spLocks noChangeShapeType="1"/>
            </p:cNvSpPr>
            <p:nvPr/>
          </p:nvSpPr>
          <p:spPr bwMode="auto">
            <a:xfrm>
              <a:off x="35306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64" name="Line 161"/>
            <p:cNvSpPr>
              <a:spLocks noChangeShapeType="1"/>
            </p:cNvSpPr>
            <p:nvPr/>
          </p:nvSpPr>
          <p:spPr bwMode="auto">
            <a:xfrm>
              <a:off x="36195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65" name="Line 162"/>
            <p:cNvSpPr>
              <a:spLocks noChangeShapeType="1"/>
            </p:cNvSpPr>
            <p:nvPr/>
          </p:nvSpPr>
          <p:spPr bwMode="auto">
            <a:xfrm>
              <a:off x="37084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8566" name="Group 165"/>
            <p:cNvGrpSpPr>
              <a:grpSpLocks/>
            </p:cNvGrpSpPr>
            <p:nvPr/>
          </p:nvGrpSpPr>
          <p:grpSpPr bwMode="auto">
            <a:xfrm>
              <a:off x="3492500" y="3200400"/>
              <a:ext cx="127000" cy="444500"/>
              <a:chOff x="2200" y="2016"/>
              <a:chExt cx="80" cy="280"/>
            </a:xfrm>
          </p:grpSpPr>
          <p:sp>
            <p:nvSpPr>
              <p:cNvPr id="18577" name="Freeform 163"/>
              <p:cNvSpPr>
                <a:spLocks/>
              </p:cNvSpPr>
              <p:nvPr/>
            </p:nvSpPr>
            <p:spPr bwMode="auto">
              <a:xfrm>
                <a:off x="2200" y="2208"/>
                <a:ext cx="80" cy="88"/>
              </a:xfrm>
              <a:custGeom>
                <a:avLst/>
                <a:gdLst>
                  <a:gd name="T0" fmla="*/ 40 w 80"/>
                  <a:gd name="T1" fmla="*/ 88 h 88"/>
                  <a:gd name="T2" fmla="*/ 0 w 80"/>
                  <a:gd name="T3" fmla="*/ 0 h 88"/>
                  <a:gd name="T4" fmla="*/ 40 w 80"/>
                  <a:gd name="T5" fmla="*/ 32 h 88"/>
                  <a:gd name="T6" fmla="*/ 80 w 80"/>
                  <a:gd name="T7" fmla="*/ 0 h 88"/>
                  <a:gd name="T8" fmla="*/ 40 w 8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88"/>
                    </a:moveTo>
                    <a:lnTo>
                      <a:pt x="0" y="0"/>
                    </a:lnTo>
                    <a:lnTo>
                      <a:pt x="40" y="32"/>
                    </a:lnTo>
                    <a:lnTo>
                      <a:pt x="80" y="0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Line 164"/>
              <p:cNvSpPr>
                <a:spLocks noChangeShapeType="1"/>
              </p:cNvSpPr>
              <p:nvPr/>
            </p:nvSpPr>
            <p:spPr bwMode="auto">
              <a:xfrm flipV="1">
                <a:off x="2240" y="2016"/>
                <a:ext cx="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8567" name="Group 168"/>
            <p:cNvGrpSpPr>
              <a:grpSpLocks/>
            </p:cNvGrpSpPr>
            <p:nvPr/>
          </p:nvGrpSpPr>
          <p:grpSpPr bwMode="auto">
            <a:xfrm>
              <a:off x="3479800" y="3860800"/>
              <a:ext cx="127000" cy="444500"/>
              <a:chOff x="2192" y="2432"/>
              <a:chExt cx="80" cy="280"/>
            </a:xfrm>
          </p:grpSpPr>
          <p:sp>
            <p:nvSpPr>
              <p:cNvPr id="18575" name="Freeform 166"/>
              <p:cNvSpPr>
                <a:spLocks/>
              </p:cNvSpPr>
              <p:nvPr/>
            </p:nvSpPr>
            <p:spPr bwMode="auto">
              <a:xfrm>
                <a:off x="2192" y="243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Line 167"/>
              <p:cNvSpPr>
                <a:spLocks noChangeShapeType="1"/>
              </p:cNvSpPr>
              <p:nvPr/>
            </p:nvSpPr>
            <p:spPr bwMode="auto">
              <a:xfrm flipV="1">
                <a:off x="2232" y="2488"/>
                <a:ext cx="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8568" name="Rectangle 169"/>
            <p:cNvSpPr>
              <a:spLocks noChangeArrowheads="1"/>
            </p:cNvSpPr>
            <p:nvPr/>
          </p:nvSpPr>
          <p:spPr bwMode="auto">
            <a:xfrm>
              <a:off x="2971800" y="3429000"/>
              <a:ext cx="17621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18569" name="Rectangle 170"/>
            <p:cNvSpPr>
              <a:spLocks noChangeArrowheads="1"/>
            </p:cNvSpPr>
            <p:nvPr/>
          </p:nvSpPr>
          <p:spPr bwMode="auto">
            <a:xfrm>
              <a:off x="4171950" y="1720850"/>
              <a:ext cx="889000" cy="1231900"/>
            </a:xfrm>
            <a:prstGeom prst="rect">
              <a:avLst/>
            </a:prstGeom>
            <a:noFill/>
            <a:ln w="12700">
              <a:solidFill>
                <a:srgbClr val="FF66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70" name="Group 173"/>
            <p:cNvGrpSpPr>
              <a:grpSpLocks/>
            </p:cNvGrpSpPr>
            <p:nvPr/>
          </p:nvGrpSpPr>
          <p:grpSpPr bwMode="auto">
            <a:xfrm>
              <a:off x="3937000" y="2298700"/>
              <a:ext cx="381000" cy="165100"/>
              <a:chOff x="2480" y="1448"/>
              <a:chExt cx="240" cy="104"/>
            </a:xfrm>
          </p:grpSpPr>
          <p:sp>
            <p:nvSpPr>
              <p:cNvPr id="18573" name="Freeform 171"/>
              <p:cNvSpPr>
                <a:spLocks/>
              </p:cNvSpPr>
              <p:nvPr/>
            </p:nvSpPr>
            <p:spPr bwMode="auto">
              <a:xfrm>
                <a:off x="2480" y="1448"/>
                <a:ext cx="128" cy="104"/>
              </a:xfrm>
              <a:custGeom>
                <a:avLst/>
                <a:gdLst>
                  <a:gd name="T0" fmla="*/ 0 w 128"/>
                  <a:gd name="T1" fmla="*/ 80 h 104"/>
                  <a:gd name="T2" fmla="*/ 104 w 128"/>
                  <a:gd name="T3" fmla="*/ 0 h 104"/>
                  <a:gd name="T4" fmla="*/ 80 w 128"/>
                  <a:gd name="T5" fmla="*/ 64 h 104"/>
                  <a:gd name="T6" fmla="*/ 128 w 128"/>
                  <a:gd name="T7" fmla="*/ 104 h 104"/>
                  <a:gd name="T8" fmla="*/ 0 w 128"/>
                  <a:gd name="T9" fmla="*/ 8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04"/>
                  <a:gd name="T17" fmla="*/ 128 w 12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04">
                    <a:moveTo>
                      <a:pt x="0" y="80"/>
                    </a:moveTo>
                    <a:lnTo>
                      <a:pt x="104" y="0"/>
                    </a:lnTo>
                    <a:lnTo>
                      <a:pt x="80" y="64"/>
                    </a:lnTo>
                    <a:lnTo>
                      <a:pt x="128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Line 172"/>
              <p:cNvSpPr>
                <a:spLocks noChangeShapeType="1"/>
              </p:cNvSpPr>
              <p:nvPr/>
            </p:nvSpPr>
            <p:spPr bwMode="auto">
              <a:xfrm flipV="1">
                <a:off x="2560" y="1472"/>
                <a:ext cx="160" cy="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8571" name="Rectangle 207"/>
            <p:cNvSpPr>
              <a:spLocks noChangeArrowheads="1"/>
            </p:cNvSpPr>
            <p:nvPr/>
          </p:nvSpPr>
          <p:spPr bwMode="auto">
            <a:xfrm>
              <a:off x="5092700" y="1905000"/>
              <a:ext cx="8382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990000"/>
                  </a:solidFill>
                </a:rPr>
                <a:t>bonds </a:t>
              </a:r>
              <a:endParaRPr lang="en-US"/>
            </a:p>
          </p:txBody>
        </p:sp>
        <p:sp>
          <p:nvSpPr>
            <p:cNvPr id="18572" name="Rectangle 208"/>
            <p:cNvSpPr>
              <a:spLocks noChangeArrowheads="1"/>
            </p:cNvSpPr>
            <p:nvPr/>
          </p:nvSpPr>
          <p:spPr bwMode="auto">
            <a:xfrm>
              <a:off x="5092700" y="2235200"/>
              <a:ext cx="8382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990000"/>
                  </a:solidFill>
                </a:rPr>
                <a:t>stretch</a:t>
              </a:r>
              <a:endParaRPr lang="en-US"/>
            </a:p>
          </p:txBody>
        </p:sp>
      </p:grpSp>
      <p:grpSp>
        <p:nvGrpSpPr>
          <p:cNvPr id="18438" name="Group 174"/>
          <p:cNvGrpSpPr>
            <a:grpSpLocks/>
          </p:cNvGrpSpPr>
          <p:nvPr/>
        </p:nvGrpSpPr>
        <p:grpSpPr bwMode="auto">
          <a:xfrm>
            <a:off x="812800" y="1143000"/>
            <a:ext cx="6845300" cy="2513013"/>
            <a:chOff x="812800" y="1143000"/>
            <a:chExt cx="6845300" cy="2513013"/>
          </a:xfrm>
        </p:grpSpPr>
        <p:sp>
          <p:nvSpPr>
            <p:cNvPr id="18511" name="Line 227"/>
            <p:cNvSpPr>
              <a:spLocks noChangeShapeType="1"/>
            </p:cNvSpPr>
            <p:nvPr/>
          </p:nvSpPr>
          <p:spPr bwMode="auto">
            <a:xfrm>
              <a:off x="812800" y="3656013"/>
              <a:ext cx="684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8512" name="Group 173"/>
            <p:cNvGrpSpPr>
              <a:grpSpLocks/>
            </p:cNvGrpSpPr>
            <p:nvPr/>
          </p:nvGrpSpPr>
          <p:grpSpPr bwMode="auto">
            <a:xfrm>
              <a:off x="1117600" y="1143000"/>
              <a:ext cx="1536700" cy="2513013"/>
              <a:chOff x="1117600" y="1143000"/>
              <a:chExt cx="1536700" cy="2513013"/>
            </a:xfrm>
          </p:grpSpPr>
          <p:sp>
            <p:nvSpPr>
              <p:cNvPr id="18513" name="Rectangle 4"/>
              <p:cNvSpPr>
                <a:spLocks noChangeArrowheads="1"/>
              </p:cNvSpPr>
              <p:nvPr/>
            </p:nvSpPr>
            <p:spPr bwMode="auto">
              <a:xfrm>
                <a:off x="1600200" y="1143000"/>
                <a:ext cx="1050925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/>
                  <a:t>1. Initial</a:t>
                </a:r>
              </a:p>
            </p:txBody>
          </p:sp>
          <p:grpSp>
            <p:nvGrpSpPr>
              <p:cNvPr id="18514" name="Group 215"/>
              <p:cNvGrpSpPr>
                <a:grpSpLocks/>
              </p:cNvGrpSpPr>
              <p:nvPr/>
            </p:nvGrpSpPr>
            <p:grpSpPr bwMode="auto">
              <a:xfrm>
                <a:off x="1130300" y="1143000"/>
                <a:ext cx="508000" cy="127000"/>
                <a:chOff x="712" y="720"/>
                <a:chExt cx="320" cy="80"/>
              </a:xfrm>
            </p:grpSpPr>
            <p:sp>
              <p:nvSpPr>
                <p:cNvPr id="18548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712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8549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784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8550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848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8551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920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18515" name="Group 123"/>
              <p:cNvGrpSpPr>
                <a:grpSpLocks/>
              </p:cNvGrpSpPr>
              <p:nvPr/>
            </p:nvGrpSpPr>
            <p:grpSpPr bwMode="auto">
              <a:xfrm>
                <a:off x="1117600" y="1255713"/>
                <a:ext cx="1536700" cy="2400300"/>
                <a:chOff x="704" y="800"/>
                <a:chExt cx="968" cy="1512"/>
              </a:xfrm>
            </p:grpSpPr>
            <p:sp>
              <p:nvSpPr>
                <p:cNvPr id="18516" name="Rectangle 91"/>
                <p:cNvSpPr>
                  <a:spLocks noChangeArrowheads="1"/>
                </p:cNvSpPr>
                <p:nvPr/>
              </p:nvSpPr>
              <p:spPr bwMode="auto">
                <a:xfrm>
                  <a:off x="704" y="800"/>
                  <a:ext cx="216" cy="1512"/>
                </a:xfrm>
                <a:prstGeom prst="rect">
                  <a:avLst/>
                </a:prstGeom>
                <a:solidFill>
                  <a:srgbClr val="66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17" name="Group 117"/>
                <p:cNvGrpSpPr>
                  <a:grpSpLocks/>
                </p:cNvGrpSpPr>
                <p:nvPr/>
              </p:nvGrpSpPr>
              <p:grpSpPr bwMode="auto">
                <a:xfrm>
                  <a:off x="1024" y="1144"/>
                  <a:ext cx="648" cy="648"/>
                  <a:chOff x="1024" y="1144"/>
                  <a:chExt cx="648" cy="648"/>
                </a:xfrm>
              </p:grpSpPr>
              <p:grpSp>
                <p:nvGrpSpPr>
                  <p:cNvPr id="18523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024" y="1144"/>
                    <a:ext cx="576" cy="144"/>
                    <a:chOff x="1024" y="1144"/>
                    <a:chExt cx="576" cy="144"/>
                  </a:xfrm>
                </p:grpSpPr>
                <p:sp>
                  <p:nvSpPr>
                    <p:cNvPr id="18544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45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46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2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47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6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24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096" y="1272"/>
                    <a:ext cx="576" cy="144"/>
                    <a:chOff x="1096" y="1272"/>
                    <a:chExt cx="576" cy="144"/>
                  </a:xfrm>
                </p:grpSpPr>
                <p:sp>
                  <p:nvSpPr>
                    <p:cNvPr id="18540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41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0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42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43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8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25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024" y="1392"/>
                    <a:ext cx="576" cy="144"/>
                    <a:chOff x="1024" y="1392"/>
                    <a:chExt cx="576" cy="144"/>
                  </a:xfrm>
                </p:grpSpPr>
                <p:sp>
                  <p:nvSpPr>
                    <p:cNvPr id="18536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7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8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2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9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6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26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1096" y="1520"/>
                    <a:ext cx="576" cy="144"/>
                    <a:chOff x="1096" y="1520"/>
                    <a:chExt cx="576" cy="144"/>
                  </a:xfrm>
                </p:grpSpPr>
                <p:sp>
                  <p:nvSpPr>
                    <p:cNvPr id="1853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3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0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4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5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8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2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024" y="1648"/>
                    <a:ext cx="576" cy="144"/>
                    <a:chOff x="1024" y="1648"/>
                    <a:chExt cx="576" cy="144"/>
                  </a:xfrm>
                </p:grpSpPr>
                <p:sp>
                  <p:nvSpPr>
                    <p:cNvPr id="18528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29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0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2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31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6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8518" name="Group 120"/>
                <p:cNvGrpSpPr>
                  <a:grpSpLocks/>
                </p:cNvGrpSpPr>
                <p:nvPr/>
              </p:nvGrpSpPr>
              <p:grpSpPr bwMode="auto">
                <a:xfrm>
                  <a:off x="896" y="1408"/>
                  <a:ext cx="240" cy="104"/>
                  <a:chOff x="896" y="1408"/>
                  <a:chExt cx="240" cy="104"/>
                </a:xfrm>
              </p:grpSpPr>
              <p:sp>
                <p:nvSpPr>
                  <p:cNvPr id="18521" name="Freeform 118"/>
                  <p:cNvSpPr>
                    <a:spLocks/>
                  </p:cNvSpPr>
                  <p:nvPr/>
                </p:nvSpPr>
                <p:spPr bwMode="auto">
                  <a:xfrm>
                    <a:off x="896" y="1408"/>
                    <a:ext cx="128" cy="104"/>
                  </a:xfrm>
                  <a:custGeom>
                    <a:avLst/>
                    <a:gdLst>
                      <a:gd name="T0" fmla="*/ 0 w 128"/>
                      <a:gd name="T1" fmla="*/ 80 h 104"/>
                      <a:gd name="T2" fmla="*/ 104 w 128"/>
                      <a:gd name="T3" fmla="*/ 0 h 104"/>
                      <a:gd name="T4" fmla="*/ 80 w 128"/>
                      <a:gd name="T5" fmla="*/ 64 h 104"/>
                      <a:gd name="T6" fmla="*/ 128 w 128"/>
                      <a:gd name="T7" fmla="*/ 104 h 104"/>
                      <a:gd name="T8" fmla="*/ 0 w 128"/>
                      <a:gd name="T9" fmla="*/ 8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8"/>
                      <a:gd name="T16" fmla="*/ 0 h 104"/>
                      <a:gd name="T17" fmla="*/ 128 w 128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8" h="104">
                        <a:moveTo>
                          <a:pt x="0" y="80"/>
                        </a:moveTo>
                        <a:lnTo>
                          <a:pt x="104" y="0"/>
                        </a:lnTo>
                        <a:lnTo>
                          <a:pt x="80" y="64"/>
                        </a:lnTo>
                        <a:lnTo>
                          <a:pt x="128" y="104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2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6" y="1432"/>
                    <a:ext cx="160" cy="4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18519" name="Rectangle 121"/>
                <p:cNvSpPr>
                  <a:spLocks noChangeArrowheads="1"/>
                </p:cNvSpPr>
                <p:nvPr/>
              </p:nvSpPr>
              <p:spPr bwMode="auto">
                <a:xfrm>
                  <a:off x="804" y="1444"/>
                  <a:ext cx="112" cy="10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0" name="Rectangle 122"/>
                <p:cNvSpPr>
                  <a:spLocks noChangeArrowheads="1"/>
                </p:cNvSpPr>
                <p:nvPr/>
              </p:nvSpPr>
              <p:spPr bwMode="auto">
                <a:xfrm>
                  <a:off x="1028" y="1140"/>
                  <a:ext cx="640" cy="648"/>
                </a:xfrm>
                <a:prstGeom prst="rect">
                  <a:avLst/>
                </a:prstGeom>
                <a:noFill/>
                <a:ln w="12700">
                  <a:solidFill>
                    <a:srgbClr val="66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176"/>
          <p:cNvGrpSpPr>
            <a:grpSpLocks/>
          </p:cNvGrpSpPr>
          <p:nvPr/>
        </p:nvGrpSpPr>
        <p:grpSpPr bwMode="auto">
          <a:xfrm>
            <a:off x="6578600" y="1143000"/>
            <a:ext cx="1812925" cy="2511425"/>
            <a:chOff x="6578600" y="1143000"/>
            <a:chExt cx="1812925" cy="2511425"/>
          </a:xfrm>
        </p:grpSpPr>
        <p:sp>
          <p:nvSpPr>
            <p:cNvPr id="18470" name="Rectangle 6"/>
            <p:cNvSpPr>
              <a:spLocks noChangeArrowheads="1"/>
            </p:cNvSpPr>
            <p:nvPr/>
          </p:nvSpPr>
          <p:spPr bwMode="auto">
            <a:xfrm>
              <a:off x="7086600" y="1143000"/>
              <a:ext cx="13049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3. Unload</a:t>
              </a:r>
            </a:p>
          </p:txBody>
        </p:sp>
        <p:sp>
          <p:nvSpPr>
            <p:cNvPr id="18471" name="Rectangle 209"/>
            <p:cNvSpPr>
              <a:spLocks noChangeArrowheads="1"/>
            </p:cNvSpPr>
            <p:nvPr/>
          </p:nvSpPr>
          <p:spPr bwMode="auto">
            <a:xfrm>
              <a:off x="7073900" y="2806700"/>
              <a:ext cx="11176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770000"/>
                  </a:solidFill>
                </a:rPr>
                <a:t>return to </a:t>
              </a:r>
              <a:endParaRPr lang="en-US"/>
            </a:p>
          </p:txBody>
        </p:sp>
        <p:sp>
          <p:nvSpPr>
            <p:cNvPr id="18472" name="Rectangle 210"/>
            <p:cNvSpPr>
              <a:spLocks noChangeArrowheads="1"/>
            </p:cNvSpPr>
            <p:nvPr/>
          </p:nvSpPr>
          <p:spPr bwMode="auto">
            <a:xfrm>
              <a:off x="7073900" y="3136900"/>
              <a:ext cx="636588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770000"/>
                  </a:solidFill>
                </a:rPr>
                <a:t>initial</a:t>
              </a:r>
              <a:endParaRPr lang="en-US"/>
            </a:p>
          </p:txBody>
        </p:sp>
        <p:grpSp>
          <p:nvGrpSpPr>
            <p:cNvPr id="18473" name="Group 220"/>
            <p:cNvGrpSpPr>
              <a:grpSpLocks/>
            </p:cNvGrpSpPr>
            <p:nvPr/>
          </p:nvGrpSpPr>
          <p:grpSpPr bwMode="auto">
            <a:xfrm>
              <a:off x="6578600" y="1152525"/>
              <a:ext cx="508000" cy="114300"/>
              <a:chOff x="4136" y="728"/>
              <a:chExt cx="320" cy="72"/>
            </a:xfrm>
          </p:grpSpPr>
          <p:sp>
            <p:nvSpPr>
              <p:cNvPr id="18507" name="Line 216"/>
              <p:cNvSpPr>
                <a:spLocks noChangeShapeType="1"/>
              </p:cNvSpPr>
              <p:nvPr/>
            </p:nvSpPr>
            <p:spPr bwMode="auto">
              <a:xfrm flipV="1">
                <a:off x="4136" y="728"/>
                <a:ext cx="120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508" name="Line 217"/>
              <p:cNvSpPr>
                <a:spLocks noChangeShapeType="1"/>
              </p:cNvSpPr>
              <p:nvPr/>
            </p:nvSpPr>
            <p:spPr bwMode="auto">
              <a:xfrm flipV="1">
                <a:off x="4208" y="728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509" name="Line 218"/>
              <p:cNvSpPr>
                <a:spLocks noChangeShapeType="1"/>
              </p:cNvSpPr>
              <p:nvPr/>
            </p:nvSpPr>
            <p:spPr bwMode="auto">
              <a:xfrm flipV="1">
                <a:off x="4280" y="728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510" name="Line 219"/>
              <p:cNvSpPr>
                <a:spLocks noChangeShapeType="1"/>
              </p:cNvSpPr>
              <p:nvPr/>
            </p:nvSpPr>
            <p:spPr bwMode="auto">
              <a:xfrm flipV="1">
                <a:off x="4344" y="728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8474" name="Group 206"/>
            <p:cNvGrpSpPr>
              <a:grpSpLocks/>
            </p:cNvGrpSpPr>
            <p:nvPr/>
          </p:nvGrpSpPr>
          <p:grpSpPr bwMode="auto">
            <a:xfrm>
              <a:off x="6578600" y="1254125"/>
              <a:ext cx="1536700" cy="2400300"/>
              <a:chOff x="4144" y="808"/>
              <a:chExt cx="968" cy="1512"/>
            </a:xfrm>
          </p:grpSpPr>
          <p:sp>
            <p:nvSpPr>
              <p:cNvPr id="18475" name="Rectangle 174"/>
              <p:cNvSpPr>
                <a:spLocks noChangeArrowheads="1"/>
              </p:cNvSpPr>
              <p:nvPr/>
            </p:nvSpPr>
            <p:spPr bwMode="auto">
              <a:xfrm>
                <a:off x="4144" y="808"/>
                <a:ext cx="216" cy="1512"/>
              </a:xfrm>
              <a:prstGeom prst="rect">
                <a:avLst/>
              </a:prstGeom>
              <a:solidFill>
                <a:srgbClr val="6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76" name="Group 200"/>
              <p:cNvGrpSpPr>
                <a:grpSpLocks/>
              </p:cNvGrpSpPr>
              <p:nvPr/>
            </p:nvGrpSpPr>
            <p:grpSpPr bwMode="auto">
              <a:xfrm>
                <a:off x="4464" y="1152"/>
                <a:ext cx="648" cy="640"/>
                <a:chOff x="4464" y="1152"/>
                <a:chExt cx="648" cy="640"/>
              </a:xfrm>
            </p:grpSpPr>
            <p:grpSp>
              <p:nvGrpSpPr>
                <p:cNvPr id="18482" name="Group 179"/>
                <p:cNvGrpSpPr>
                  <a:grpSpLocks/>
                </p:cNvGrpSpPr>
                <p:nvPr/>
              </p:nvGrpSpPr>
              <p:grpSpPr bwMode="auto">
                <a:xfrm>
                  <a:off x="4464" y="1152"/>
                  <a:ext cx="576" cy="144"/>
                  <a:chOff x="4464" y="1152"/>
                  <a:chExt cx="576" cy="144"/>
                </a:xfrm>
              </p:grpSpPr>
              <p:sp>
                <p:nvSpPr>
                  <p:cNvPr id="18503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4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5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3" name="Group 184"/>
                <p:cNvGrpSpPr>
                  <a:grpSpLocks/>
                </p:cNvGrpSpPr>
                <p:nvPr/>
              </p:nvGrpSpPr>
              <p:grpSpPr bwMode="auto">
                <a:xfrm>
                  <a:off x="4536" y="1272"/>
                  <a:ext cx="576" cy="144"/>
                  <a:chOff x="4536" y="1272"/>
                  <a:chExt cx="576" cy="144"/>
                </a:xfrm>
              </p:grpSpPr>
              <p:sp>
                <p:nvSpPr>
                  <p:cNvPr id="18499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4536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0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2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4" name="Group 189"/>
                <p:cNvGrpSpPr>
                  <a:grpSpLocks/>
                </p:cNvGrpSpPr>
                <p:nvPr/>
              </p:nvGrpSpPr>
              <p:grpSpPr bwMode="auto">
                <a:xfrm>
                  <a:off x="4464" y="1400"/>
                  <a:ext cx="576" cy="144"/>
                  <a:chOff x="4464" y="1400"/>
                  <a:chExt cx="576" cy="144"/>
                </a:xfrm>
              </p:grpSpPr>
              <p:sp>
                <p:nvSpPr>
                  <p:cNvPr id="1849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6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5" name="Group 194"/>
                <p:cNvGrpSpPr>
                  <a:grpSpLocks/>
                </p:cNvGrpSpPr>
                <p:nvPr/>
              </p:nvGrpSpPr>
              <p:grpSpPr bwMode="auto">
                <a:xfrm>
                  <a:off x="4536" y="1520"/>
                  <a:ext cx="576" cy="144"/>
                  <a:chOff x="4536" y="1520"/>
                  <a:chExt cx="576" cy="144"/>
                </a:xfrm>
              </p:grpSpPr>
              <p:sp>
                <p:nvSpPr>
                  <p:cNvPr id="18491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4536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2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3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4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6" name="Group 199"/>
                <p:cNvGrpSpPr>
                  <a:grpSpLocks/>
                </p:cNvGrpSpPr>
                <p:nvPr/>
              </p:nvGrpSpPr>
              <p:grpSpPr bwMode="auto">
                <a:xfrm>
                  <a:off x="4464" y="1648"/>
                  <a:ext cx="576" cy="144"/>
                  <a:chOff x="4464" y="1648"/>
                  <a:chExt cx="576" cy="144"/>
                </a:xfrm>
              </p:grpSpPr>
              <p:sp>
                <p:nvSpPr>
                  <p:cNvPr id="18487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8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9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0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477" name="Group 203"/>
              <p:cNvGrpSpPr>
                <a:grpSpLocks/>
              </p:cNvGrpSpPr>
              <p:nvPr/>
            </p:nvGrpSpPr>
            <p:grpSpPr bwMode="auto">
              <a:xfrm>
                <a:off x="4336" y="1416"/>
                <a:ext cx="240" cy="104"/>
                <a:chOff x="4336" y="1416"/>
                <a:chExt cx="240" cy="104"/>
              </a:xfrm>
            </p:grpSpPr>
            <p:sp>
              <p:nvSpPr>
                <p:cNvPr id="18480" name="Freeform 201"/>
                <p:cNvSpPr>
                  <a:spLocks/>
                </p:cNvSpPr>
                <p:nvPr/>
              </p:nvSpPr>
              <p:spPr bwMode="auto">
                <a:xfrm>
                  <a:off x="4336" y="1416"/>
                  <a:ext cx="128" cy="104"/>
                </a:xfrm>
                <a:custGeom>
                  <a:avLst/>
                  <a:gdLst>
                    <a:gd name="T0" fmla="*/ 0 w 128"/>
                    <a:gd name="T1" fmla="*/ 80 h 104"/>
                    <a:gd name="T2" fmla="*/ 104 w 128"/>
                    <a:gd name="T3" fmla="*/ 0 h 104"/>
                    <a:gd name="T4" fmla="*/ 80 w 128"/>
                    <a:gd name="T5" fmla="*/ 64 h 104"/>
                    <a:gd name="T6" fmla="*/ 128 w 128"/>
                    <a:gd name="T7" fmla="*/ 104 h 104"/>
                    <a:gd name="T8" fmla="*/ 0 w 128"/>
                    <a:gd name="T9" fmla="*/ 8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104"/>
                    <a:gd name="T17" fmla="*/ 128 w 12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104">
                      <a:moveTo>
                        <a:pt x="0" y="80"/>
                      </a:moveTo>
                      <a:lnTo>
                        <a:pt x="104" y="0"/>
                      </a:lnTo>
                      <a:lnTo>
                        <a:pt x="80" y="64"/>
                      </a:lnTo>
                      <a:lnTo>
                        <a:pt x="128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1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416" y="1440"/>
                  <a:ext cx="16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8478" name="Rectangle 204"/>
              <p:cNvSpPr>
                <a:spLocks noChangeArrowheads="1"/>
              </p:cNvSpPr>
              <p:nvPr/>
            </p:nvSpPr>
            <p:spPr bwMode="auto">
              <a:xfrm>
                <a:off x="4244" y="1452"/>
                <a:ext cx="104" cy="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Rectangle 205"/>
              <p:cNvSpPr>
                <a:spLocks noChangeArrowheads="1"/>
              </p:cNvSpPr>
              <p:nvPr/>
            </p:nvSpPr>
            <p:spPr bwMode="auto">
              <a:xfrm>
                <a:off x="4468" y="1140"/>
                <a:ext cx="640" cy="656"/>
              </a:xfrm>
              <a:prstGeom prst="rect">
                <a:avLst/>
              </a:prstGeom>
              <a:noFill/>
              <a:ln w="12700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40" name="Rectangle 237"/>
          <p:cNvSpPr>
            <a:spLocks noChangeArrowheads="1"/>
          </p:cNvSpPr>
          <p:nvPr/>
        </p:nvSpPr>
        <p:spPr bwMode="auto">
          <a:xfrm>
            <a:off x="4711700" y="4318000"/>
            <a:ext cx="2174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F</a:t>
            </a:r>
            <a:endParaRPr lang="en-US" i="1"/>
          </a:p>
        </p:txBody>
      </p:sp>
      <p:sp>
        <p:nvSpPr>
          <p:cNvPr id="18441" name="Rectangle 241"/>
          <p:cNvSpPr>
            <a:spLocks noChangeArrowheads="1"/>
          </p:cNvSpPr>
          <p:nvPr/>
        </p:nvSpPr>
        <p:spPr bwMode="auto">
          <a:xfrm>
            <a:off x="6781800" y="5702300"/>
            <a:ext cx="176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Symbol" charset="2"/>
              </a:rPr>
              <a:t>d</a:t>
            </a:r>
            <a:endParaRPr lang="en-US">
              <a:latin typeface="Times" charset="0"/>
            </a:endParaRPr>
          </a:p>
        </p:txBody>
      </p:sp>
      <p:grpSp>
        <p:nvGrpSpPr>
          <p:cNvPr id="18613" name="Group 193"/>
          <p:cNvGrpSpPr>
            <a:grpSpLocks/>
          </p:cNvGrpSpPr>
          <p:nvPr/>
        </p:nvGrpSpPr>
        <p:grpSpPr bwMode="auto">
          <a:xfrm>
            <a:off x="6108700" y="4445000"/>
            <a:ext cx="862013" cy="596900"/>
            <a:chOff x="6108700" y="4445000"/>
            <a:chExt cx="862013" cy="596900"/>
          </a:xfrm>
        </p:grpSpPr>
        <p:sp>
          <p:nvSpPr>
            <p:cNvPr id="18468" name="Rectangle 255"/>
            <p:cNvSpPr>
              <a:spLocks noChangeArrowheads="1"/>
            </p:cNvSpPr>
            <p:nvPr/>
          </p:nvSpPr>
          <p:spPr bwMode="auto">
            <a:xfrm>
              <a:off x="6108700" y="4445000"/>
              <a:ext cx="862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660000"/>
                  </a:solidFill>
                </a:rPr>
                <a:t>Linear- </a:t>
              </a:r>
              <a:endParaRPr lang="en-US"/>
            </a:p>
          </p:txBody>
        </p:sp>
        <p:sp>
          <p:nvSpPr>
            <p:cNvPr id="18469" name="Rectangle 256"/>
            <p:cNvSpPr>
              <a:spLocks noChangeArrowheads="1"/>
            </p:cNvSpPr>
            <p:nvPr/>
          </p:nvSpPr>
          <p:spPr bwMode="auto">
            <a:xfrm>
              <a:off x="6108700" y="4737100"/>
              <a:ext cx="720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660000"/>
                  </a:solidFill>
                </a:rPr>
                <a:t>elastic</a:t>
              </a:r>
              <a:endParaRPr lang="en-US"/>
            </a:p>
          </p:txBody>
        </p:sp>
      </p:grpSp>
      <p:grpSp>
        <p:nvGrpSpPr>
          <p:cNvPr id="18443" name="Group 233"/>
          <p:cNvGrpSpPr>
            <a:grpSpLocks/>
          </p:cNvGrpSpPr>
          <p:nvPr/>
        </p:nvGrpSpPr>
        <p:grpSpPr bwMode="auto">
          <a:xfrm>
            <a:off x="4965700" y="4445000"/>
            <a:ext cx="152400" cy="1536700"/>
            <a:chOff x="3128" y="2800"/>
            <a:chExt cx="96" cy="968"/>
          </a:xfrm>
        </p:grpSpPr>
        <p:sp>
          <p:nvSpPr>
            <p:cNvPr id="18466" name="Freeform 231"/>
            <p:cNvSpPr>
              <a:spLocks/>
            </p:cNvSpPr>
            <p:nvPr/>
          </p:nvSpPr>
          <p:spPr bwMode="auto">
            <a:xfrm>
              <a:off x="3128" y="2800"/>
              <a:ext cx="96" cy="104"/>
            </a:xfrm>
            <a:custGeom>
              <a:avLst/>
              <a:gdLst>
                <a:gd name="T0" fmla="*/ 48 w 96"/>
                <a:gd name="T1" fmla="*/ 0 h 104"/>
                <a:gd name="T2" fmla="*/ 96 w 96"/>
                <a:gd name="T3" fmla="*/ 104 h 104"/>
                <a:gd name="T4" fmla="*/ 48 w 96"/>
                <a:gd name="T5" fmla="*/ 72 h 104"/>
                <a:gd name="T6" fmla="*/ 0 w 96"/>
                <a:gd name="T7" fmla="*/ 104 h 104"/>
                <a:gd name="T8" fmla="*/ 48 w 96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4"/>
                <a:gd name="T17" fmla="*/ 96 w 9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4">
                  <a:moveTo>
                    <a:pt x="48" y="0"/>
                  </a:moveTo>
                  <a:lnTo>
                    <a:pt x="96" y="104"/>
                  </a:lnTo>
                  <a:lnTo>
                    <a:pt x="48" y="72"/>
                  </a:lnTo>
                  <a:lnTo>
                    <a:pt x="0" y="10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32"/>
            <p:cNvSpPr>
              <a:spLocks noChangeShapeType="1"/>
            </p:cNvSpPr>
            <p:nvPr/>
          </p:nvSpPr>
          <p:spPr bwMode="auto">
            <a:xfrm flipV="1">
              <a:off x="3176" y="2872"/>
              <a:ext cx="1" cy="8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4" name="Group 236"/>
          <p:cNvGrpSpPr>
            <a:grpSpLocks/>
          </p:cNvGrpSpPr>
          <p:nvPr/>
        </p:nvGrpSpPr>
        <p:grpSpPr bwMode="auto">
          <a:xfrm>
            <a:off x="5029200" y="5905500"/>
            <a:ext cx="1752600" cy="152400"/>
            <a:chOff x="3168" y="3720"/>
            <a:chExt cx="1104" cy="96"/>
          </a:xfrm>
        </p:grpSpPr>
        <p:sp>
          <p:nvSpPr>
            <p:cNvPr id="18464" name="Freeform 234"/>
            <p:cNvSpPr>
              <a:spLocks/>
            </p:cNvSpPr>
            <p:nvPr/>
          </p:nvSpPr>
          <p:spPr bwMode="auto">
            <a:xfrm>
              <a:off x="4168" y="3720"/>
              <a:ext cx="104" cy="96"/>
            </a:xfrm>
            <a:custGeom>
              <a:avLst/>
              <a:gdLst>
                <a:gd name="T0" fmla="*/ 104 w 104"/>
                <a:gd name="T1" fmla="*/ 48 h 96"/>
                <a:gd name="T2" fmla="*/ 0 w 104"/>
                <a:gd name="T3" fmla="*/ 96 h 96"/>
                <a:gd name="T4" fmla="*/ 32 w 104"/>
                <a:gd name="T5" fmla="*/ 48 h 96"/>
                <a:gd name="T6" fmla="*/ 0 w 104"/>
                <a:gd name="T7" fmla="*/ 0 h 96"/>
                <a:gd name="T8" fmla="*/ 104 w 104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104" y="48"/>
                  </a:moveTo>
                  <a:lnTo>
                    <a:pt x="0" y="96"/>
                  </a:lnTo>
                  <a:lnTo>
                    <a:pt x="32" y="48"/>
                  </a:lnTo>
                  <a:lnTo>
                    <a:pt x="0" y="0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35"/>
            <p:cNvSpPr>
              <a:spLocks noChangeShapeType="1"/>
            </p:cNvSpPr>
            <p:nvPr/>
          </p:nvSpPr>
          <p:spPr bwMode="auto">
            <a:xfrm>
              <a:off x="3168" y="3768"/>
              <a:ext cx="10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616" name="Group 186"/>
          <p:cNvGrpSpPr>
            <a:grpSpLocks/>
          </p:cNvGrpSpPr>
          <p:nvPr/>
        </p:nvGrpSpPr>
        <p:grpSpPr bwMode="auto">
          <a:xfrm>
            <a:off x="5029200" y="4233863"/>
            <a:ext cx="1243013" cy="1757362"/>
            <a:chOff x="5029200" y="4233672"/>
            <a:chExt cx="1243584" cy="1757172"/>
          </a:xfrm>
        </p:grpSpPr>
        <p:grpSp>
          <p:nvGrpSpPr>
            <p:cNvPr id="18617" name="Group 240"/>
            <p:cNvGrpSpPr>
              <a:grpSpLocks/>
            </p:cNvGrpSpPr>
            <p:nvPr/>
          </p:nvGrpSpPr>
          <p:grpSpPr bwMode="auto">
            <a:xfrm>
              <a:off x="5047425" y="4737985"/>
              <a:ext cx="881063" cy="1231899"/>
              <a:chOff x="3168" y="2944"/>
              <a:chExt cx="584" cy="816"/>
            </a:xfrm>
            <a:solidFill>
              <a:srgbClr val="CC0000"/>
            </a:solidFill>
          </p:grpSpPr>
          <p:sp>
            <p:nvSpPr>
              <p:cNvPr id="190" name="Freeform 238"/>
              <p:cNvSpPr>
                <a:spLocks/>
              </p:cNvSpPr>
              <p:nvPr/>
            </p:nvSpPr>
            <p:spPr bwMode="auto">
              <a:xfrm>
                <a:off x="3640" y="2944"/>
                <a:ext cx="112" cy="128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88" y="128"/>
                  </a:cxn>
                  <a:cxn ang="0">
                    <a:pos x="64" y="64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2" h="128">
                    <a:moveTo>
                      <a:pt x="112" y="0"/>
                    </a:moveTo>
                    <a:lnTo>
                      <a:pt x="88" y="128"/>
                    </a:lnTo>
                    <a:lnTo>
                      <a:pt x="64" y="64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91" name="Line 239"/>
              <p:cNvSpPr>
                <a:spLocks noChangeShapeType="1"/>
              </p:cNvSpPr>
              <p:nvPr/>
            </p:nvSpPr>
            <p:spPr bwMode="auto">
              <a:xfrm flipV="1">
                <a:off x="3168" y="3008"/>
                <a:ext cx="536" cy="752"/>
              </a:xfrm>
              <a:prstGeom prst="line">
                <a:avLst/>
              </a:prstGeom>
              <a:grp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cxnSp>
          <p:nvCxnSpPr>
            <p:cNvPr id="18463" name="Straight Connector 188"/>
            <p:cNvCxnSpPr>
              <a:cxnSpLocks noChangeShapeType="1"/>
            </p:cNvCxnSpPr>
            <p:nvPr/>
          </p:nvCxnSpPr>
          <p:spPr bwMode="auto">
            <a:xfrm rot="5400000" flipH="1" flipV="1">
              <a:off x="4772406" y="4490466"/>
              <a:ext cx="1757172" cy="12435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18618" name="Group 191"/>
          <p:cNvGrpSpPr>
            <a:grpSpLocks/>
          </p:cNvGrpSpPr>
          <p:nvPr/>
        </p:nvGrpSpPr>
        <p:grpSpPr bwMode="auto">
          <a:xfrm>
            <a:off x="5057775" y="5168900"/>
            <a:ext cx="3306763" cy="800100"/>
            <a:chOff x="5057775" y="5168900"/>
            <a:chExt cx="3306763" cy="800100"/>
          </a:xfrm>
        </p:grpSpPr>
        <p:grpSp>
          <p:nvGrpSpPr>
            <p:cNvPr id="18450" name="Group 251"/>
            <p:cNvGrpSpPr>
              <a:grpSpLocks/>
            </p:cNvGrpSpPr>
            <p:nvPr/>
          </p:nvGrpSpPr>
          <p:grpSpPr bwMode="auto">
            <a:xfrm>
              <a:off x="5057775" y="5168900"/>
              <a:ext cx="1981200" cy="800100"/>
              <a:chOff x="3180" y="3256"/>
              <a:chExt cx="1248" cy="504"/>
            </a:xfrm>
          </p:grpSpPr>
          <p:grpSp>
            <p:nvGrpSpPr>
              <p:cNvPr id="18453" name="Group 247"/>
              <p:cNvGrpSpPr>
                <a:grpSpLocks/>
              </p:cNvGrpSpPr>
              <p:nvPr/>
            </p:nvGrpSpPr>
            <p:grpSpPr bwMode="auto">
              <a:xfrm>
                <a:off x="3180" y="3256"/>
                <a:ext cx="1248" cy="504"/>
                <a:chOff x="3180" y="3256"/>
                <a:chExt cx="1248" cy="504"/>
              </a:xfrm>
            </p:grpSpPr>
            <p:sp>
              <p:nvSpPr>
                <p:cNvPr id="18457" name="Arc 242"/>
                <p:cNvSpPr>
                  <a:spLocks/>
                </p:cNvSpPr>
                <p:nvPr/>
              </p:nvSpPr>
              <p:spPr bwMode="auto">
                <a:xfrm>
                  <a:off x="3180" y="3508"/>
                  <a:ext cx="624" cy="25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712"/>
                        <a:pt x="9606" y="58"/>
                        <a:pt x="21494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712"/>
                        <a:pt x="9606" y="58"/>
                        <a:pt x="21494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8" name="Arc 243"/>
                <p:cNvSpPr>
                  <a:spLocks/>
                </p:cNvSpPr>
                <p:nvPr/>
              </p:nvSpPr>
              <p:spPr bwMode="auto">
                <a:xfrm>
                  <a:off x="3801" y="3256"/>
                  <a:ext cx="627" cy="252"/>
                </a:xfrm>
                <a:custGeom>
                  <a:avLst/>
                  <a:gdLst>
                    <a:gd name="T0" fmla="*/ 0 w 21706"/>
                    <a:gd name="T1" fmla="*/ 0 h 21600"/>
                    <a:gd name="T2" fmla="*/ 0 w 21706"/>
                    <a:gd name="T3" fmla="*/ 0 h 21600"/>
                    <a:gd name="T4" fmla="*/ 0 w 2170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06"/>
                    <a:gd name="T10" fmla="*/ 0 h 21600"/>
                    <a:gd name="T11" fmla="*/ 21706 w 2170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06" h="21600" fill="none" extrusionOk="0">
                      <a:moveTo>
                        <a:pt x="21706" y="0"/>
                      </a:moveTo>
                      <a:cubicBezTo>
                        <a:pt x="21706" y="11929"/>
                        <a:pt x="12035" y="21600"/>
                        <a:pt x="106" y="21600"/>
                      </a:cubicBezTo>
                      <a:cubicBezTo>
                        <a:pt x="70" y="21600"/>
                        <a:pt x="35" y="21599"/>
                        <a:pt x="0" y="21599"/>
                      </a:cubicBezTo>
                    </a:path>
                    <a:path w="21706" h="21600" stroke="0" extrusionOk="0">
                      <a:moveTo>
                        <a:pt x="21706" y="0"/>
                      </a:moveTo>
                      <a:cubicBezTo>
                        <a:pt x="21706" y="11929"/>
                        <a:pt x="12035" y="21600"/>
                        <a:pt x="106" y="21600"/>
                      </a:cubicBezTo>
                      <a:cubicBezTo>
                        <a:pt x="70" y="21600"/>
                        <a:pt x="35" y="21599"/>
                        <a:pt x="0" y="21599"/>
                      </a:cubicBezTo>
                      <a:lnTo>
                        <a:pt x="106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59" name="Group 246"/>
                <p:cNvGrpSpPr>
                  <a:grpSpLocks/>
                </p:cNvGrpSpPr>
                <p:nvPr/>
              </p:nvGrpSpPr>
              <p:grpSpPr bwMode="auto">
                <a:xfrm>
                  <a:off x="4080" y="3424"/>
                  <a:ext cx="176" cy="88"/>
                  <a:chOff x="4080" y="3424"/>
                  <a:chExt cx="176" cy="88"/>
                </a:xfrm>
              </p:grpSpPr>
              <p:sp>
                <p:nvSpPr>
                  <p:cNvPr id="18460" name="Freeform 244"/>
                  <p:cNvSpPr>
                    <a:spLocks/>
                  </p:cNvSpPr>
                  <p:nvPr/>
                </p:nvSpPr>
                <p:spPr bwMode="auto">
                  <a:xfrm>
                    <a:off x="4144" y="3424"/>
                    <a:ext cx="112" cy="88"/>
                  </a:xfrm>
                  <a:custGeom>
                    <a:avLst/>
                    <a:gdLst>
                      <a:gd name="T0" fmla="*/ 112 w 112"/>
                      <a:gd name="T1" fmla="*/ 16 h 88"/>
                      <a:gd name="T2" fmla="*/ 24 w 112"/>
                      <a:gd name="T3" fmla="*/ 88 h 88"/>
                      <a:gd name="T4" fmla="*/ 40 w 112"/>
                      <a:gd name="T5" fmla="*/ 32 h 88"/>
                      <a:gd name="T6" fmla="*/ 0 w 112"/>
                      <a:gd name="T7" fmla="*/ 0 h 88"/>
                      <a:gd name="T8" fmla="*/ 112 w 112"/>
                      <a:gd name="T9" fmla="*/ 16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88"/>
                      <a:gd name="T17" fmla="*/ 112 w 112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88">
                        <a:moveTo>
                          <a:pt x="112" y="16"/>
                        </a:moveTo>
                        <a:lnTo>
                          <a:pt x="24" y="88"/>
                        </a:lnTo>
                        <a:lnTo>
                          <a:pt x="40" y="32"/>
                        </a:lnTo>
                        <a:lnTo>
                          <a:pt x="0" y="0"/>
                        </a:lnTo>
                        <a:lnTo>
                          <a:pt x="112" y="1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12700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1" name="Line 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0" y="3456"/>
                    <a:ext cx="10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</p:grpSp>
          <p:grpSp>
            <p:nvGrpSpPr>
              <p:cNvPr id="18454" name="Group 250"/>
              <p:cNvGrpSpPr>
                <a:grpSpLocks/>
              </p:cNvGrpSpPr>
              <p:nvPr/>
            </p:nvGrpSpPr>
            <p:grpSpPr bwMode="auto">
              <a:xfrm>
                <a:off x="3376" y="3512"/>
                <a:ext cx="176" cy="88"/>
                <a:chOff x="3376" y="3512"/>
                <a:chExt cx="176" cy="88"/>
              </a:xfrm>
            </p:grpSpPr>
            <p:sp>
              <p:nvSpPr>
                <p:cNvPr id="18455" name="Freeform 248"/>
                <p:cNvSpPr>
                  <a:spLocks/>
                </p:cNvSpPr>
                <p:nvPr/>
              </p:nvSpPr>
              <p:spPr bwMode="auto">
                <a:xfrm>
                  <a:off x="3376" y="3512"/>
                  <a:ext cx="112" cy="88"/>
                </a:xfrm>
                <a:custGeom>
                  <a:avLst/>
                  <a:gdLst>
                    <a:gd name="T0" fmla="*/ 0 w 112"/>
                    <a:gd name="T1" fmla="*/ 72 h 88"/>
                    <a:gd name="T2" fmla="*/ 88 w 112"/>
                    <a:gd name="T3" fmla="*/ 0 h 88"/>
                    <a:gd name="T4" fmla="*/ 72 w 112"/>
                    <a:gd name="T5" fmla="*/ 56 h 88"/>
                    <a:gd name="T6" fmla="*/ 112 w 112"/>
                    <a:gd name="T7" fmla="*/ 88 h 88"/>
                    <a:gd name="T8" fmla="*/ 0 w 112"/>
                    <a:gd name="T9" fmla="*/ 72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0" y="72"/>
                      </a:moveTo>
                      <a:lnTo>
                        <a:pt x="88" y="0"/>
                      </a:lnTo>
                      <a:lnTo>
                        <a:pt x="72" y="56"/>
                      </a:lnTo>
                      <a:lnTo>
                        <a:pt x="112" y="8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6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448" y="3536"/>
                  <a:ext cx="104" cy="32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sp>
          <p:nvSpPr>
            <p:cNvPr id="18451" name="Rectangle 257"/>
            <p:cNvSpPr>
              <a:spLocks noChangeArrowheads="1"/>
            </p:cNvSpPr>
            <p:nvPr/>
          </p:nvSpPr>
          <p:spPr bwMode="auto">
            <a:xfrm>
              <a:off x="7023100" y="5219700"/>
              <a:ext cx="13414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Non-Linear-</a:t>
              </a:r>
              <a:endParaRPr lang="en-US"/>
            </a:p>
          </p:txBody>
        </p:sp>
        <p:sp>
          <p:nvSpPr>
            <p:cNvPr id="18452" name="Rectangle 258"/>
            <p:cNvSpPr>
              <a:spLocks noChangeArrowheads="1"/>
            </p:cNvSpPr>
            <p:nvPr/>
          </p:nvSpPr>
          <p:spPr bwMode="auto">
            <a:xfrm>
              <a:off x="7023100" y="5511800"/>
              <a:ext cx="720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elastic</a:t>
              </a:r>
              <a:endParaRPr lang="en-US"/>
            </a:p>
          </p:txBody>
        </p:sp>
      </p:grpSp>
      <p:grpSp>
        <p:nvGrpSpPr>
          <p:cNvPr id="18623" name="Group 185"/>
          <p:cNvGrpSpPr>
            <a:grpSpLocks/>
          </p:cNvGrpSpPr>
          <p:nvPr/>
        </p:nvGrpSpPr>
        <p:grpSpPr bwMode="auto">
          <a:xfrm>
            <a:off x="5029200" y="4229100"/>
            <a:ext cx="1250950" cy="1752600"/>
            <a:chOff x="5029200" y="4229100"/>
            <a:chExt cx="1250188" cy="1752601"/>
          </a:xfrm>
        </p:grpSpPr>
        <p:grpSp>
          <p:nvGrpSpPr>
            <p:cNvPr id="217312" name="Group 254"/>
            <p:cNvGrpSpPr>
              <a:grpSpLocks/>
            </p:cNvGrpSpPr>
            <p:nvPr/>
          </p:nvGrpSpPr>
          <p:grpSpPr bwMode="auto">
            <a:xfrm>
              <a:off x="5352288" y="4229100"/>
              <a:ext cx="927100" cy="1308100"/>
              <a:chOff x="3360" y="2664"/>
              <a:chExt cx="584" cy="824"/>
            </a:xfrm>
            <a:solidFill>
              <a:srgbClr val="660000"/>
            </a:solidFill>
          </p:grpSpPr>
          <p:sp>
            <p:nvSpPr>
              <p:cNvPr id="217340" name="Freeform 252"/>
              <p:cNvSpPr>
                <a:spLocks/>
              </p:cNvSpPr>
              <p:nvPr/>
            </p:nvSpPr>
            <p:spPr bwMode="auto">
              <a:xfrm>
                <a:off x="3360" y="3360"/>
                <a:ext cx="112" cy="12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4" y="0"/>
                  </a:cxn>
                  <a:cxn ang="0">
                    <a:pos x="48" y="64"/>
                  </a:cxn>
                  <a:cxn ang="0">
                    <a:pos x="112" y="64"/>
                  </a:cxn>
                  <a:cxn ang="0">
                    <a:pos x="0" y="128"/>
                  </a:cxn>
                </a:cxnLst>
                <a:rect l="0" t="0" r="r" b="b"/>
                <a:pathLst>
                  <a:path w="112" h="128">
                    <a:moveTo>
                      <a:pt x="0" y="128"/>
                    </a:moveTo>
                    <a:lnTo>
                      <a:pt x="24" y="0"/>
                    </a:lnTo>
                    <a:lnTo>
                      <a:pt x="48" y="64"/>
                    </a:lnTo>
                    <a:lnTo>
                      <a:pt x="112" y="64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 w="12700">
                <a:solidFill>
                  <a:srgbClr val="66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flipV="1">
                <a:off x="3408" y="2664"/>
                <a:ext cx="536" cy="760"/>
              </a:xfrm>
              <a:prstGeom prst="line">
                <a:avLst/>
              </a:prstGeom>
              <a:grpFill/>
              <a:ln w="5080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cxnSp>
          <p:nvCxnSpPr>
            <p:cNvPr id="18449" name="Straight Connector 184"/>
            <p:cNvCxnSpPr>
              <a:cxnSpLocks noChangeShapeType="1"/>
              <a:endCxn id="18465" idx="0"/>
            </p:cNvCxnSpPr>
            <p:nvPr/>
          </p:nvCxnSpPr>
          <p:spPr bwMode="auto">
            <a:xfrm rot="5400000">
              <a:off x="4927023" y="5339196"/>
              <a:ext cx="744682" cy="540327"/>
            </a:xfrm>
            <a:prstGeom prst="line">
              <a:avLst/>
            </a:prstGeom>
            <a:noFill/>
            <a:ln w="41275">
              <a:solidFill>
                <a:srgbClr val="660000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03B2B4-B05F-4BF2-B0FF-31EF89AB0E9E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Tensile Strength, TS</a:t>
            </a:r>
          </a:p>
        </p:txBody>
      </p:sp>
      <p:sp>
        <p:nvSpPr>
          <p:cNvPr id="55300" name="Rectangle 46"/>
          <p:cNvSpPr>
            <a:spLocks noChangeArrowheads="1"/>
          </p:cNvSpPr>
          <p:nvPr/>
        </p:nvSpPr>
        <p:spPr bwMode="auto">
          <a:xfrm>
            <a:off x="457200" y="5418138"/>
            <a:ext cx="802798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</a:t>
            </a:r>
            <a:r>
              <a:rPr lang="en-US">
                <a:solidFill>
                  <a:srgbClr val="CC0000"/>
                </a:solidFill>
              </a:rPr>
              <a:t>Metals</a:t>
            </a:r>
            <a:r>
              <a:rPr lang="en-US"/>
              <a:t>:</a:t>
            </a:r>
            <a:r>
              <a:rPr lang="en-US" sz="2200"/>
              <a:t>  occurs when noticeable </a:t>
            </a:r>
            <a:r>
              <a:rPr lang="en-US" sz="2200">
                <a:solidFill>
                  <a:schemeClr val="accent2"/>
                </a:solidFill>
              </a:rPr>
              <a:t>necking</a:t>
            </a:r>
            <a:r>
              <a:rPr lang="en-US" sz="2200"/>
              <a:t> starts.</a:t>
            </a:r>
          </a:p>
          <a:p>
            <a:r>
              <a:rPr lang="en-US"/>
              <a:t>•  </a:t>
            </a:r>
            <a:r>
              <a:rPr lang="en-US">
                <a:solidFill>
                  <a:srgbClr val="009933"/>
                </a:solidFill>
              </a:rPr>
              <a:t>Polymers</a:t>
            </a:r>
            <a:r>
              <a:rPr lang="en-US"/>
              <a:t>:</a:t>
            </a:r>
            <a:r>
              <a:rPr lang="en-US" sz="2200"/>
              <a:t>  occurs when </a:t>
            </a:r>
            <a:r>
              <a:rPr lang="en-US" sz="2200">
                <a:solidFill>
                  <a:schemeClr val="accent2"/>
                </a:solidFill>
              </a:rPr>
              <a:t>polymer backbone</a:t>
            </a:r>
            <a:r>
              <a:rPr lang="en-US" sz="2200"/>
              <a:t> </a:t>
            </a:r>
            <a:r>
              <a:rPr lang="en-US" sz="2200">
                <a:solidFill>
                  <a:srgbClr val="3333CC"/>
                </a:solidFill>
              </a:rPr>
              <a:t>chains</a:t>
            </a:r>
            <a:r>
              <a:rPr lang="en-US" sz="2200"/>
              <a:t> are</a:t>
            </a:r>
          </a:p>
          <a:p>
            <a:r>
              <a:rPr lang="en-US" sz="2200"/>
              <a:t>    aligned and about to break.</a:t>
            </a:r>
          </a:p>
        </p:txBody>
      </p:sp>
      <p:sp>
        <p:nvSpPr>
          <p:cNvPr id="55301" name="Rectangle 50"/>
          <p:cNvSpPr>
            <a:spLocks noChangeArrowheads="1"/>
          </p:cNvSpPr>
          <p:nvPr/>
        </p:nvSpPr>
        <p:spPr bwMode="auto">
          <a:xfrm>
            <a:off x="6858000" y="150336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6.11,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55302" name="Group 57"/>
          <p:cNvGrpSpPr>
            <a:grpSpLocks/>
          </p:cNvGrpSpPr>
          <p:nvPr/>
        </p:nvGrpSpPr>
        <p:grpSpPr bwMode="auto">
          <a:xfrm>
            <a:off x="1255713" y="1362075"/>
            <a:ext cx="7673975" cy="3873500"/>
            <a:chOff x="791" y="858"/>
            <a:chExt cx="4834" cy="2440"/>
          </a:xfrm>
        </p:grpSpPr>
        <p:sp>
          <p:nvSpPr>
            <p:cNvPr id="55304" name="Line 5"/>
            <p:cNvSpPr>
              <a:spLocks noChangeShapeType="1"/>
            </p:cNvSpPr>
            <p:nvPr/>
          </p:nvSpPr>
          <p:spPr bwMode="auto">
            <a:xfrm>
              <a:off x="1287" y="1593"/>
              <a:ext cx="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1015" y="1449"/>
              <a:ext cx="350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imes New Roman" charset="0"/>
                  <a:sym typeface="Symbol" charset="2"/>
                </a:rPr>
                <a:t></a:t>
              </a:r>
              <a:r>
                <a:rPr lang="en-US" sz="2000" b="1" baseline="-25000">
                  <a:sym typeface="Symbol" charset="2"/>
                </a:rPr>
                <a:t>y</a:t>
              </a:r>
              <a:endParaRPr lang="en-US" sz="2000" b="1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2611" y="2921"/>
              <a:ext cx="570" cy="2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2611" y="2922"/>
              <a:ext cx="4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555555"/>
                  </a:solidFill>
                </a:rPr>
                <a:t>strain</a:t>
              </a:r>
              <a:endParaRPr lang="en-US"/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799" y="1388"/>
              <a:ext cx="464" cy="15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Rectangle 15"/>
            <p:cNvSpPr>
              <a:spLocks noChangeArrowheads="1"/>
            </p:cNvSpPr>
            <p:nvPr/>
          </p:nvSpPr>
          <p:spPr bwMode="auto">
            <a:xfrm>
              <a:off x="1028" y="1068"/>
              <a:ext cx="271" cy="2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Rectangle 17"/>
            <p:cNvSpPr>
              <a:spLocks noChangeArrowheads="1"/>
            </p:cNvSpPr>
            <p:nvPr/>
          </p:nvSpPr>
          <p:spPr bwMode="auto">
            <a:xfrm>
              <a:off x="2083" y="2408"/>
              <a:ext cx="17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charset="0"/>
                </a:rPr>
                <a:t>Typical response of  a metal</a:t>
              </a:r>
              <a:endParaRPr lang="en-US">
                <a:latin typeface="Times" charset="0"/>
              </a:endParaRPr>
            </a:p>
          </p:txBody>
        </p:sp>
        <p:sp>
          <p:nvSpPr>
            <p:cNvPr id="55311" name="Text Box 47"/>
            <p:cNvSpPr txBox="1">
              <a:spLocks noChangeArrowheads="1"/>
            </p:cNvSpPr>
            <p:nvPr/>
          </p:nvSpPr>
          <p:spPr bwMode="auto">
            <a:xfrm>
              <a:off x="4333" y="1357"/>
              <a:ext cx="1292" cy="155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000" i="1"/>
                <a:t>F</a:t>
              </a:r>
              <a:r>
                <a:rPr lang="en-US" sz="2000"/>
                <a:t> = fracture or 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2000"/>
                <a:t>       ultimate 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2000"/>
                <a:t>       strength</a:t>
              </a:r>
            </a:p>
            <a:p>
              <a:pPr eaLnBrk="1" hangingPunct="1">
                <a:spcBef>
                  <a:spcPct val="20000"/>
                </a:spcBef>
              </a:pPr>
              <a:endParaRPr lang="en-US" sz="2000"/>
            </a:p>
            <a:p>
              <a:pPr eaLnBrk="1" hangingPunct="1">
                <a:spcBef>
                  <a:spcPct val="20000"/>
                </a:spcBef>
              </a:pPr>
              <a:r>
                <a:rPr lang="en-US" sz="2000"/>
                <a:t>Neck – acts </a:t>
              </a:r>
              <a:br>
                <a:rPr lang="en-US" sz="2000"/>
              </a:br>
              <a:r>
                <a:rPr lang="en-US" sz="2000"/>
                <a:t>as stress concentrator</a:t>
              </a:r>
            </a:p>
          </p:txBody>
        </p:sp>
        <p:pic>
          <p:nvPicPr>
            <p:cNvPr id="55312" name="Picture 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0" y="858"/>
              <a:ext cx="2847" cy="233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55313" name="Line 48"/>
            <p:cNvSpPr>
              <a:spLocks noChangeShapeType="1"/>
            </p:cNvSpPr>
            <p:nvPr/>
          </p:nvSpPr>
          <p:spPr bwMode="auto">
            <a:xfrm flipH="1" flipV="1">
              <a:off x="3521" y="2046"/>
              <a:ext cx="794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314" name="Line 49"/>
            <p:cNvSpPr>
              <a:spLocks noChangeShapeType="1"/>
            </p:cNvSpPr>
            <p:nvPr/>
          </p:nvSpPr>
          <p:spPr bwMode="auto">
            <a:xfrm flipH="1">
              <a:off x="3597" y="1491"/>
              <a:ext cx="76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315" name="Rectangle 13"/>
            <p:cNvSpPr>
              <a:spLocks noChangeArrowheads="1"/>
            </p:cNvSpPr>
            <p:nvPr/>
          </p:nvSpPr>
          <p:spPr bwMode="auto">
            <a:xfrm rot="-5400000">
              <a:off x="333" y="2064"/>
              <a:ext cx="1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555555"/>
                  </a:solidFill>
                </a:rPr>
                <a:t> engineering </a:t>
              </a:r>
              <a:endParaRPr lang="en-US"/>
            </a:p>
          </p:txBody>
        </p:sp>
        <p:sp>
          <p:nvSpPr>
            <p:cNvPr id="55316" name="Rectangle 16"/>
            <p:cNvSpPr>
              <a:spLocks noChangeArrowheads="1"/>
            </p:cNvSpPr>
            <p:nvPr/>
          </p:nvSpPr>
          <p:spPr bwMode="auto">
            <a:xfrm>
              <a:off x="1028" y="1068"/>
              <a:ext cx="2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1">
                  <a:solidFill>
                    <a:srgbClr val="0033FF"/>
                  </a:solidFill>
                </a:rPr>
                <a:t>TS</a:t>
              </a:r>
              <a:endParaRPr lang="en-US" i="1"/>
            </a:p>
          </p:txBody>
        </p:sp>
        <p:sp>
          <p:nvSpPr>
            <p:cNvPr id="55317" name="Rectangle 53"/>
            <p:cNvSpPr>
              <a:spLocks noChangeArrowheads="1"/>
            </p:cNvSpPr>
            <p:nvPr/>
          </p:nvSpPr>
          <p:spPr bwMode="auto">
            <a:xfrm>
              <a:off x="1170" y="1792"/>
              <a:ext cx="165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Rectangle 14"/>
            <p:cNvSpPr>
              <a:spLocks noChangeArrowheads="1"/>
            </p:cNvSpPr>
            <p:nvPr/>
          </p:nvSpPr>
          <p:spPr bwMode="auto">
            <a:xfrm rot="-5400000">
              <a:off x="843" y="2063"/>
              <a:ext cx="5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555555"/>
                  </a:solidFill>
                </a:rPr>
                <a:t> stress</a:t>
              </a:r>
              <a:endParaRPr lang="en-US"/>
            </a:p>
          </p:txBody>
        </p:sp>
        <p:sp>
          <p:nvSpPr>
            <p:cNvPr id="55319" name="Rectangle 55"/>
            <p:cNvSpPr>
              <a:spLocks noChangeArrowheads="1"/>
            </p:cNvSpPr>
            <p:nvPr/>
          </p:nvSpPr>
          <p:spPr bwMode="auto">
            <a:xfrm>
              <a:off x="2533" y="3054"/>
              <a:ext cx="338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Rectangle 54"/>
            <p:cNvSpPr>
              <a:spLocks noChangeArrowheads="1"/>
            </p:cNvSpPr>
            <p:nvPr/>
          </p:nvSpPr>
          <p:spPr bwMode="auto">
            <a:xfrm>
              <a:off x="1738" y="3058"/>
              <a:ext cx="170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555555"/>
                  </a:solidFill>
                </a:rPr>
                <a:t> engineering strain </a:t>
              </a:r>
              <a:endParaRPr lang="en-US"/>
            </a:p>
          </p:txBody>
        </p:sp>
        <p:sp>
          <p:nvSpPr>
            <p:cNvPr id="55321" name="Rectangle 56"/>
            <p:cNvSpPr>
              <a:spLocks noChangeArrowheads="1"/>
            </p:cNvSpPr>
            <p:nvPr/>
          </p:nvSpPr>
          <p:spPr bwMode="auto">
            <a:xfrm>
              <a:off x="1298" y="1134"/>
              <a:ext cx="101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3" name="Rectangle 51"/>
          <p:cNvSpPr>
            <a:spLocks noChangeArrowheads="1"/>
          </p:cNvSpPr>
          <p:nvPr/>
        </p:nvSpPr>
        <p:spPr bwMode="auto">
          <a:xfrm>
            <a:off x="457200" y="1066800"/>
            <a:ext cx="838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Maximum stress on engineering stress-strain curve.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24889C-C9A5-49D1-82C2-4D60EAB641C4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Tensile Strength: Comparison</a:t>
            </a:r>
          </a:p>
        </p:txBody>
      </p:sp>
      <p:grpSp>
        <p:nvGrpSpPr>
          <p:cNvPr id="57348" name="Group 254"/>
          <p:cNvGrpSpPr>
            <a:grpSpLocks/>
          </p:cNvGrpSpPr>
          <p:nvPr/>
        </p:nvGrpSpPr>
        <p:grpSpPr bwMode="auto">
          <a:xfrm>
            <a:off x="417513" y="850900"/>
            <a:ext cx="5564187" cy="5851525"/>
            <a:chOff x="263" y="536"/>
            <a:chExt cx="3505" cy="3686"/>
          </a:xfrm>
        </p:grpSpPr>
        <p:sp>
          <p:nvSpPr>
            <p:cNvPr id="57351" name="Rectangle 6"/>
            <p:cNvSpPr>
              <a:spLocks noChangeArrowheads="1"/>
            </p:cNvSpPr>
            <p:nvPr/>
          </p:nvSpPr>
          <p:spPr bwMode="auto">
            <a:xfrm>
              <a:off x="3016" y="1384"/>
              <a:ext cx="744" cy="2480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1784" y="1472"/>
              <a:ext cx="608" cy="178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Rectangle 8"/>
            <p:cNvSpPr>
              <a:spLocks noChangeArrowheads="1"/>
            </p:cNvSpPr>
            <p:nvPr/>
          </p:nvSpPr>
          <p:spPr bwMode="auto">
            <a:xfrm>
              <a:off x="1853" y="2336"/>
              <a:ext cx="3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Si crystal</a:t>
              </a:r>
              <a:endParaRPr lang="en-US"/>
            </a:p>
          </p:txBody>
        </p:sp>
        <p:sp>
          <p:nvSpPr>
            <p:cNvPr id="57354" name="Rectangle 9"/>
            <p:cNvSpPr>
              <a:spLocks noChangeArrowheads="1"/>
            </p:cNvSpPr>
            <p:nvPr/>
          </p:nvSpPr>
          <p:spPr bwMode="auto">
            <a:xfrm>
              <a:off x="1925" y="2424"/>
              <a:ext cx="2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</a:rPr>
                <a:t>&lt;100&gt;</a:t>
              </a:r>
              <a:endParaRPr lang="en-US"/>
            </a:p>
          </p:txBody>
        </p:sp>
        <p:sp>
          <p:nvSpPr>
            <p:cNvPr id="57355" name="Rectangle 10"/>
            <p:cNvSpPr>
              <a:spLocks noChangeArrowheads="1"/>
            </p:cNvSpPr>
            <p:nvPr/>
          </p:nvSpPr>
          <p:spPr bwMode="auto">
            <a:xfrm>
              <a:off x="2416" y="2416"/>
              <a:ext cx="576" cy="984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Rectangle 11"/>
            <p:cNvSpPr>
              <a:spLocks noChangeArrowheads="1"/>
            </p:cNvSpPr>
            <p:nvPr/>
          </p:nvSpPr>
          <p:spPr bwMode="auto">
            <a:xfrm>
              <a:off x="1096" y="1280"/>
              <a:ext cx="664" cy="115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Rectangle 12"/>
            <p:cNvSpPr>
              <a:spLocks noChangeArrowheads="1"/>
            </p:cNvSpPr>
            <p:nvPr/>
          </p:nvSpPr>
          <p:spPr bwMode="auto">
            <a:xfrm>
              <a:off x="1064" y="952"/>
              <a:ext cx="2704" cy="31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Rectangle 13"/>
            <p:cNvSpPr>
              <a:spLocks noChangeArrowheads="1"/>
            </p:cNvSpPr>
            <p:nvPr/>
          </p:nvSpPr>
          <p:spPr bwMode="auto">
            <a:xfrm>
              <a:off x="1842" y="536"/>
              <a:ext cx="49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DD"/>
                  </a:solidFill>
                </a:rPr>
                <a:t>Graphite/ </a:t>
              </a:r>
              <a:endParaRPr lang="en-US"/>
            </a:p>
          </p:txBody>
        </p:sp>
        <p:sp>
          <p:nvSpPr>
            <p:cNvPr id="57359" name="Rectangle 14"/>
            <p:cNvSpPr>
              <a:spLocks noChangeArrowheads="1"/>
            </p:cNvSpPr>
            <p:nvPr/>
          </p:nvSpPr>
          <p:spPr bwMode="auto">
            <a:xfrm>
              <a:off x="1818" y="664"/>
              <a:ext cx="5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DD"/>
                  </a:solidFill>
                </a:rPr>
                <a:t>Ceramics/ </a:t>
              </a:r>
              <a:endParaRPr lang="en-US"/>
            </a:p>
          </p:txBody>
        </p:sp>
        <p:sp>
          <p:nvSpPr>
            <p:cNvPr id="57360" name="Rectangle 15"/>
            <p:cNvSpPr>
              <a:spLocks noChangeArrowheads="1"/>
            </p:cNvSpPr>
            <p:nvPr/>
          </p:nvSpPr>
          <p:spPr bwMode="auto">
            <a:xfrm>
              <a:off x="1826" y="792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DD"/>
                  </a:solidFill>
                </a:rPr>
                <a:t>Semicond</a:t>
              </a:r>
              <a:endParaRPr lang="en-US"/>
            </a:p>
          </p:txBody>
        </p:sp>
        <p:sp>
          <p:nvSpPr>
            <p:cNvPr id="57361" name="Rectangle 16"/>
            <p:cNvSpPr>
              <a:spLocks noChangeArrowheads="1"/>
            </p:cNvSpPr>
            <p:nvPr/>
          </p:nvSpPr>
          <p:spPr bwMode="auto">
            <a:xfrm>
              <a:off x="1209" y="600"/>
              <a:ext cx="39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Metals/ </a:t>
              </a:r>
              <a:endParaRPr lang="en-US"/>
            </a:p>
          </p:txBody>
        </p:sp>
        <p:sp>
          <p:nvSpPr>
            <p:cNvPr id="57362" name="Rectangle 17"/>
            <p:cNvSpPr>
              <a:spLocks noChangeArrowheads="1"/>
            </p:cNvSpPr>
            <p:nvPr/>
          </p:nvSpPr>
          <p:spPr bwMode="auto">
            <a:xfrm>
              <a:off x="1233" y="728"/>
              <a:ext cx="29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Alloys</a:t>
              </a:r>
              <a:endParaRPr lang="en-US"/>
            </a:p>
          </p:txBody>
        </p:sp>
        <p:sp>
          <p:nvSpPr>
            <p:cNvPr id="57363" name="Rectangle 18"/>
            <p:cNvSpPr>
              <a:spLocks noChangeArrowheads="1"/>
            </p:cNvSpPr>
            <p:nvPr/>
          </p:nvSpPr>
          <p:spPr bwMode="auto">
            <a:xfrm>
              <a:off x="3008" y="600"/>
              <a:ext cx="6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CC"/>
                  </a:solidFill>
                </a:rPr>
                <a:t>Composites/ </a:t>
              </a:r>
              <a:endParaRPr lang="en-US"/>
            </a:p>
          </p:txBody>
        </p:sp>
        <p:sp>
          <p:nvSpPr>
            <p:cNvPr id="57364" name="Rectangle 19"/>
            <p:cNvSpPr>
              <a:spLocks noChangeArrowheads="1"/>
            </p:cNvSpPr>
            <p:nvPr/>
          </p:nvSpPr>
          <p:spPr bwMode="auto">
            <a:xfrm>
              <a:off x="3184" y="728"/>
              <a:ext cx="27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CC"/>
                  </a:solidFill>
                </a:rPr>
                <a:t>fibers</a:t>
              </a:r>
              <a:endParaRPr lang="en-US"/>
            </a:p>
          </p:txBody>
        </p:sp>
        <p:sp>
          <p:nvSpPr>
            <p:cNvPr id="57365" name="Rectangle 20"/>
            <p:cNvSpPr>
              <a:spLocks noChangeArrowheads="1"/>
            </p:cNvSpPr>
            <p:nvPr/>
          </p:nvSpPr>
          <p:spPr bwMode="auto">
            <a:xfrm>
              <a:off x="2466" y="664"/>
              <a:ext cx="4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8800"/>
                  </a:solidFill>
                </a:rPr>
                <a:t>Polymers</a:t>
              </a:r>
              <a:endParaRPr lang="en-US"/>
            </a:p>
          </p:txBody>
        </p:sp>
        <p:sp>
          <p:nvSpPr>
            <p:cNvPr id="57366" name="Rectangle 21"/>
            <p:cNvSpPr>
              <a:spLocks noChangeArrowheads="1"/>
            </p:cNvSpPr>
            <p:nvPr/>
          </p:nvSpPr>
          <p:spPr bwMode="auto">
            <a:xfrm rot="-5400000">
              <a:off x="37" y="3519"/>
              <a:ext cx="7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Tensile</a:t>
              </a:r>
              <a:endParaRPr lang="en-US"/>
            </a:p>
          </p:txBody>
        </p:sp>
        <p:sp>
          <p:nvSpPr>
            <p:cNvPr id="57367" name="Rectangle 22"/>
            <p:cNvSpPr>
              <a:spLocks noChangeArrowheads="1"/>
            </p:cNvSpPr>
            <p:nvPr/>
          </p:nvSpPr>
          <p:spPr bwMode="auto">
            <a:xfrm rot="-5400000">
              <a:off x="-261" y="2431"/>
              <a:ext cx="13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 Rounded MT Bold" charset="0"/>
                </a:rPr>
                <a:t> </a:t>
              </a:r>
              <a:r>
                <a:rPr lang="en-US" sz="2800">
                  <a:solidFill>
                    <a:srgbClr val="000000"/>
                  </a:solidFill>
                </a:rPr>
                <a:t>strength, </a:t>
              </a:r>
              <a:r>
                <a:rPr lang="en-US" sz="2800" i="1">
                  <a:solidFill>
                    <a:srgbClr val="000000"/>
                  </a:solidFill>
                </a:rPr>
                <a:t>TS</a:t>
              </a:r>
              <a:r>
                <a:rPr lang="en-US" sz="2800">
                  <a:solidFill>
                    <a:srgbClr val="000000"/>
                  </a:solidFill>
                  <a:latin typeface="Arial Rounded MT Bold" charset="0"/>
                </a:rPr>
                <a:t> </a:t>
              </a:r>
              <a:endParaRPr lang="en-US">
                <a:latin typeface="Times" charset="0"/>
              </a:endParaRPr>
            </a:p>
          </p:txBody>
        </p:sp>
        <p:sp>
          <p:nvSpPr>
            <p:cNvPr id="57368" name="Rectangle 23"/>
            <p:cNvSpPr>
              <a:spLocks noChangeArrowheads="1"/>
            </p:cNvSpPr>
            <p:nvPr/>
          </p:nvSpPr>
          <p:spPr bwMode="auto">
            <a:xfrm rot="-5400000">
              <a:off x="93" y="1351"/>
              <a:ext cx="6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(MPa)</a:t>
              </a:r>
              <a:endParaRPr lang="en-US"/>
            </a:p>
          </p:txBody>
        </p:sp>
        <p:sp>
          <p:nvSpPr>
            <p:cNvPr id="57369" name="Rectangle 24"/>
            <p:cNvSpPr>
              <a:spLocks noChangeArrowheads="1"/>
            </p:cNvSpPr>
            <p:nvPr/>
          </p:nvSpPr>
          <p:spPr bwMode="auto">
            <a:xfrm>
              <a:off x="2472" y="2600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PVC</a:t>
              </a:r>
              <a:endParaRPr lang="en-US"/>
            </a:p>
          </p:txBody>
        </p:sp>
        <p:sp>
          <p:nvSpPr>
            <p:cNvPr id="57370" name="Oval 25"/>
            <p:cNvSpPr>
              <a:spLocks noChangeArrowheads="1"/>
            </p:cNvSpPr>
            <p:nvPr/>
          </p:nvSpPr>
          <p:spPr bwMode="auto">
            <a:xfrm>
              <a:off x="1104" y="1336"/>
              <a:ext cx="40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Oval 26"/>
            <p:cNvSpPr>
              <a:spLocks noChangeArrowheads="1"/>
            </p:cNvSpPr>
            <p:nvPr/>
          </p:nvSpPr>
          <p:spPr bwMode="auto">
            <a:xfrm>
              <a:off x="2424" y="2552"/>
              <a:ext cx="48" cy="48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Rectangle 27"/>
            <p:cNvSpPr>
              <a:spLocks noChangeArrowheads="1"/>
            </p:cNvSpPr>
            <p:nvPr/>
          </p:nvSpPr>
          <p:spPr bwMode="auto">
            <a:xfrm>
              <a:off x="2480" y="2432"/>
              <a:ext cx="4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Nylon 6,6</a:t>
              </a:r>
              <a:endParaRPr lang="en-US"/>
            </a:p>
          </p:txBody>
        </p:sp>
        <p:grpSp>
          <p:nvGrpSpPr>
            <p:cNvPr id="57373" name="Group 28"/>
            <p:cNvGrpSpPr>
              <a:grpSpLocks/>
            </p:cNvGrpSpPr>
            <p:nvPr/>
          </p:nvGrpSpPr>
          <p:grpSpPr bwMode="auto">
            <a:xfrm>
              <a:off x="2416" y="2448"/>
              <a:ext cx="32" cy="80"/>
              <a:chOff x="2416" y="2448"/>
              <a:chExt cx="32" cy="80"/>
            </a:xfrm>
          </p:grpSpPr>
          <p:sp>
            <p:nvSpPr>
              <p:cNvPr id="57570" name="Freeform 29"/>
              <p:cNvSpPr>
                <a:spLocks/>
              </p:cNvSpPr>
              <p:nvPr/>
            </p:nvSpPr>
            <p:spPr bwMode="auto">
              <a:xfrm>
                <a:off x="2416" y="248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1" name="Freeform 30"/>
              <p:cNvSpPr>
                <a:spLocks/>
              </p:cNvSpPr>
              <p:nvPr/>
            </p:nvSpPr>
            <p:spPr bwMode="auto">
              <a:xfrm>
                <a:off x="2416" y="244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2" name="Line 31"/>
              <p:cNvSpPr>
                <a:spLocks noChangeShapeType="1"/>
              </p:cNvSpPr>
              <p:nvPr/>
            </p:nvSpPr>
            <p:spPr bwMode="auto">
              <a:xfrm flipV="1">
                <a:off x="2432" y="2480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7374" name="Group 32"/>
            <p:cNvGrpSpPr>
              <a:grpSpLocks/>
            </p:cNvGrpSpPr>
            <p:nvPr/>
          </p:nvGrpSpPr>
          <p:grpSpPr bwMode="auto">
            <a:xfrm>
              <a:off x="2416" y="2760"/>
              <a:ext cx="32" cy="608"/>
              <a:chOff x="2416" y="2760"/>
              <a:chExt cx="32" cy="608"/>
            </a:xfrm>
          </p:grpSpPr>
          <p:sp>
            <p:nvSpPr>
              <p:cNvPr id="57567" name="Freeform 33"/>
              <p:cNvSpPr>
                <a:spLocks/>
              </p:cNvSpPr>
              <p:nvPr/>
            </p:nvSpPr>
            <p:spPr bwMode="auto">
              <a:xfrm>
                <a:off x="2416" y="332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8" name="Freeform 34"/>
              <p:cNvSpPr>
                <a:spLocks/>
              </p:cNvSpPr>
              <p:nvPr/>
            </p:nvSpPr>
            <p:spPr bwMode="auto">
              <a:xfrm>
                <a:off x="2416" y="2760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9" name="Line 35"/>
              <p:cNvSpPr>
                <a:spLocks noChangeShapeType="1"/>
              </p:cNvSpPr>
              <p:nvPr/>
            </p:nvSpPr>
            <p:spPr bwMode="auto">
              <a:xfrm flipV="1">
                <a:off x="2432" y="2792"/>
                <a:ext cx="1" cy="54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375" name="Rectangle 36"/>
            <p:cNvSpPr>
              <a:spLocks noChangeArrowheads="1"/>
            </p:cNvSpPr>
            <p:nvPr/>
          </p:nvSpPr>
          <p:spPr bwMode="auto">
            <a:xfrm>
              <a:off x="762" y="3248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57376" name="Rectangle 37"/>
            <p:cNvSpPr>
              <a:spLocks noChangeArrowheads="1"/>
            </p:cNvSpPr>
            <p:nvPr/>
          </p:nvSpPr>
          <p:spPr bwMode="auto">
            <a:xfrm>
              <a:off x="700" y="2360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7377" name="Rectangle 38"/>
            <p:cNvSpPr>
              <a:spLocks noChangeArrowheads="1"/>
            </p:cNvSpPr>
            <p:nvPr/>
          </p:nvSpPr>
          <p:spPr bwMode="auto">
            <a:xfrm>
              <a:off x="700" y="2104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57378" name="Rectangle 39"/>
            <p:cNvSpPr>
              <a:spLocks noChangeArrowheads="1"/>
            </p:cNvSpPr>
            <p:nvPr/>
          </p:nvSpPr>
          <p:spPr bwMode="auto">
            <a:xfrm>
              <a:off x="700" y="1952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57379" name="Rectangle 40"/>
            <p:cNvSpPr>
              <a:spLocks noChangeArrowheads="1"/>
            </p:cNvSpPr>
            <p:nvPr/>
          </p:nvSpPr>
          <p:spPr bwMode="auto">
            <a:xfrm>
              <a:off x="638" y="1496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57380" name="Oval 41"/>
            <p:cNvSpPr>
              <a:spLocks noChangeArrowheads="1"/>
            </p:cNvSpPr>
            <p:nvPr/>
          </p:nvSpPr>
          <p:spPr bwMode="auto">
            <a:xfrm>
              <a:off x="1096" y="23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Rectangle 42"/>
            <p:cNvSpPr>
              <a:spLocks noChangeArrowheads="1"/>
            </p:cNvSpPr>
            <p:nvPr/>
          </p:nvSpPr>
          <p:spPr bwMode="auto">
            <a:xfrm>
              <a:off x="1152" y="2288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Al</a:t>
              </a:r>
              <a:endParaRPr lang="en-US"/>
            </a:p>
          </p:txBody>
        </p:sp>
        <p:sp>
          <p:nvSpPr>
            <p:cNvPr id="57382" name="Rectangle 43"/>
            <p:cNvSpPr>
              <a:spLocks noChangeArrowheads="1"/>
            </p:cNvSpPr>
            <p:nvPr/>
          </p:nvSpPr>
          <p:spPr bwMode="auto">
            <a:xfrm>
              <a:off x="1248" y="2288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7383" name="Rectangle 44"/>
            <p:cNvSpPr>
              <a:spLocks noChangeArrowheads="1"/>
            </p:cNvSpPr>
            <p:nvPr/>
          </p:nvSpPr>
          <p:spPr bwMode="auto">
            <a:xfrm>
              <a:off x="1272" y="2304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(6061)</a:t>
              </a:r>
              <a:endParaRPr lang="en-US"/>
            </a:p>
          </p:txBody>
        </p:sp>
        <p:sp>
          <p:nvSpPr>
            <p:cNvPr id="57384" name="Rectangle 45"/>
            <p:cNvSpPr>
              <a:spLocks noChangeArrowheads="1"/>
            </p:cNvSpPr>
            <p:nvPr/>
          </p:nvSpPr>
          <p:spPr bwMode="auto">
            <a:xfrm>
              <a:off x="1520" y="226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7385" name="Rectangle 46"/>
            <p:cNvSpPr>
              <a:spLocks noChangeArrowheads="1"/>
            </p:cNvSpPr>
            <p:nvPr/>
          </p:nvSpPr>
          <p:spPr bwMode="auto">
            <a:xfrm>
              <a:off x="1152" y="1976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Al</a:t>
              </a:r>
              <a:endParaRPr lang="en-US"/>
            </a:p>
          </p:txBody>
        </p:sp>
        <p:sp>
          <p:nvSpPr>
            <p:cNvPr id="57386" name="Rectangle 47"/>
            <p:cNvSpPr>
              <a:spLocks noChangeArrowheads="1"/>
            </p:cNvSpPr>
            <p:nvPr/>
          </p:nvSpPr>
          <p:spPr bwMode="auto">
            <a:xfrm>
              <a:off x="1248" y="1976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7387" name="Rectangle 48"/>
            <p:cNvSpPr>
              <a:spLocks noChangeArrowheads="1"/>
            </p:cNvSpPr>
            <p:nvPr/>
          </p:nvSpPr>
          <p:spPr bwMode="auto">
            <a:xfrm>
              <a:off x="1272" y="1992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(6061)</a:t>
              </a:r>
              <a:endParaRPr lang="en-US"/>
            </a:p>
          </p:txBody>
        </p:sp>
        <p:sp>
          <p:nvSpPr>
            <p:cNvPr id="57388" name="Rectangle 49"/>
            <p:cNvSpPr>
              <a:spLocks noChangeArrowheads="1"/>
            </p:cNvSpPr>
            <p:nvPr/>
          </p:nvSpPr>
          <p:spPr bwMode="auto">
            <a:xfrm>
              <a:off x="1520" y="1952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ag</a:t>
              </a:r>
              <a:endParaRPr lang="en-US"/>
            </a:p>
          </p:txBody>
        </p:sp>
        <p:sp>
          <p:nvSpPr>
            <p:cNvPr id="57389" name="Oval 50"/>
            <p:cNvSpPr>
              <a:spLocks noChangeArrowheads="1"/>
            </p:cNvSpPr>
            <p:nvPr/>
          </p:nvSpPr>
          <p:spPr bwMode="auto">
            <a:xfrm>
              <a:off x="1096" y="1984"/>
              <a:ext cx="48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Rectangle 51"/>
            <p:cNvSpPr>
              <a:spLocks noChangeArrowheads="1"/>
            </p:cNvSpPr>
            <p:nvPr/>
          </p:nvSpPr>
          <p:spPr bwMode="auto">
            <a:xfrm>
              <a:off x="1152" y="1824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Cu</a:t>
              </a:r>
              <a:endParaRPr lang="en-US"/>
            </a:p>
          </p:txBody>
        </p:sp>
        <p:sp>
          <p:nvSpPr>
            <p:cNvPr id="57391" name="Rectangle 52"/>
            <p:cNvSpPr>
              <a:spLocks noChangeArrowheads="1"/>
            </p:cNvSpPr>
            <p:nvPr/>
          </p:nvSpPr>
          <p:spPr bwMode="auto">
            <a:xfrm>
              <a:off x="1280" y="182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7392" name="Rectangle 53"/>
            <p:cNvSpPr>
              <a:spLocks noChangeArrowheads="1"/>
            </p:cNvSpPr>
            <p:nvPr/>
          </p:nvSpPr>
          <p:spPr bwMode="auto">
            <a:xfrm>
              <a:off x="1304" y="1840"/>
              <a:ext cx="2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(71500)</a:t>
              </a:r>
              <a:endParaRPr lang="en-US"/>
            </a:p>
          </p:txBody>
        </p:sp>
        <p:sp>
          <p:nvSpPr>
            <p:cNvPr id="57393" name="Rectangle 54"/>
            <p:cNvSpPr>
              <a:spLocks noChangeArrowheads="1"/>
            </p:cNvSpPr>
            <p:nvPr/>
          </p:nvSpPr>
          <p:spPr bwMode="auto">
            <a:xfrm>
              <a:off x="1600" y="1800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hr</a:t>
              </a:r>
              <a:endParaRPr lang="en-US"/>
            </a:p>
          </p:txBody>
        </p:sp>
        <p:sp>
          <p:nvSpPr>
            <p:cNvPr id="57394" name="Oval 55"/>
            <p:cNvSpPr>
              <a:spLocks noChangeArrowheads="1"/>
            </p:cNvSpPr>
            <p:nvPr/>
          </p:nvSpPr>
          <p:spPr bwMode="auto">
            <a:xfrm>
              <a:off x="1096" y="21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5" name="Rectangle 56"/>
            <p:cNvSpPr>
              <a:spLocks noChangeArrowheads="1"/>
            </p:cNvSpPr>
            <p:nvPr/>
          </p:nvSpPr>
          <p:spPr bwMode="auto">
            <a:xfrm>
              <a:off x="1152" y="2128"/>
              <a:ext cx="1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Ta</a:t>
              </a:r>
              <a:endParaRPr lang="en-US"/>
            </a:p>
          </p:txBody>
        </p:sp>
        <p:sp>
          <p:nvSpPr>
            <p:cNvPr id="57396" name="Rectangle 57"/>
            <p:cNvSpPr>
              <a:spLocks noChangeArrowheads="1"/>
            </p:cNvSpPr>
            <p:nvPr/>
          </p:nvSpPr>
          <p:spPr bwMode="auto">
            <a:xfrm>
              <a:off x="1272" y="2128"/>
              <a:ext cx="2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(pure)</a:t>
              </a:r>
              <a:endParaRPr lang="en-US"/>
            </a:p>
          </p:txBody>
        </p:sp>
        <p:sp>
          <p:nvSpPr>
            <p:cNvPr id="57397" name="Rectangle 58"/>
            <p:cNvSpPr>
              <a:spLocks noChangeArrowheads="1"/>
            </p:cNvSpPr>
            <p:nvPr/>
          </p:nvSpPr>
          <p:spPr bwMode="auto">
            <a:xfrm>
              <a:off x="1152" y="2048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Ti </a:t>
              </a:r>
              <a:endParaRPr lang="en-US"/>
            </a:p>
          </p:txBody>
        </p:sp>
        <p:sp>
          <p:nvSpPr>
            <p:cNvPr id="57398" name="Rectangle 59"/>
            <p:cNvSpPr>
              <a:spLocks noChangeArrowheads="1"/>
            </p:cNvSpPr>
            <p:nvPr/>
          </p:nvSpPr>
          <p:spPr bwMode="auto">
            <a:xfrm>
              <a:off x="1264" y="2048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(pure)</a:t>
              </a:r>
              <a:endParaRPr lang="en-US"/>
            </a:p>
          </p:txBody>
        </p:sp>
        <p:sp>
          <p:nvSpPr>
            <p:cNvPr id="57399" name="Rectangle 60"/>
            <p:cNvSpPr>
              <a:spLocks noChangeArrowheads="1"/>
            </p:cNvSpPr>
            <p:nvPr/>
          </p:nvSpPr>
          <p:spPr bwMode="auto">
            <a:xfrm>
              <a:off x="1544" y="202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7400" name="Oval 61"/>
            <p:cNvSpPr>
              <a:spLocks noChangeArrowheads="1"/>
            </p:cNvSpPr>
            <p:nvPr/>
          </p:nvSpPr>
          <p:spPr bwMode="auto">
            <a:xfrm>
              <a:off x="1096" y="20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1" name="Oval 62"/>
            <p:cNvSpPr>
              <a:spLocks noChangeArrowheads="1"/>
            </p:cNvSpPr>
            <p:nvPr/>
          </p:nvSpPr>
          <p:spPr bwMode="auto">
            <a:xfrm>
              <a:off x="1096" y="1560"/>
              <a:ext cx="48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2" name="Oval 63"/>
            <p:cNvSpPr>
              <a:spLocks noChangeArrowheads="1"/>
            </p:cNvSpPr>
            <p:nvPr/>
          </p:nvSpPr>
          <p:spPr bwMode="auto">
            <a:xfrm>
              <a:off x="1096" y="1896"/>
              <a:ext cx="48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3" name="Rectangle 64"/>
            <p:cNvSpPr>
              <a:spLocks noChangeArrowheads="1"/>
            </p:cNvSpPr>
            <p:nvPr/>
          </p:nvSpPr>
          <p:spPr bwMode="auto">
            <a:xfrm>
              <a:off x="1152" y="1896"/>
              <a:ext cx="2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Steel</a:t>
              </a:r>
              <a:endParaRPr lang="en-US"/>
            </a:p>
          </p:txBody>
        </p:sp>
        <p:sp>
          <p:nvSpPr>
            <p:cNvPr id="57404" name="Rectangle 65"/>
            <p:cNvSpPr>
              <a:spLocks noChangeArrowheads="1"/>
            </p:cNvSpPr>
            <p:nvPr/>
          </p:nvSpPr>
          <p:spPr bwMode="auto">
            <a:xfrm>
              <a:off x="1392" y="1896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7405" name="Rectangle 66"/>
            <p:cNvSpPr>
              <a:spLocks noChangeArrowheads="1"/>
            </p:cNvSpPr>
            <p:nvPr/>
          </p:nvSpPr>
          <p:spPr bwMode="auto">
            <a:xfrm>
              <a:off x="1416" y="1912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(1020)</a:t>
              </a:r>
              <a:endParaRPr lang="en-US"/>
            </a:p>
          </p:txBody>
        </p:sp>
        <p:sp>
          <p:nvSpPr>
            <p:cNvPr id="57406" name="Oval 67"/>
            <p:cNvSpPr>
              <a:spLocks noChangeArrowheads="1"/>
            </p:cNvSpPr>
            <p:nvPr/>
          </p:nvSpPr>
          <p:spPr bwMode="auto">
            <a:xfrm>
              <a:off x="1096" y="1696"/>
              <a:ext cx="48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7" name="Rectangle 68"/>
            <p:cNvSpPr>
              <a:spLocks noChangeArrowheads="1"/>
            </p:cNvSpPr>
            <p:nvPr/>
          </p:nvSpPr>
          <p:spPr bwMode="auto">
            <a:xfrm>
              <a:off x="1152" y="1664"/>
              <a:ext cx="2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Steel</a:t>
              </a:r>
              <a:endParaRPr lang="en-US"/>
            </a:p>
          </p:txBody>
        </p:sp>
        <p:sp>
          <p:nvSpPr>
            <p:cNvPr id="57408" name="Rectangle 69"/>
            <p:cNvSpPr>
              <a:spLocks noChangeArrowheads="1"/>
            </p:cNvSpPr>
            <p:nvPr/>
          </p:nvSpPr>
          <p:spPr bwMode="auto">
            <a:xfrm>
              <a:off x="1392" y="166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7409" name="Rectangle 70"/>
            <p:cNvSpPr>
              <a:spLocks noChangeArrowheads="1"/>
            </p:cNvSpPr>
            <p:nvPr/>
          </p:nvSpPr>
          <p:spPr bwMode="auto">
            <a:xfrm>
              <a:off x="1416" y="1680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(4140)</a:t>
              </a:r>
              <a:endParaRPr lang="en-US"/>
            </a:p>
          </p:txBody>
        </p:sp>
        <p:sp>
          <p:nvSpPr>
            <p:cNvPr id="57410" name="Rectangle 71"/>
            <p:cNvSpPr>
              <a:spLocks noChangeArrowheads="1"/>
            </p:cNvSpPr>
            <p:nvPr/>
          </p:nvSpPr>
          <p:spPr bwMode="auto">
            <a:xfrm>
              <a:off x="1664" y="164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7411" name="Rectangle 72"/>
            <p:cNvSpPr>
              <a:spLocks noChangeArrowheads="1"/>
            </p:cNvSpPr>
            <p:nvPr/>
          </p:nvSpPr>
          <p:spPr bwMode="auto">
            <a:xfrm>
              <a:off x="1152" y="1304"/>
              <a:ext cx="2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Steel</a:t>
              </a:r>
              <a:endParaRPr lang="en-US"/>
            </a:p>
          </p:txBody>
        </p:sp>
        <p:sp>
          <p:nvSpPr>
            <p:cNvPr id="57412" name="Rectangle 73"/>
            <p:cNvSpPr>
              <a:spLocks noChangeArrowheads="1"/>
            </p:cNvSpPr>
            <p:nvPr/>
          </p:nvSpPr>
          <p:spPr bwMode="auto">
            <a:xfrm>
              <a:off x="1392" y="130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7413" name="Rectangle 74"/>
            <p:cNvSpPr>
              <a:spLocks noChangeArrowheads="1"/>
            </p:cNvSpPr>
            <p:nvPr/>
          </p:nvSpPr>
          <p:spPr bwMode="auto">
            <a:xfrm>
              <a:off x="1416" y="1320"/>
              <a:ext cx="2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(4140)</a:t>
              </a:r>
              <a:endParaRPr lang="en-US"/>
            </a:p>
          </p:txBody>
        </p:sp>
        <p:sp>
          <p:nvSpPr>
            <p:cNvPr id="57414" name="Rectangle 75"/>
            <p:cNvSpPr>
              <a:spLocks noChangeArrowheads="1"/>
            </p:cNvSpPr>
            <p:nvPr/>
          </p:nvSpPr>
          <p:spPr bwMode="auto">
            <a:xfrm>
              <a:off x="1664" y="1280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qt</a:t>
              </a:r>
              <a:endParaRPr lang="en-US"/>
            </a:p>
          </p:txBody>
        </p:sp>
        <p:sp>
          <p:nvSpPr>
            <p:cNvPr id="57415" name="Oval 76"/>
            <p:cNvSpPr>
              <a:spLocks noChangeArrowheads="1"/>
            </p:cNvSpPr>
            <p:nvPr/>
          </p:nvSpPr>
          <p:spPr bwMode="auto">
            <a:xfrm>
              <a:off x="109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Rectangle 77"/>
            <p:cNvSpPr>
              <a:spLocks noChangeArrowheads="1"/>
            </p:cNvSpPr>
            <p:nvPr/>
          </p:nvSpPr>
          <p:spPr bwMode="auto">
            <a:xfrm>
              <a:off x="1152" y="1592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Ti </a:t>
              </a:r>
              <a:endParaRPr lang="en-US"/>
            </a:p>
          </p:txBody>
        </p:sp>
        <p:sp>
          <p:nvSpPr>
            <p:cNvPr id="57417" name="Rectangle 78"/>
            <p:cNvSpPr>
              <a:spLocks noChangeArrowheads="1"/>
            </p:cNvSpPr>
            <p:nvPr/>
          </p:nvSpPr>
          <p:spPr bwMode="auto">
            <a:xfrm>
              <a:off x="1264" y="1608"/>
              <a:ext cx="40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(5Al-2.5Sn)</a:t>
              </a:r>
              <a:endParaRPr lang="en-US"/>
            </a:p>
          </p:txBody>
        </p:sp>
        <p:sp>
          <p:nvSpPr>
            <p:cNvPr id="57418" name="Rectangle 79"/>
            <p:cNvSpPr>
              <a:spLocks noChangeArrowheads="1"/>
            </p:cNvSpPr>
            <p:nvPr/>
          </p:nvSpPr>
          <p:spPr bwMode="auto">
            <a:xfrm>
              <a:off x="1696" y="156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57419" name="Rectangle 80"/>
            <p:cNvSpPr>
              <a:spLocks noChangeArrowheads="1"/>
            </p:cNvSpPr>
            <p:nvPr/>
          </p:nvSpPr>
          <p:spPr bwMode="auto">
            <a:xfrm>
              <a:off x="1152" y="150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W</a:t>
              </a:r>
              <a:endParaRPr lang="en-US"/>
            </a:p>
          </p:txBody>
        </p:sp>
        <p:sp>
          <p:nvSpPr>
            <p:cNvPr id="57420" name="Rectangle 81"/>
            <p:cNvSpPr>
              <a:spLocks noChangeArrowheads="1"/>
            </p:cNvSpPr>
            <p:nvPr/>
          </p:nvSpPr>
          <p:spPr bwMode="auto">
            <a:xfrm>
              <a:off x="1240" y="1504"/>
              <a:ext cx="2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(pure)</a:t>
              </a:r>
              <a:endParaRPr lang="en-US"/>
            </a:p>
          </p:txBody>
        </p:sp>
        <p:sp>
          <p:nvSpPr>
            <p:cNvPr id="57421" name="Oval 82"/>
            <p:cNvSpPr>
              <a:spLocks noChangeArrowheads="1"/>
            </p:cNvSpPr>
            <p:nvPr/>
          </p:nvSpPr>
          <p:spPr bwMode="auto">
            <a:xfrm>
              <a:off x="1488" y="1760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Rectangle 83"/>
            <p:cNvSpPr>
              <a:spLocks noChangeArrowheads="1"/>
            </p:cNvSpPr>
            <p:nvPr/>
          </p:nvSpPr>
          <p:spPr bwMode="auto">
            <a:xfrm>
              <a:off x="1152" y="1736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Cu</a:t>
              </a:r>
              <a:endParaRPr lang="en-US"/>
            </a:p>
          </p:txBody>
        </p:sp>
        <p:sp>
          <p:nvSpPr>
            <p:cNvPr id="57423" name="Rectangle 84"/>
            <p:cNvSpPr>
              <a:spLocks noChangeArrowheads="1"/>
            </p:cNvSpPr>
            <p:nvPr/>
          </p:nvSpPr>
          <p:spPr bwMode="auto">
            <a:xfrm>
              <a:off x="1280" y="1736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  <p:sp>
          <p:nvSpPr>
            <p:cNvPr id="57424" name="Rectangle 85"/>
            <p:cNvSpPr>
              <a:spLocks noChangeArrowheads="1"/>
            </p:cNvSpPr>
            <p:nvPr/>
          </p:nvSpPr>
          <p:spPr bwMode="auto">
            <a:xfrm>
              <a:off x="1304" y="1752"/>
              <a:ext cx="2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(71500)</a:t>
              </a:r>
              <a:endParaRPr lang="en-US"/>
            </a:p>
          </p:txBody>
        </p:sp>
        <p:sp>
          <p:nvSpPr>
            <p:cNvPr id="57425" name="Rectangle 86"/>
            <p:cNvSpPr>
              <a:spLocks noChangeArrowheads="1"/>
            </p:cNvSpPr>
            <p:nvPr/>
          </p:nvSpPr>
          <p:spPr bwMode="auto">
            <a:xfrm>
              <a:off x="1600" y="1712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cw</a:t>
              </a:r>
              <a:endParaRPr lang="en-US"/>
            </a:p>
          </p:txBody>
        </p:sp>
        <p:sp>
          <p:nvSpPr>
            <p:cNvPr id="57426" name="Oval 87"/>
            <p:cNvSpPr>
              <a:spLocks noChangeArrowheads="1"/>
            </p:cNvSpPr>
            <p:nvPr/>
          </p:nvSpPr>
          <p:spPr bwMode="auto">
            <a:xfrm>
              <a:off x="1104" y="1760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7" name="Rectangle 88"/>
            <p:cNvSpPr>
              <a:spLocks noChangeArrowheads="1"/>
            </p:cNvSpPr>
            <p:nvPr/>
          </p:nvSpPr>
          <p:spPr bwMode="auto">
            <a:xfrm>
              <a:off x="2456" y="304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L</a:t>
              </a:r>
              <a:endParaRPr lang="en-US"/>
            </a:p>
          </p:txBody>
        </p:sp>
        <p:sp>
          <p:nvSpPr>
            <p:cNvPr id="57428" name="Rectangle 89"/>
            <p:cNvSpPr>
              <a:spLocks noChangeArrowheads="1"/>
            </p:cNvSpPr>
            <p:nvPr/>
          </p:nvSpPr>
          <p:spPr bwMode="auto">
            <a:xfrm>
              <a:off x="2512" y="3040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DPE</a:t>
              </a:r>
              <a:endParaRPr lang="en-US"/>
            </a:p>
          </p:txBody>
        </p:sp>
        <p:grpSp>
          <p:nvGrpSpPr>
            <p:cNvPr id="57429" name="Group 90"/>
            <p:cNvGrpSpPr>
              <a:grpSpLocks/>
            </p:cNvGrpSpPr>
            <p:nvPr/>
          </p:nvGrpSpPr>
          <p:grpSpPr bwMode="auto">
            <a:xfrm>
              <a:off x="2416" y="2680"/>
              <a:ext cx="32" cy="88"/>
              <a:chOff x="2416" y="2680"/>
              <a:chExt cx="32" cy="88"/>
            </a:xfrm>
          </p:grpSpPr>
          <p:sp>
            <p:nvSpPr>
              <p:cNvPr id="57564" name="Freeform 91"/>
              <p:cNvSpPr>
                <a:spLocks/>
              </p:cNvSpPr>
              <p:nvPr/>
            </p:nvSpPr>
            <p:spPr bwMode="auto">
              <a:xfrm>
                <a:off x="2416" y="272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5" name="Freeform 92"/>
              <p:cNvSpPr>
                <a:spLocks/>
              </p:cNvSpPr>
              <p:nvPr/>
            </p:nvSpPr>
            <p:spPr bwMode="auto">
              <a:xfrm>
                <a:off x="2416" y="2680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6" name="Line 93"/>
              <p:cNvSpPr>
                <a:spLocks noChangeShapeType="1"/>
              </p:cNvSpPr>
              <p:nvPr/>
            </p:nvSpPr>
            <p:spPr bwMode="auto">
              <a:xfrm flipV="1">
                <a:off x="2432" y="2712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30" name="Rectangle 94"/>
            <p:cNvSpPr>
              <a:spLocks noChangeArrowheads="1"/>
            </p:cNvSpPr>
            <p:nvPr/>
          </p:nvSpPr>
          <p:spPr bwMode="auto">
            <a:xfrm>
              <a:off x="2480" y="2680"/>
              <a:ext cx="1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PP</a:t>
              </a:r>
              <a:endParaRPr lang="en-US"/>
            </a:p>
          </p:txBody>
        </p:sp>
        <p:grpSp>
          <p:nvGrpSpPr>
            <p:cNvPr id="57431" name="Group 95"/>
            <p:cNvGrpSpPr>
              <a:grpSpLocks/>
            </p:cNvGrpSpPr>
            <p:nvPr/>
          </p:nvGrpSpPr>
          <p:grpSpPr bwMode="auto">
            <a:xfrm>
              <a:off x="2416" y="2600"/>
              <a:ext cx="32" cy="80"/>
              <a:chOff x="2416" y="2600"/>
              <a:chExt cx="32" cy="80"/>
            </a:xfrm>
          </p:grpSpPr>
          <p:sp>
            <p:nvSpPr>
              <p:cNvPr id="57561" name="Freeform 96"/>
              <p:cNvSpPr>
                <a:spLocks/>
              </p:cNvSpPr>
              <p:nvPr/>
            </p:nvSpPr>
            <p:spPr bwMode="auto">
              <a:xfrm>
                <a:off x="2416" y="2632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2" name="Freeform 97"/>
              <p:cNvSpPr>
                <a:spLocks/>
              </p:cNvSpPr>
              <p:nvPr/>
            </p:nvSpPr>
            <p:spPr bwMode="auto">
              <a:xfrm>
                <a:off x="2416" y="2600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" name="Line 98"/>
              <p:cNvSpPr>
                <a:spLocks noChangeShapeType="1"/>
              </p:cNvSpPr>
              <p:nvPr/>
            </p:nvSpPr>
            <p:spPr bwMode="auto">
              <a:xfrm flipV="1">
                <a:off x="2432" y="263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32" name="Rectangle 99"/>
            <p:cNvSpPr>
              <a:spLocks noChangeArrowheads="1"/>
            </p:cNvSpPr>
            <p:nvPr/>
          </p:nvSpPr>
          <p:spPr bwMode="auto">
            <a:xfrm>
              <a:off x="2480" y="252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PC</a:t>
              </a:r>
              <a:endParaRPr lang="en-US"/>
            </a:p>
          </p:txBody>
        </p:sp>
        <p:sp>
          <p:nvSpPr>
            <p:cNvPr id="57433" name="Rectangle 100"/>
            <p:cNvSpPr>
              <a:spLocks noChangeArrowheads="1"/>
            </p:cNvSpPr>
            <p:nvPr/>
          </p:nvSpPr>
          <p:spPr bwMode="auto">
            <a:xfrm>
              <a:off x="2736" y="2520"/>
              <a:ext cx="1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PET</a:t>
              </a:r>
              <a:endParaRPr lang="en-US"/>
            </a:p>
          </p:txBody>
        </p:sp>
        <p:grpSp>
          <p:nvGrpSpPr>
            <p:cNvPr id="57434" name="Group 101"/>
            <p:cNvGrpSpPr>
              <a:grpSpLocks/>
            </p:cNvGrpSpPr>
            <p:nvPr/>
          </p:nvGrpSpPr>
          <p:grpSpPr bwMode="auto">
            <a:xfrm>
              <a:off x="920" y="2432"/>
              <a:ext cx="136" cy="865"/>
              <a:chOff x="920" y="2432"/>
              <a:chExt cx="136" cy="865"/>
            </a:xfrm>
          </p:grpSpPr>
          <p:sp>
            <p:nvSpPr>
              <p:cNvPr id="57551" name="Line 102"/>
              <p:cNvSpPr>
                <a:spLocks noChangeShapeType="1"/>
              </p:cNvSpPr>
              <p:nvPr/>
            </p:nvSpPr>
            <p:spPr bwMode="auto">
              <a:xfrm>
                <a:off x="920" y="2688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2" name="Line 103"/>
              <p:cNvSpPr>
                <a:spLocks noChangeShapeType="1"/>
              </p:cNvSpPr>
              <p:nvPr/>
            </p:nvSpPr>
            <p:spPr bwMode="auto">
              <a:xfrm>
                <a:off x="920" y="3296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3" name="Line 104"/>
              <p:cNvSpPr>
                <a:spLocks noChangeShapeType="1"/>
              </p:cNvSpPr>
              <p:nvPr/>
            </p:nvSpPr>
            <p:spPr bwMode="auto">
              <a:xfrm>
                <a:off x="920" y="3032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4" name="Line 105"/>
              <p:cNvSpPr>
                <a:spLocks noChangeShapeType="1"/>
              </p:cNvSpPr>
              <p:nvPr/>
            </p:nvSpPr>
            <p:spPr bwMode="auto">
              <a:xfrm>
                <a:off x="920" y="2568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5" name="Line 106"/>
              <p:cNvSpPr>
                <a:spLocks noChangeShapeType="1"/>
              </p:cNvSpPr>
              <p:nvPr/>
            </p:nvSpPr>
            <p:spPr bwMode="auto">
              <a:xfrm>
                <a:off x="920" y="2880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6" name="Line 107"/>
              <p:cNvSpPr>
                <a:spLocks noChangeShapeType="1"/>
              </p:cNvSpPr>
              <p:nvPr/>
            </p:nvSpPr>
            <p:spPr bwMode="auto">
              <a:xfrm>
                <a:off x="920" y="2776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7" name="Line 108"/>
              <p:cNvSpPr>
                <a:spLocks noChangeShapeType="1"/>
              </p:cNvSpPr>
              <p:nvPr/>
            </p:nvSpPr>
            <p:spPr bwMode="auto">
              <a:xfrm>
                <a:off x="920" y="2624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8" name="Line 109"/>
              <p:cNvSpPr>
                <a:spLocks noChangeShapeType="1"/>
              </p:cNvSpPr>
              <p:nvPr/>
            </p:nvSpPr>
            <p:spPr bwMode="auto">
              <a:xfrm>
                <a:off x="920" y="2512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9" name="Line 110"/>
              <p:cNvSpPr>
                <a:spLocks noChangeShapeType="1"/>
              </p:cNvSpPr>
              <p:nvPr/>
            </p:nvSpPr>
            <p:spPr bwMode="auto">
              <a:xfrm>
                <a:off x="920" y="2472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60" name="Line 111"/>
              <p:cNvSpPr>
                <a:spLocks noChangeShapeType="1"/>
              </p:cNvSpPr>
              <p:nvPr/>
            </p:nvSpPr>
            <p:spPr bwMode="auto">
              <a:xfrm>
                <a:off x="920" y="2432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35" name="Rectangle 112"/>
            <p:cNvSpPr>
              <a:spLocks noChangeArrowheads="1"/>
            </p:cNvSpPr>
            <p:nvPr/>
          </p:nvSpPr>
          <p:spPr bwMode="auto">
            <a:xfrm>
              <a:off x="762" y="2976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57436" name="Rectangle 113"/>
            <p:cNvSpPr>
              <a:spLocks noChangeArrowheads="1"/>
            </p:cNvSpPr>
            <p:nvPr/>
          </p:nvSpPr>
          <p:spPr bwMode="auto">
            <a:xfrm>
              <a:off x="762" y="2721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57437" name="Rectangle 114"/>
            <p:cNvSpPr>
              <a:spLocks noChangeArrowheads="1"/>
            </p:cNvSpPr>
            <p:nvPr/>
          </p:nvSpPr>
          <p:spPr bwMode="auto">
            <a:xfrm>
              <a:off x="762" y="2614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57438" name="Line 115"/>
            <p:cNvSpPr>
              <a:spLocks noChangeShapeType="1"/>
            </p:cNvSpPr>
            <p:nvPr/>
          </p:nvSpPr>
          <p:spPr bwMode="auto">
            <a:xfrm>
              <a:off x="920" y="3560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39" name="Line 116"/>
            <p:cNvSpPr>
              <a:spLocks noChangeShapeType="1"/>
            </p:cNvSpPr>
            <p:nvPr/>
          </p:nvSpPr>
          <p:spPr bwMode="auto">
            <a:xfrm>
              <a:off x="920" y="4144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0" name="Line 117"/>
            <p:cNvSpPr>
              <a:spLocks noChangeShapeType="1"/>
            </p:cNvSpPr>
            <p:nvPr/>
          </p:nvSpPr>
          <p:spPr bwMode="auto">
            <a:xfrm>
              <a:off x="920" y="3904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1" name="Line 118"/>
            <p:cNvSpPr>
              <a:spLocks noChangeShapeType="1"/>
            </p:cNvSpPr>
            <p:nvPr/>
          </p:nvSpPr>
          <p:spPr bwMode="auto">
            <a:xfrm>
              <a:off x="920" y="3440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2" name="Line 119"/>
            <p:cNvSpPr>
              <a:spLocks noChangeShapeType="1"/>
            </p:cNvSpPr>
            <p:nvPr/>
          </p:nvSpPr>
          <p:spPr bwMode="auto">
            <a:xfrm>
              <a:off x="920" y="3752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3" name="Line 120"/>
            <p:cNvSpPr>
              <a:spLocks noChangeShapeType="1"/>
            </p:cNvSpPr>
            <p:nvPr/>
          </p:nvSpPr>
          <p:spPr bwMode="auto">
            <a:xfrm>
              <a:off x="920" y="3648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4" name="Line 121"/>
            <p:cNvSpPr>
              <a:spLocks noChangeShapeType="1"/>
            </p:cNvSpPr>
            <p:nvPr/>
          </p:nvSpPr>
          <p:spPr bwMode="auto">
            <a:xfrm>
              <a:off x="920" y="3496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5" name="Line 122"/>
            <p:cNvSpPr>
              <a:spLocks noChangeShapeType="1"/>
            </p:cNvSpPr>
            <p:nvPr/>
          </p:nvSpPr>
          <p:spPr bwMode="auto">
            <a:xfrm>
              <a:off x="920" y="3384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6" name="Line 123"/>
            <p:cNvSpPr>
              <a:spLocks noChangeShapeType="1"/>
            </p:cNvSpPr>
            <p:nvPr/>
          </p:nvSpPr>
          <p:spPr bwMode="auto">
            <a:xfrm>
              <a:off x="920" y="3344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47" name="Line 124"/>
            <p:cNvSpPr>
              <a:spLocks noChangeShapeType="1"/>
            </p:cNvSpPr>
            <p:nvPr/>
          </p:nvSpPr>
          <p:spPr bwMode="auto">
            <a:xfrm>
              <a:off x="920" y="3304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57448" name="Group 125"/>
            <p:cNvGrpSpPr>
              <a:grpSpLocks/>
            </p:cNvGrpSpPr>
            <p:nvPr/>
          </p:nvGrpSpPr>
          <p:grpSpPr bwMode="auto">
            <a:xfrm>
              <a:off x="920" y="1560"/>
              <a:ext cx="136" cy="873"/>
              <a:chOff x="920" y="1560"/>
              <a:chExt cx="136" cy="873"/>
            </a:xfrm>
          </p:grpSpPr>
          <p:sp>
            <p:nvSpPr>
              <p:cNvPr id="57541" name="Line 126"/>
              <p:cNvSpPr>
                <a:spLocks noChangeShapeType="1"/>
              </p:cNvSpPr>
              <p:nvPr/>
            </p:nvSpPr>
            <p:spPr bwMode="auto">
              <a:xfrm>
                <a:off x="920" y="1824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2" name="Line 127"/>
              <p:cNvSpPr>
                <a:spLocks noChangeShapeType="1"/>
              </p:cNvSpPr>
              <p:nvPr/>
            </p:nvSpPr>
            <p:spPr bwMode="auto">
              <a:xfrm>
                <a:off x="920" y="2432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3" name="Line 128"/>
              <p:cNvSpPr>
                <a:spLocks noChangeShapeType="1"/>
              </p:cNvSpPr>
              <p:nvPr/>
            </p:nvSpPr>
            <p:spPr bwMode="auto">
              <a:xfrm>
                <a:off x="920" y="2168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4" name="Line 129"/>
              <p:cNvSpPr>
                <a:spLocks noChangeShapeType="1"/>
              </p:cNvSpPr>
              <p:nvPr/>
            </p:nvSpPr>
            <p:spPr bwMode="auto">
              <a:xfrm>
                <a:off x="920" y="1696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5" name="Line 130"/>
              <p:cNvSpPr>
                <a:spLocks noChangeShapeType="1"/>
              </p:cNvSpPr>
              <p:nvPr/>
            </p:nvSpPr>
            <p:spPr bwMode="auto">
              <a:xfrm>
                <a:off x="920" y="2008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6" name="Line 131"/>
              <p:cNvSpPr>
                <a:spLocks noChangeShapeType="1"/>
              </p:cNvSpPr>
              <p:nvPr/>
            </p:nvSpPr>
            <p:spPr bwMode="auto">
              <a:xfrm>
                <a:off x="920" y="1904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7" name="Line 132"/>
              <p:cNvSpPr>
                <a:spLocks noChangeShapeType="1"/>
              </p:cNvSpPr>
              <p:nvPr/>
            </p:nvSpPr>
            <p:spPr bwMode="auto">
              <a:xfrm>
                <a:off x="920" y="1752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8" name="Line 133"/>
              <p:cNvSpPr>
                <a:spLocks noChangeShapeType="1"/>
              </p:cNvSpPr>
              <p:nvPr/>
            </p:nvSpPr>
            <p:spPr bwMode="auto">
              <a:xfrm>
                <a:off x="920" y="1640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49" name="Line 134"/>
              <p:cNvSpPr>
                <a:spLocks noChangeShapeType="1"/>
              </p:cNvSpPr>
              <p:nvPr/>
            </p:nvSpPr>
            <p:spPr bwMode="auto">
              <a:xfrm>
                <a:off x="920" y="1600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50" name="Line 135"/>
              <p:cNvSpPr>
                <a:spLocks noChangeShapeType="1"/>
              </p:cNvSpPr>
              <p:nvPr/>
            </p:nvSpPr>
            <p:spPr bwMode="auto">
              <a:xfrm>
                <a:off x="920" y="1560"/>
                <a:ext cx="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49" name="Line 136"/>
            <p:cNvSpPr>
              <a:spLocks noChangeShapeType="1"/>
            </p:cNvSpPr>
            <p:nvPr/>
          </p:nvSpPr>
          <p:spPr bwMode="auto">
            <a:xfrm>
              <a:off x="920" y="952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50" name="Line 137"/>
            <p:cNvSpPr>
              <a:spLocks noChangeShapeType="1"/>
            </p:cNvSpPr>
            <p:nvPr/>
          </p:nvSpPr>
          <p:spPr bwMode="auto">
            <a:xfrm>
              <a:off x="920" y="1560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51" name="Line 138"/>
            <p:cNvSpPr>
              <a:spLocks noChangeShapeType="1"/>
            </p:cNvSpPr>
            <p:nvPr/>
          </p:nvSpPr>
          <p:spPr bwMode="auto">
            <a:xfrm>
              <a:off x="920" y="1296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52" name="Line 139"/>
            <p:cNvSpPr>
              <a:spLocks noChangeShapeType="1"/>
            </p:cNvSpPr>
            <p:nvPr/>
          </p:nvSpPr>
          <p:spPr bwMode="auto">
            <a:xfrm>
              <a:off x="920" y="1144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53" name="Line 140"/>
            <p:cNvSpPr>
              <a:spLocks noChangeShapeType="1"/>
            </p:cNvSpPr>
            <p:nvPr/>
          </p:nvSpPr>
          <p:spPr bwMode="auto">
            <a:xfrm>
              <a:off x="920" y="1040"/>
              <a:ext cx="1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454" name="Rectangle 141"/>
            <p:cNvSpPr>
              <a:spLocks noChangeArrowheads="1"/>
            </p:cNvSpPr>
            <p:nvPr/>
          </p:nvSpPr>
          <p:spPr bwMode="auto">
            <a:xfrm>
              <a:off x="638" y="1240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57455" name="Rectangle 142"/>
            <p:cNvSpPr>
              <a:spLocks noChangeArrowheads="1"/>
            </p:cNvSpPr>
            <p:nvPr/>
          </p:nvSpPr>
          <p:spPr bwMode="auto">
            <a:xfrm>
              <a:off x="638" y="1088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3000</a:t>
              </a:r>
              <a:endParaRPr lang="en-US"/>
            </a:p>
          </p:txBody>
        </p:sp>
        <p:sp>
          <p:nvSpPr>
            <p:cNvPr id="57456" name="Rectangle 143"/>
            <p:cNvSpPr>
              <a:spLocks noChangeArrowheads="1"/>
            </p:cNvSpPr>
            <p:nvPr/>
          </p:nvSpPr>
          <p:spPr bwMode="auto">
            <a:xfrm>
              <a:off x="638" y="888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5000</a:t>
              </a:r>
              <a:endParaRPr lang="en-US"/>
            </a:p>
          </p:txBody>
        </p:sp>
        <p:grpSp>
          <p:nvGrpSpPr>
            <p:cNvPr id="57457" name="Group 144"/>
            <p:cNvGrpSpPr>
              <a:grpSpLocks/>
            </p:cNvGrpSpPr>
            <p:nvPr/>
          </p:nvGrpSpPr>
          <p:grpSpPr bwMode="auto">
            <a:xfrm>
              <a:off x="1800" y="2824"/>
              <a:ext cx="32" cy="344"/>
              <a:chOff x="1800" y="2824"/>
              <a:chExt cx="32" cy="344"/>
            </a:xfrm>
          </p:grpSpPr>
          <p:sp>
            <p:nvSpPr>
              <p:cNvPr id="57538" name="Freeform 145"/>
              <p:cNvSpPr>
                <a:spLocks/>
              </p:cNvSpPr>
              <p:nvPr/>
            </p:nvSpPr>
            <p:spPr bwMode="auto">
              <a:xfrm>
                <a:off x="1800" y="312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9" name="Freeform 146"/>
              <p:cNvSpPr>
                <a:spLocks/>
              </p:cNvSpPr>
              <p:nvPr/>
            </p:nvSpPr>
            <p:spPr bwMode="auto">
              <a:xfrm>
                <a:off x="1800" y="2824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0" name="Line 147"/>
              <p:cNvSpPr>
                <a:spLocks noChangeShapeType="1"/>
              </p:cNvSpPr>
              <p:nvPr/>
            </p:nvSpPr>
            <p:spPr bwMode="auto">
              <a:xfrm flipV="1">
                <a:off x="1816" y="2856"/>
                <a:ext cx="1" cy="280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58" name="Rectangle 148"/>
            <p:cNvSpPr>
              <a:spLocks noChangeArrowheads="1"/>
            </p:cNvSpPr>
            <p:nvPr/>
          </p:nvSpPr>
          <p:spPr bwMode="auto">
            <a:xfrm>
              <a:off x="1853" y="2952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Graphite</a:t>
              </a:r>
              <a:endParaRPr lang="en-US"/>
            </a:p>
          </p:txBody>
        </p:sp>
        <p:grpSp>
          <p:nvGrpSpPr>
            <p:cNvPr id="57459" name="Group 149"/>
            <p:cNvGrpSpPr>
              <a:grpSpLocks/>
            </p:cNvGrpSpPr>
            <p:nvPr/>
          </p:nvGrpSpPr>
          <p:grpSpPr bwMode="auto">
            <a:xfrm>
              <a:off x="1800" y="1784"/>
              <a:ext cx="32" cy="224"/>
              <a:chOff x="1800" y="1784"/>
              <a:chExt cx="32" cy="224"/>
            </a:xfrm>
          </p:grpSpPr>
          <p:sp>
            <p:nvSpPr>
              <p:cNvPr id="57535" name="Freeform 150"/>
              <p:cNvSpPr>
                <a:spLocks/>
              </p:cNvSpPr>
              <p:nvPr/>
            </p:nvSpPr>
            <p:spPr bwMode="auto">
              <a:xfrm>
                <a:off x="1800" y="196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6" name="Freeform 151"/>
              <p:cNvSpPr>
                <a:spLocks/>
              </p:cNvSpPr>
              <p:nvPr/>
            </p:nvSpPr>
            <p:spPr bwMode="auto">
              <a:xfrm>
                <a:off x="1800" y="1784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7" name="Line 152"/>
              <p:cNvSpPr>
                <a:spLocks noChangeShapeType="1"/>
              </p:cNvSpPr>
              <p:nvPr/>
            </p:nvSpPr>
            <p:spPr bwMode="auto">
              <a:xfrm flipV="1">
                <a:off x="1816" y="1816"/>
                <a:ext cx="1" cy="160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60" name="Rectangle 153"/>
            <p:cNvSpPr>
              <a:spLocks noChangeArrowheads="1"/>
            </p:cNvSpPr>
            <p:nvPr/>
          </p:nvSpPr>
          <p:spPr bwMode="auto">
            <a:xfrm>
              <a:off x="1853" y="1856"/>
              <a:ext cx="34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Al oxide</a:t>
              </a:r>
              <a:endParaRPr lang="en-US"/>
            </a:p>
          </p:txBody>
        </p:sp>
        <p:sp>
          <p:nvSpPr>
            <p:cNvPr id="57461" name="Oval 154"/>
            <p:cNvSpPr>
              <a:spLocks noChangeArrowheads="1"/>
            </p:cNvSpPr>
            <p:nvPr/>
          </p:nvSpPr>
          <p:spPr bwMode="auto">
            <a:xfrm>
              <a:off x="1800" y="2680"/>
              <a:ext cx="48" cy="48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2" name="Rectangle 155"/>
            <p:cNvSpPr>
              <a:spLocks noChangeArrowheads="1"/>
            </p:cNvSpPr>
            <p:nvPr/>
          </p:nvSpPr>
          <p:spPr bwMode="auto">
            <a:xfrm>
              <a:off x="1853" y="2648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Concrete</a:t>
              </a:r>
              <a:endParaRPr lang="en-US"/>
            </a:p>
          </p:txBody>
        </p:sp>
        <p:sp>
          <p:nvSpPr>
            <p:cNvPr id="57463" name="Oval 156"/>
            <p:cNvSpPr>
              <a:spLocks noChangeArrowheads="1"/>
            </p:cNvSpPr>
            <p:nvPr/>
          </p:nvSpPr>
          <p:spPr bwMode="auto">
            <a:xfrm>
              <a:off x="1800" y="1528"/>
              <a:ext cx="48" cy="48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Rectangle 157"/>
            <p:cNvSpPr>
              <a:spLocks noChangeArrowheads="1"/>
            </p:cNvSpPr>
            <p:nvPr/>
          </p:nvSpPr>
          <p:spPr bwMode="auto">
            <a:xfrm>
              <a:off x="1853" y="1496"/>
              <a:ext cx="3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Diamond</a:t>
              </a:r>
              <a:endParaRPr lang="en-US"/>
            </a:p>
          </p:txBody>
        </p:sp>
        <p:sp>
          <p:nvSpPr>
            <p:cNvPr id="57465" name="Rectangle 158"/>
            <p:cNvSpPr>
              <a:spLocks noChangeArrowheads="1"/>
            </p:cNvSpPr>
            <p:nvPr/>
          </p:nvSpPr>
          <p:spPr bwMode="auto">
            <a:xfrm>
              <a:off x="1853" y="2520"/>
              <a:ext cx="4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Glass-soda</a:t>
              </a:r>
              <a:endParaRPr lang="en-US"/>
            </a:p>
          </p:txBody>
        </p:sp>
        <p:sp>
          <p:nvSpPr>
            <p:cNvPr id="57466" name="Oval 159"/>
            <p:cNvSpPr>
              <a:spLocks noChangeArrowheads="1"/>
            </p:cNvSpPr>
            <p:nvPr/>
          </p:nvSpPr>
          <p:spPr bwMode="auto">
            <a:xfrm>
              <a:off x="1800" y="2552"/>
              <a:ext cx="48" cy="48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467" name="Group 160"/>
            <p:cNvGrpSpPr>
              <a:grpSpLocks/>
            </p:cNvGrpSpPr>
            <p:nvPr/>
          </p:nvGrpSpPr>
          <p:grpSpPr bwMode="auto">
            <a:xfrm>
              <a:off x="1800" y="2320"/>
              <a:ext cx="32" cy="176"/>
              <a:chOff x="1800" y="2320"/>
              <a:chExt cx="32" cy="176"/>
            </a:xfrm>
          </p:grpSpPr>
          <p:sp>
            <p:nvSpPr>
              <p:cNvPr id="57532" name="Freeform 161"/>
              <p:cNvSpPr>
                <a:spLocks/>
              </p:cNvSpPr>
              <p:nvPr/>
            </p:nvSpPr>
            <p:spPr bwMode="auto">
              <a:xfrm>
                <a:off x="1800" y="2448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3" name="Freeform 162"/>
              <p:cNvSpPr>
                <a:spLocks/>
              </p:cNvSpPr>
              <p:nvPr/>
            </p:nvSpPr>
            <p:spPr bwMode="auto">
              <a:xfrm>
                <a:off x="1800" y="2320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4" name="Line 163"/>
              <p:cNvSpPr>
                <a:spLocks noChangeShapeType="1"/>
              </p:cNvSpPr>
              <p:nvPr/>
            </p:nvSpPr>
            <p:spPr bwMode="auto">
              <a:xfrm flipV="1">
                <a:off x="1816" y="2352"/>
                <a:ext cx="1" cy="112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7468" name="Group 164"/>
            <p:cNvGrpSpPr>
              <a:grpSpLocks/>
            </p:cNvGrpSpPr>
            <p:nvPr/>
          </p:nvGrpSpPr>
          <p:grpSpPr bwMode="auto">
            <a:xfrm>
              <a:off x="2297" y="1616"/>
              <a:ext cx="32" cy="488"/>
              <a:chOff x="2304" y="1616"/>
              <a:chExt cx="32" cy="488"/>
            </a:xfrm>
          </p:grpSpPr>
          <p:sp>
            <p:nvSpPr>
              <p:cNvPr id="57529" name="Freeform 165"/>
              <p:cNvSpPr>
                <a:spLocks/>
              </p:cNvSpPr>
              <p:nvPr/>
            </p:nvSpPr>
            <p:spPr bwMode="auto">
              <a:xfrm>
                <a:off x="2304" y="2056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0" name="Freeform 166"/>
              <p:cNvSpPr>
                <a:spLocks/>
              </p:cNvSpPr>
              <p:nvPr/>
            </p:nvSpPr>
            <p:spPr bwMode="auto">
              <a:xfrm>
                <a:off x="2304" y="161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1" name="Line 167"/>
              <p:cNvSpPr>
                <a:spLocks noChangeShapeType="1"/>
              </p:cNvSpPr>
              <p:nvPr/>
            </p:nvSpPr>
            <p:spPr bwMode="auto">
              <a:xfrm flipV="1">
                <a:off x="2320" y="1648"/>
                <a:ext cx="1" cy="424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69" name="Rectangle 168"/>
            <p:cNvSpPr>
              <a:spLocks noChangeArrowheads="1"/>
            </p:cNvSpPr>
            <p:nvPr/>
          </p:nvSpPr>
          <p:spPr bwMode="auto">
            <a:xfrm>
              <a:off x="1917" y="1712"/>
              <a:ext cx="3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Si nitride</a:t>
              </a:r>
              <a:endParaRPr lang="en-US"/>
            </a:p>
          </p:txBody>
        </p:sp>
        <p:grpSp>
          <p:nvGrpSpPr>
            <p:cNvPr id="57470" name="Group 169"/>
            <p:cNvGrpSpPr>
              <a:grpSpLocks/>
            </p:cNvGrpSpPr>
            <p:nvPr/>
          </p:nvGrpSpPr>
          <p:grpSpPr bwMode="auto">
            <a:xfrm>
              <a:off x="2920" y="2488"/>
              <a:ext cx="32" cy="144"/>
              <a:chOff x="2920" y="2488"/>
              <a:chExt cx="32" cy="144"/>
            </a:xfrm>
          </p:grpSpPr>
          <p:sp>
            <p:nvSpPr>
              <p:cNvPr id="57526" name="Freeform 170"/>
              <p:cNvSpPr>
                <a:spLocks/>
              </p:cNvSpPr>
              <p:nvPr/>
            </p:nvSpPr>
            <p:spPr bwMode="auto">
              <a:xfrm>
                <a:off x="2920" y="258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7" name="Freeform 171"/>
              <p:cNvSpPr>
                <a:spLocks/>
              </p:cNvSpPr>
              <p:nvPr/>
            </p:nvSpPr>
            <p:spPr bwMode="auto">
              <a:xfrm>
                <a:off x="2920" y="248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8" name="Line 172"/>
              <p:cNvSpPr>
                <a:spLocks noChangeShapeType="1"/>
              </p:cNvSpPr>
              <p:nvPr/>
            </p:nvSpPr>
            <p:spPr bwMode="auto">
              <a:xfrm flipV="1">
                <a:off x="2936" y="2520"/>
                <a:ext cx="1" cy="80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7471" name="Group 173"/>
            <p:cNvGrpSpPr>
              <a:grpSpLocks/>
            </p:cNvGrpSpPr>
            <p:nvPr/>
          </p:nvGrpSpPr>
          <p:grpSpPr bwMode="auto">
            <a:xfrm>
              <a:off x="2920" y="2760"/>
              <a:ext cx="32" cy="264"/>
              <a:chOff x="2920" y="2760"/>
              <a:chExt cx="32" cy="264"/>
            </a:xfrm>
          </p:grpSpPr>
          <p:sp>
            <p:nvSpPr>
              <p:cNvPr id="57523" name="Freeform 174"/>
              <p:cNvSpPr>
                <a:spLocks/>
              </p:cNvSpPr>
              <p:nvPr/>
            </p:nvSpPr>
            <p:spPr bwMode="auto">
              <a:xfrm>
                <a:off x="2920" y="2976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4" name="Freeform 175"/>
              <p:cNvSpPr>
                <a:spLocks/>
              </p:cNvSpPr>
              <p:nvPr/>
            </p:nvSpPr>
            <p:spPr bwMode="auto">
              <a:xfrm>
                <a:off x="2920" y="2760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5" name="Line 176"/>
              <p:cNvSpPr>
                <a:spLocks noChangeShapeType="1"/>
              </p:cNvSpPr>
              <p:nvPr/>
            </p:nvSpPr>
            <p:spPr bwMode="auto">
              <a:xfrm flipV="1">
                <a:off x="2936" y="2792"/>
                <a:ext cx="1" cy="200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72" name="Rectangle 177"/>
            <p:cNvSpPr>
              <a:spLocks noChangeArrowheads="1"/>
            </p:cNvSpPr>
            <p:nvPr/>
          </p:nvSpPr>
          <p:spPr bwMode="auto">
            <a:xfrm>
              <a:off x="2672" y="285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H</a:t>
              </a:r>
              <a:endParaRPr lang="en-US"/>
            </a:p>
          </p:txBody>
        </p:sp>
        <p:sp>
          <p:nvSpPr>
            <p:cNvPr id="57473" name="Rectangle 178"/>
            <p:cNvSpPr>
              <a:spLocks noChangeArrowheads="1"/>
            </p:cNvSpPr>
            <p:nvPr/>
          </p:nvSpPr>
          <p:spPr bwMode="auto">
            <a:xfrm>
              <a:off x="2744" y="2856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DPE</a:t>
              </a:r>
              <a:endParaRPr lang="en-US"/>
            </a:p>
          </p:txBody>
        </p:sp>
        <p:sp>
          <p:nvSpPr>
            <p:cNvPr id="57474" name="Oval 179"/>
            <p:cNvSpPr>
              <a:spLocks noChangeArrowheads="1"/>
            </p:cNvSpPr>
            <p:nvPr/>
          </p:nvSpPr>
          <p:spPr bwMode="auto">
            <a:xfrm>
              <a:off x="3040" y="3800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Rectangle 180"/>
            <p:cNvSpPr>
              <a:spLocks noChangeArrowheads="1"/>
            </p:cNvSpPr>
            <p:nvPr/>
          </p:nvSpPr>
          <p:spPr bwMode="auto">
            <a:xfrm>
              <a:off x="3104" y="3760"/>
              <a:ext cx="2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wood</a:t>
              </a:r>
              <a:endParaRPr lang="en-US"/>
            </a:p>
          </p:txBody>
        </p:sp>
        <p:sp>
          <p:nvSpPr>
            <p:cNvPr id="57476" name="Rectangle 181"/>
            <p:cNvSpPr>
              <a:spLocks noChangeArrowheads="1"/>
            </p:cNvSpPr>
            <p:nvPr/>
          </p:nvSpPr>
          <p:spPr bwMode="auto">
            <a:xfrm>
              <a:off x="3360" y="3760"/>
              <a:ext cx="3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(    fiber)</a:t>
              </a:r>
              <a:endParaRPr lang="en-US"/>
            </a:p>
          </p:txBody>
        </p:sp>
        <p:grpSp>
          <p:nvGrpSpPr>
            <p:cNvPr id="57477" name="Group 182"/>
            <p:cNvGrpSpPr>
              <a:grpSpLocks/>
            </p:cNvGrpSpPr>
            <p:nvPr/>
          </p:nvGrpSpPr>
          <p:grpSpPr bwMode="auto">
            <a:xfrm>
              <a:off x="3392" y="3768"/>
              <a:ext cx="72" cy="73"/>
              <a:chOff x="3392" y="3768"/>
              <a:chExt cx="72" cy="73"/>
            </a:xfrm>
          </p:grpSpPr>
          <p:sp>
            <p:nvSpPr>
              <p:cNvPr id="57521" name="Line 183"/>
              <p:cNvSpPr>
                <a:spLocks noChangeShapeType="1"/>
              </p:cNvSpPr>
              <p:nvPr/>
            </p:nvSpPr>
            <p:spPr bwMode="auto">
              <a:xfrm flipV="1">
                <a:off x="3424" y="3768"/>
                <a:ext cx="1" cy="7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22" name="Line 184"/>
              <p:cNvSpPr>
                <a:spLocks noChangeShapeType="1"/>
              </p:cNvSpPr>
              <p:nvPr/>
            </p:nvSpPr>
            <p:spPr bwMode="auto">
              <a:xfrm>
                <a:off x="3392" y="3840"/>
                <a:ext cx="72" cy="1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78" name="Oval 185"/>
            <p:cNvSpPr>
              <a:spLocks noChangeArrowheads="1"/>
            </p:cNvSpPr>
            <p:nvPr/>
          </p:nvSpPr>
          <p:spPr bwMode="auto">
            <a:xfrm>
              <a:off x="3048" y="2368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9" name="Rectangle 186"/>
            <p:cNvSpPr>
              <a:spLocks noChangeArrowheads="1"/>
            </p:cNvSpPr>
            <p:nvPr/>
          </p:nvSpPr>
          <p:spPr bwMode="auto">
            <a:xfrm>
              <a:off x="3104" y="2344"/>
              <a:ext cx="5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wood(|| fiber)</a:t>
              </a:r>
              <a:endParaRPr lang="en-US"/>
            </a:p>
          </p:txBody>
        </p:sp>
        <p:sp>
          <p:nvSpPr>
            <p:cNvPr id="57480" name="Rectangle 187"/>
            <p:cNvSpPr>
              <a:spLocks noChangeArrowheads="1"/>
            </p:cNvSpPr>
            <p:nvPr/>
          </p:nvSpPr>
          <p:spPr bwMode="auto">
            <a:xfrm>
              <a:off x="824" y="408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7481" name="Rectangle 188"/>
            <p:cNvSpPr>
              <a:spLocks noChangeArrowheads="1"/>
            </p:cNvSpPr>
            <p:nvPr/>
          </p:nvSpPr>
          <p:spPr bwMode="auto">
            <a:xfrm>
              <a:off x="3104" y="1512"/>
              <a:ext cx="2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GFRE</a:t>
              </a:r>
              <a:endParaRPr lang="en-US"/>
            </a:p>
          </p:txBody>
        </p:sp>
        <p:sp>
          <p:nvSpPr>
            <p:cNvPr id="57482" name="Rectangle 189"/>
            <p:cNvSpPr>
              <a:spLocks noChangeArrowheads="1"/>
            </p:cNvSpPr>
            <p:nvPr/>
          </p:nvSpPr>
          <p:spPr bwMode="auto">
            <a:xfrm>
              <a:off x="3368" y="1512"/>
              <a:ext cx="3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(|| fiber)</a:t>
              </a:r>
              <a:endParaRPr lang="en-US"/>
            </a:p>
          </p:txBody>
        </p:sp>
        <p:sp>
          <p:nvSpPr>
            <p:cNvPr id="57483" name="Oval 190"/>
            <p:cNvSpPr>
              <a:spLocks noChangeArrowheads="1"/>
            </p:cNvSpPr>
            <p:nvPr/>
          </p:nvSpPr>
          <p:spPr bwMode="auto">
            <a:xfrm>
              <a:off x="3048" y="1536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4" name="Rectangle 191"/>
            <p:cNvSpPr>
              <a:spLocks noChangeArrowheads="1"/>
            </p:cNvSpPr>
            <p:nvPr/>
          </p:nvSpPr>
          <p:spPr bwMode="auto">
            <a:xfrm>
              <a:off x="3104" y="2608"/>
              <a:ext cx="2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GFRE</a:t>
              </a:r>
              <a:endParaRPr lang="en-US"/>
            </a:p>
          </p:txBody>
        </p:sp>
        <p:sp>
          <p:nvSpPr>
            <p:cNvPr id="57485" name="Rectangle 192"/>
            <p:cNvSpPr>
              <a:spLocks noChangeArrowheads="1"/>
            </p:cNvSpPr>
            <p:nvPr/>
          </p:nvSpPr>
          <p:spPr bwMode="auto">
            <a:xfrm>
              <a:off x="3368" y="2608"/>
              <a:ext cx="33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(   fiber)</a:t>
              </a:r>
              <a:endParaRPr lang="en-US"/>
            </a:p>
          </p:txBody>
        </p:sp>
        <p:grpSp>
          <p:nvGrpSpPr>
            <p:cNvPr id="57486" name="Group 193"/>
            <p:cNvGrpSpPr>
              <a:grpSpLocks/>
            </p:cNvGrpSpPr>
            <p:nvPr/>
          </p:nvGrpSpPr>
          <p:grpSpPr bwMode="auto">
            <a:xfrm>
              <a:off x="3392" y="2624"/>
              <a:ext cx="72" cy="73"/>
              <a:chOff x="3392" y="2624"/>
              <a:chExt cx="72" cy="73"/>
            </a:xfrm>
          </p:grpSpPr>
          <p:sp>
            <p:nvSpPr>
              <p:cNvPr id="57519" name="Line 194"/>
              <p:cNvSpPr>
                <a:spLocks noChangeShapeType="1"/>
              </p:cNvSpPr>
              <p:nvPr/>
            </p:nvSpPr>
            <p:spPr bwMode="auto">
              <a:xfrm flipV="1">
                <a:off x="3424" y="2624"/>
                <a:ext cx="1" cy="7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20" name="Line 195"/>
              <p:cNvSpPr>
                <a:spLocks noChangeShapeType="1"/>
              </p:cNvSpPr>
              <p:nvPr/>
            </p:nvSpPr>
            <p:spPr bwMode="auto">
              <a:xfrm>
                <a:off x="3392" y="2696"/>
                <a:ext cx="72" cy="1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87" name="Oval 196"/>
            <p:cNvSpPr>
              <a:spLocks noChangeArrowheads="1"/>
            </p:cNvSpPr>
            <p:nvPr/>
          </p:nvSpPr>
          <p:spPr bwMode="auto">
            <a:xfrm>
              <a:off x="3048" y="1648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Rectangle 197"/>
            <p:cNvSpPr>
              <a:spLocks noChangeArrowheads="1"/>
            </p:cNvSpPr>
            <p:nvPr/>
          </p:nvSpPr>
          <p:spPr bwMode="auto">
            <a:xfrm>
              <a:off x="3104" y="1624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C</a:t>
              </a:r>
              <a:endParaRPr lang="en-US"/>
            </a:p>
          </p:txBody>
        </p:sp>
        <p:sp>
          <p:nvSpPr>
            <p:cNvPr id="57489" name="Rectangle 198"/>
            <p:cNvSpPr>
              <a:spLocks noChangeArrowheads="1"/>
            </p:cNvSpPr>
            <p:nvPr/>
          </p:nvSpPr>
          <p:spPr bwMode="auto">
            <a:xfrm>
              <a:off x="3176" y="1624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FRE</a:t>
              </a:r>
              <a:endParaRPr lang="en-US"/>
            </a:p>
          </p:txBody>
        </p:sp>
        <p:sp>
          <p:nvSpPr>
            <p:cNvPr id="57490" name="Rectangle 199"/>
            <p:cNvSpPr>
              <a:spLocks noChangeArrowheads="1"/>
            </p:cNvSpPr>
            <p:nvPr/>
          </p:nvSpPr>
          <p:spPr bwMode="auto">
            <a:xfrm>
              <a:off x="3368" y="1624"/>
              <a:ext cx="3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(|| fiber)</a:t>
              </a:r>
              <a:endParaRPr lang="en-US"/>
            </a:p>
          </p:txBody>
        </p:sp>
        <p:sp>
          <p:nvSpPr>
            <p:cNvPr id="57491" name="Oval 200"/>
            <p:cNvSpPr>
              <a:spLocks noChangeArrowheads="1"/>
            </p:cNvSpPr>
            <p:nvPr/>
          </p:nvSpPr>
          <p:spPr bwMode="auto">
            <a:xfrm>
              <a:off x="3048" y="2744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2" name="Oval 201"/>
            <p:cNvSpPr>
              <a:spLocks noChangeArrowheads="1"/>
            </p:cNvSpPr>
            <p:nvPr/>
          </p:nvSpPr>
          <p:spPr bwMode="auto">
            <a:xfrm>
              <a:off x="3048" y="2672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3" name="Rectangle 202"/>
            <p:cNvSpPr>
              <a:spLocks noChangeArrowheads="1"/>
            </p:cNvSpPr>
            <p:nvPr/>
          </p:nvSpPr>
          <p:spPr bwMode="auto">
            <a:xfrm>
              <a:off x="3104" y="2704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C</a:t>
              </a:r>
              <a:endParaRPr lang="en-US"/>
            </a:p>
          </p:txBody>
        </p:sp>
        <p:sp>
          <p:nvSpPr>
            <p:cNvPr id="57494" name="Rectangle 203"/>
            <p:cNvSpPr>
              <a:spLocks noChangeArrowheads="1"/>
            </p:cNvSpPr>
            <p:nvPr/>
          </p:nvSpPr>
          <p:spPr bwMode="auto">
            <a:xfrm>
              <a:off x="3176" y="2704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FRE</a:t>
              </a:r>
              <a:endParaRPr lang="en-US"/>
            </a:p>
          </p:txBody>
        </p:sp>
        <p:sp>
          <p:nvSpPr>
            <p:cNvPr id="57495" name="Rectangle 204"/>
            <p:cNvSpPr>
              <a:spLocks noChangeArrowheads="1"/>
            </p:cNvSpPr>
            <p:nvPr/>
          </p:nvSpPr>
          <p:spPr bwMode="auto">
            <a:xfrm>
              <a:off x="3368" y="2704"/>
              <a:ext cx="33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(   fiber)</a:t>
              </a:r>
              <a:endParaRPr lang="en-US"/>
            </a:p>
          </p:txBody>
        </p:sp>
        <p:grpSp>
          <p:nvGrpSpPr>
            <p:cNvPr id="57496" name="Group 205"/>
            <p:cNvGrpSpPr>
              <a:grpSpLocks/>
            </p:cNvGrpSpPr>
            <p:nvPr/>
          </p:nvGrpSpPr>
          <p:grpSpPr bwMode="auto">
            <a:xfrm>
              <a:off x="3392" y="2720"/>
              <a:ext cx="72" cy="73"/>
              <a:chOff x="3392" y="2720"/>
              <a:chExt cx="72" cy="73"/>
            </a:xfrm>
          </p:grpSpPr>
          <p:sp>
            <p:nvSpPr>
              <p:cNvPr id="57517" name="Line 206"/>
              <p:cNvSpPr>
                <a:spLocks noChangeShapeType="1"/>
              </p:cNvSpPr>
              <p:nvPr/>
            </p:nvSpPr>
            <p:spPr bwMode="auto">
              <a:xfrm flipV="1">
                <a:off x="3424" y="2720"/>
                <a:ext cx="1" cy="7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18" name="Line 207"/>
              <p:cNvSpPr>
                <a:spLocks noChangeShapeType="1"/>
              </p:cNvSpPr>
              <p:nvPr/>
            </p:nvSpPr>
            <p:spPr bwMode="auto">
              <a:xfrm>
                <a:off x="3392" y="2792"/>
                <a:ext cx="72" cy="1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497" name="Oval 208"/>
            <p:cNvSpPr>
              <a:spLocks noChangeArrowheads="1"/>
            </p:cNvSpPr>
            <p:nvPr/>
          </p:nvSpPr>
          <p:spPr bwMode="auto">
            <a:xfrm>
              <a:off x="3048" y="1416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Rectangle 209"/>
            <p:cNvSpPr>
              <a:spLocks noChangeArrowheads="1"/>
            </p:cNvSpPr>
            <p:nvPr/>
          </p:nvSpPr>
          <p:spPr bwMode="auto">
            <a:xfrm>
              <a:off x="3104" y="1400"/>
              <a:ext cx="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A</a:t>
              </a:r>
              <a:endParaRPr lang="en-US"/>
            </a:p>
          </p:txBody>
        </p:sp>
        <p:sp>
          <p:nvSpPr>
            <p:cNvPr id="57499" name="Rectangle 210"/>
            <p:cNvSpPr>
              <a:spLocks noChangeArrowheads="1"/>
            </p:cNvSpPr>
            <p:nvPr/>
          </p:nvSpPr>
          <p:spPr bwMode="auto">
            <a:xfrm>
              <a:off x="3176" y="1400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FRE</a:t>
              </a:r>
              <a:endParaRPr lang="en-US"/>
            </a:p>
          </p:txBody>
        </p:sp>
        <p:sp>
          <p:nvSpPr>
            <p:cNvPr id="57500" name="Rectangle 211"/>
            <p:cNvSpPr>
              <a:spLocks noChangeArrowheads="1"/>
            </p:cNvSpPr>
            <p:nvPr/>
          </p:nvSpPr>
          <p:spPr bwMode="auto">
            <a:xfrm>
              <a:off x="3368" y="1400"/>
              <a:ext cx="3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(|| fiber)</a:t>
              </a:r>
              <a:endParaRPr lang="en-US"/>
            </a:p>
          </p:txBody>
        </p:sp>
        <p:sp>
          <p:nvSpPr>
            <p:cNvPr id="57501" name="Rectangle 212"/>
            <p:cNvSpPr>
              <a:spLocks noChangeArrowheads="1"/>
            </p:cNvSpPr>
            <p:nvPr/>
          </p:nvSpPr>
          <p:spPr bwMode="auto">
            <a:xfrm>
              <a:off x="3104" y="2800"/>
              <a:ext cx="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A</a:t>
              </a:r>
              <a:endParaRPr lang="en-US"/>
            </a:p>
          </p:txBody>
        </p:sp>
        <p:sp>
          <p:nvSpPr>
            <p:cNvPr id="57502" name="Rectangle 213"/>
            <p:cNvSpPr>
              <a:spLocks noChangeArrowheads="1"/>
            </p:cNvSpPr>
            <p:nvPr/>
          </p:nvSpPr>
          <p:spPr bwMode="auto">
            <a:xfrm>
              <a:off x="3176" y="2800"/>
              <a:ext cx="5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</a:rPr>
                <a:t>FRE(   fiber)</a:t>
              </a:r>
              <a:endParaRPr lang="en-US"/>
            </a:p>
          </p:txBody>
        </p:sp>
        <p:grpSp>
          <p:nvGrpSpPr>
            <p:cNvPr id="57503" name="Group 214"/>
            <p:cNvGrpSpPr>
              <a:grpSpLocks/>
            </p:cNvGrpSpPr>
            <p:nvPr/>
          </p:nvGrpSpPr>
          <p:grpSpPr bwMode="auto">
            <a:xfrm>
              <a:off x="3392" y="2816"/>
              <a:ext cx="72" cy="73"/>
              <a:chOff x="3392" y="2816"/>
              <a:chExt cx="72" cy="73"/>
            </a:xfrm>
          </p:grpSpPr>
          <p:sp>
            <p:nvSpPr>
              <p:cNvPr id="57515" name="Line 215"/>
              <p:cNvSpPr>
                <a:spLocks noChangeShapeType="1"/>
              </p:cNvSpPr>
              <p:nvPr/>
            </p:nvSpPr>
            <p:spPr bwMode="auto">
              <a:xfrm flipV="1">
                <a:off x="3424" y="2816"/>
                <a:ext cx="1" cy="7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516" name="Line 216"/>
              <p:cNvSpPr>
                <a:spLocks noChangeShapeType="1"/>
              </p:cNvSpPr>
              <p:nvPr/>
            </p:nvSpPr>
            <p:spPr bwMode="auto">
              <a:xfrm>
                <a:off x="3392" y="2888"/>
                <a:ext cx="72" cy="1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504" name="Rectangle 217"/>
            <p:cNvSpPr>
              <a:spLocks noChangeArrowheads="1"/>
            </p:cNvSpPr>
            <p:nvPr/>
          </p:nvSpPr>
          <p:spPr bwMode="auto">
            <a:xfrm>
              <a:off x="3104" y="1088"/>
              <a:ext cx="4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E-glass fib</a:t>
              </a:r>
              <a:endParaRPr lang="en-US"/>
            </a:p>
          </p:txBody>
        </p:sp>
        <p:sp>
          <p:nvSpPr>
            <p:cNvPr id="57505" name="Oval 218"/>
            <p:cNvSpPr>
              <a:spLocks noChangeArrowheads="1"/>
            </p:cNvSpPr>
            <p:nvPr/>
          </p:nvSpPr>
          <p:spPr bwMode="auto">
            <a:xfrm>
              <a:off x="3048" y="1064"/>
              <a:ext cx="48" cy="48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6" name="Rectangle 219"/>
            <p:cNvSpPr>
              <a:spLocks noChangeArrowheads="1"/>
            </p:cNvSpPr>
            <p:nvPr/>
          </p:nvSpPr>
          <p:spPr bwMode="auto">
            <a:xfrm>
              <a:off x="3272" y="936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C</a:t>
              </a:r>
              <a:endParaRPr lang="en-US"/>
            </a:p>
          </p:txBody>
        </p:sp>
        <p:sp>
          <p:nvSpPr>
            <p:cNvPr id="57507" name="Rectangle 220"/>
            <p:cNvSpPr>
              <a:spLocks noChangeArrowheads="1"/>
            </p:cNvSpPr>
            <p:nvPr/>
          </p:nvSpPr>
          <p:spPr bwMode="auto">
            <a:xfrm>
              <a:off x="3344" y="936"/>
              <a:ext cx="2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</a:rPr>
                <a:t> fibers</a:t>
              </a:r>
              <a:endParaRPr lang="en-US"/>
            </a:p>
          </p:txBody>
        </p:sp>
        <p:grpSp>
          <p:nvGrpSpPr>
            <p:cNvPr id="57508" name="Group 221"/>
            <p:cNvGrpSpPr>
              <a:grpSpLocks/>
            </p:cNvGrpSpPr>
            <p:nvPr/>
          </p:nvGrpSpPr>
          <p:grpSpPr bwMode="auto">
            <a:xfrm>
              <a:off x="3640" y="992"/>
              <a:ext cx="32" cy="224"/>
              <a:chOff x="3640" y="992"/>
              <a:chExt cx="32" cy="224"/>
            </a:xfrm>
          </p:grpSpPr>
          <p:sp>
            <p:nvSpPr>
              <p:cNvPr id="57512" name="Freeform 222"/>
              <p:cNvSpPr>
                <a:spLocks/>
              </p:cNvSpPr>
              <p:nvPr/>
            </p:nvSpPr>
            <p:spPr bwMode="auto">
              <a:xfrm>
                <a:off x="3640" y="1168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3" name="Freeform 223"/>
              <p:cNvSpPr>
                <a:spLocks/>
              </p:cNvSpPr>
              <p:nvPr/>
            </p:nvSpPr>
            <p:spPr bwMode="auto">
              <a:xfrm>
                <a:off x="3640" y="99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4" name="Line 224"/>
              <p:cNvSpPr>
                <a:spLocks noChangeShapeType="1"/>
              </p:cNvSpPr>
              <p:nvPr/>
            </p:nvSpPr>
            <p:spPr bwMode="auto">
              <a:xfrm flipV="1">
                <a:off x="3656" y="1024"/>
                <a:ext cx="1" cy="160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7509" name="Oval 225"/>
            <p:cNvSpPr>
              <a:spLocks noChangeArrowheads="1"/>
            </p:cNvSpPr>
            <p:nvPr/>
          </p:nvSpPr>
          <p:spPr bwMode="auto">
            <a:xfrm>
              <a:off x="3048" y="1032"/>
              <a:ext cx="48" cy="48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0" name="Rectangle 226"/>
            <p:cNvSpPr>
              <a:spLocks noChangeArrowheads="1"/>
            </p:cNvSpPr>
            <p:nvPr/>
          </p:nvSpPr>
          <p:spPr bwMode="auto">
            <a:xfrm>
              <a:off x="3104" y="1016"/>
              <a:ext cx="3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Aramid</a:t>
              </a:r>
              <a:endParaRPr lang="en-US"/>
            </a:p>
          </p:txBody>
        </p:sp>
        <p:sp>
          <p:nvSpPr>
            <p:cNvPr id="57511" name="Rectangle 227"/>
            <p:cNvSpPr>
              <a:spLocks noChangeArrowheads="1"/>
            </p:cNvSpPr>
            <p:nvPr/>
          </p:nvSpPr>
          <p:spPr bwMode="auto">
            <a:xfrm>
              <a:off x="3440" y="1016"/>
              <a:ext cx="1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</a:rPr>
                <a:t> fib</a:t>
              </a:r>
              <a:endParaRPr lang="en-US"/>
            </a:p>
          </p:txBody>
        </p:sp>
      </p:grpSp>
      <p:sp>
        <p:nvSpPr>
          <p:cNvPr id="57349" name="Rectangle 246"/>
          <p:cNvSpPr>
            <a:spLocks noChangeArrowheads="1"/>
          </p:cNvSpPr>
          <p:nvPr/>
        </p:nvSpPr>
        <p:spPr bwMode="auto">
          <a:xfrm>
            <a:off x="5997575" y="3657600"/>
            <a:ext cx="2413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Based on data in Table B.4,</a:t>
            </a:r>
          </a:p>
          <a:p>
            <a:r>
              <a:rPr lang="en-US" sz="1400" i="1"/>
              <a:t>Callister </a:t>
            </a:r>
            <a:r>
              <a:rPr lang="en-US" sz="1400" i="1">
                <a:solidFill>
                  <a:srgbClr val="000000"/>
                </a:solidFill>
              </a:rPr>
              <a:t>&amp; Rethwisch 8e.</a:t>
            </a:r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  <a:p>
            <a:r>
              <a:rPr lang="en-US" sz="1400">
                <a:solidFill>
                  <a:schemeClr val="tx2"/>
                </a:solidFill>
              </a:rPr>
              <a:t>a     = annealed</a:t>
            </a:r>
          </a:p>
          <a:p>
            <a:r>
              <a:rPr lang="en-US" sz="1400">
                <a:solidFill>
                  <a:schemeClr val="tx2"/>
                </a:solidFill>
              </a:rPr>
              <a:t>hr   = hot rolled</a:t>
            </a:r>
          </a:p>
          <a:p>
            <a:r>
              <a:rPr lang="en-US" sz="1400">
                <a:solidFill>
                  <a:schemeClr val="tx2"/>
                </a:solidFill>
              </a:rPr>
              <a:t>ag  = aged</a:t>
            </a:r>
          </a:p>
          <a:p>
            <a:r>
              <a:rPr lang="en-US" sz="1400">
                <a:solidFill>
                  <a:schemeClr val="tx2"/>
                </a:solidFill>
              </a:rPr>
              <a:t>cd  = cold drawn</a:t>
            </a:r>
          </a:p>
          <a:p>
            <a:r>
              <a:rPr lang="en-US" sz="1400">
                <a:solidFill>
                  <a:schemeClr val="tx2"/>
                </a:solidFill>
              </a:rPr>
              <a:t>cw = cold worked</a:t>
            </a:r>
          </a:p>
          <a:p>
            <a:r>
              <a:rPr lang="en-US" sz="1400">
                <a:solidFill>
                  <a:schemeClr val="tx2"/>
                </a:solidFill>
              </a:rPr>
              <a:t>qt   = quenched &amp; tempered</a:t>
            </a:r>
          </a:p>
          <a:p>
            <a:r>
              <a:rPr lang="en-US" sz="1400">
                <a:solidFill>
                  <a:srgbClr val="D60093"/>
                </a:solidFill>
              </a:rPr>
              <a:t>AFRE, GFRE, &amp; CFRE =</a:t>
            </a:r>
          </a:p>
          <a:p>
            <a:r>
              <a:rPr lang="en-US" sz="1400">
                <a:solidFill>
                  <a:srgbClr val="D60093"/>
                </a:solidFill>
              </a:rPr>
              <a:t>aramid, glass, &amp; carbon</a:t>
            </a:r>
          </a:p>
          <a:p>
            <a:r>
              <a:rPr lang="en-US" sz="1400">
                <a:solidFill>
                  <a:srgbClr val="D60093"/>
                </a:solidFill>
              </a:rPr>
              <a:t>fiber-reinforced epoxy</a:t>
            </a:r>
          </a:p>
          <a:p>
            <a:r>
              <a:rPr lang="en-US" sz="1400">
                <a:solidFill>
                  <a:srgbClr val="D60093"/>
                </a:solidFill>
              </a:rPr>
              <a:t>composites, with 60 vol%</a:t>
            </a:r>
          </a:p>
          <a:p>
            <a:r>
              <a:rPr lang="en-US" sz="1400">
                <a:solidFill>
                  <a:srgbClr val="D60093"/>
                </a:solidFill>
              </a:rPr>
              <a:t>fibers.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6096000" y="2913063"/>
            <a:ext cx="2725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Room temperature</a:t>
            </a:r>
            <a:br>
              <a:rPr lang="en-US"/>
            </a:br>
            <a:r>
              <a:rPr lang="en-US"/>
              <a:t>   values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C5FB52-2534-4FAD-9E8A-B481FEB57EBE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457200" y="1235075"/>
            <a:ext cx="5029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Plastic tensile strain at failure:</a:t>
            </a:r>
          </a:p>
        </p:txBody>
      </p:sp>
      <p:sp>
        <p:nvSpPr>
          <p:cNvPr id="59396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Ductility</a:t>
            </a:r>
            <a:endParaRPr lang="en-US" i="1" smtClean="0">
              <a:ea typeface="ＭＳ Ｐゴシック" charset="-128"/>
            </a:endParaRP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457200" y="5157788"/>
            <a:ext cx="7407275" cy="852487"/>
            <a:chOff x="288" y="2864"/>
            <a:chExt cx="4666" cy="537"/>
          </a:xfrm>
        </p:grpSpPr>
        <p:sp>
          <p:nvSpPr>
            <p:cNvPr id="59460" name="Rectangle 5"/>
            <p:cNvSpPr>
              <a:spLocks noChangeArrowheads="1"/>
            </p:cNvSpPr>
            <p:nvPr/>
          </p:nvSpPr>
          <p:spPr bwMode="auto">
            <a:xfrm>
              <a:off x="288" y="2956"/>
              <a:ext cx="31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/>
                <a:t>•  Another ductility measure:</a:t>
              </a:r>
            </a:p>
          </p:txBody>
        </p:sp>
        <p:grpSp>
          <p:nvGrpSpPr>
            <p:cNvPr id="59461" name="Group 116"/>
            <p:cNvGrpSpPr>
              <a:grpSpLocks/>
            </p:cNvGrpSpPr>
            <p:nvPr/>
          </p:nvGrpSpPr>
          <p:grpSpPr bwMode="auto">
            <a:xfrm>
              <a:off x="3133" y="2864"/>
              <a:ext cx="1821" cy="537"/>
              <a:chOff x="3133" y="2864"/>
              <a:chExt cx="1821" cy="537"/>
            </a:xfrm>
          </p:grpSpPr>
          <p:sp>
            <p:nvSpPr>
              <p:cNvPr id="59462" name="AutoShape 84"/>
              <p:cNvSpPr>
                <a:spLocks noChangeAspect="1" noChangeArrowheads="1" noTextEdit="1"/>
              </p:cNvSpPr>
              <p:nvPr/>
            </p:nvSpPr>
            <p:spPr bwMode="auto">
              <a:xfrm>
                <a:off x="3133" y="2874"/>
                <a:ext cx="1821" cy="527"/>
              </a:xfrm>
              <a:prstGeom prst="rect">
                <a:avLst/>
              </a:prstGeom>
              <a:solidFill>
                <a:srgbClr val="D7D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63" name="Line 86"/>
              <p:cNvSpPr>
                <a:spLocks noChangeShapeType="1"/>
              </p:cNvSpPr>
              <p:nvPr/>
            </p:nvSpPr>
            <p:spPr bwMode="auto">
              <a:xfrm>
                <a:off x="3786" y="3122"/>
                <a:ext cx="6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64" name="Rectangle 87"/>
              <p:cNvSpPr>
                <a:spLocks noChangeArrowheads="1"/>
              </p:cNvSpPr>
              <p:nvPr/>
            </p:nvSpPr>
            <p:spPr bwMode="auto">
              <a:xfrm>
                <a:off x="4608" y="3000"/>
                <a:ext cx="307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000000"/>
                    </a:solidFill>
                  </a:rPr>
                  <a:t>100</a:t>
                </a:r>
                <a:endParaRPr lang="en-US"/>
              </a:p>
            </p:txBody>
          </p:sp>
          <p:sp>
            <p:nvSpPr>
              <p:cNvPr id="59465" name="Rectangle 88"/>
              <p:cNvSpPr>
                <a:spLocks noChangeArrowheads="1"/>
              </p:cNvSpPr>
              <p:nvPr/>
            </p:nvSpPr>
            <p:spPr bwMode="auto">
              <a:xfrm>
                <a:off x="4460" y="3000"/>
                <a:ext cx="9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0000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59466" name="Rectangle 89"/>
              <p:cNvSpPr>
                <a:spLocks noChangeArrowheads="1"/>
              </p:cNvSpPr>
              <p:nvPr/>
            </p:nvSpPr>
            <p:spPr bwMode="auto">
              <a:xfrm>
                <a:off x="3996" y="3145"/>
                <a:ext cx="123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i="1">
                    <a:solidFill>
                      <a:srgbClr val="000000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59467" name="Rectangle 90"/>
              <p:cNvSpPr>
                <a:spLocks noChangeArrowheads="1"/>
              </p:cNvSpPr>
              <p:nvPr/>
            </p:nvSpPr>
            <p:spPr bwMode="auto">
              <a:xfrm>
                <a:off x="4210" y="2882"/>
                <a:ext cx="123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i="1">
                    <a:solidFill>
                      <a:srgbClr val="000000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59468" name="Rectangle 91"/>
              <p:cNvSpPr>
                <a:spLocks noChangeArrowheads="1"/>
              </p:cNvSpPr>
              <p:nvPr/>
            </p:nvSpPr>
            <p:spPr bwMode="auto">
              <a:xfrm>
                <a:off x="3801" y="2882"/>
                <a:ext cx="123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i="1">
                    <a:solidFill>
                      <a:srgbClr val="000000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59469" name="Rectangle 92"/>
              <p:cNvSpPr>
                <a:spLocks noChangeArrowheads="1"/>
              </p:cNvSpPr>
              <p:nvPr/>
            </p:nvSpPr>
            <p:spPr bwMode="auto">
              <a:xfrm>
                <a:off x="3312" y="3000"/>
                <a:ext cx="25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i="1">
                    <a:solidFill>
                      <a:srgbClr val="000000"/>
                    </a:solidFill>
                  </a:rPr>
                  <a:t>RA</a:t>
                </a:r>
                <a:endParaRPr lang="en-US" i="1"/>
              </a:p>
            </p:txBody>
          </p:sp>
          <p:sp>
            <p:nvSpPr>
              <p:cNvPr id="59470" name="Rectangle 93"/>
              <p:cNvSpPr>
                <a:spLocks noChangeArrowheads="1"/>
              </p:cNvSpPr>
              <p:nvPr/>
            </p:nvSpPr>
            <p:spPr bwMode="auto">
              <a:xfrm>
                <a:off x="3158" y="3000"/>
                <a:ext cx="164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000000"/>
                    </a:solidFill>
                  </a:rPr>
                  <a:t>%</a:t>
                </a:r>
                <a:endParaRPr lang="en-US"/>
              </a:p>
            </p:txBody>
          </p:sp>
          <p:sp>
            <p:nvSpPr>
              <p:cNvPr id="59471" name="Rectangle 94"/>
              <p:cNvSpPr>
                <a:spLocks noChangeArrowheads="1"/>
              </p:cNvSpPr>
              <p:nvPr/>
            </p:nvSpPr>
            <p:spPr bwMode="auto">
              <a:xfrm>
                <a:off x="4139" y="3259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1">
                    <a:solidFill>
                      <a:srgbClr val="000000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59472" name="Rectangle 95"/>
              <p:cNvSpPr>
                <a:spLocks noChangeArrowheads="1"/>
              </p:cNvSpPr>
              <p:nvPr/>
            </p:nvSpPr>
            <p:spPr bwMode="auto">
              <a:xfrm>
                <a:off x="4357" y="2996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1">
                    <a:solidFill>
                      <a:srgbClr val="00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59473" name="Rectangle 96"/>
              <p:cNvSpPr>
                <a:spLocks noChangeArrowheads="1"/>
              </p:cNvSpPr>
              <p:nvPr/>
            </p:nvSpPr>
            <p:spPr bwMode="auto">
              <a:xfrm>
                <a:off x="3944" y="2996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1">
                    <a:solidFill>
                      <a:srgbClr val="000000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59474" name="Rectangle 97"/>
              <p:cNvSpPr>
                <a:spLocks noChangeArrowheads="1"/>
              </p:cNvSpPr>
              <p:nvPr/>
            </p:nvSpPr>
            <p:spPr bwMode="auto">
              <a:xfrm>
                <a:off x="4068" y="2864"/>
                <a:ext cx="61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59475" name="Rectangle 98"/>
              <p:cNvSpPr>
                <a:spLocks noChangeArrowheads="1"/>
              </p:cNvSpPr>
              <p:nvPr/>
            </p:nvSpPr>
            <p:spPr bwMode="auto">
              <a:xfrm>
                <a:off x="3632" y="2982"/>
                <a:ext cx="107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000000"/>
                    </a:solidFill>
                  </a:rPr>
                  <a:t>=</a:t>
                </a:r>
                <a:endParaRPr lang="en-US"/>
              </a:p>
            </p:txBody>
          </p:sp>
        </p:grpSp>
      </p:grpSp>
      <p:grpSp>
        <p:nvGrpSpPr>
          <p:cNvPr id="59398" name="Group 132"/>
          <p:cNvGrpSpPr>
            <a:grpSpLocks/>
          </p:cNvGrpSpPr>
          <p:nvPr/>
        </p:nvGrpSpPr>
        <p:grpSpPr bwMode="auto">
          <a:xfrm>
            <a:off x="5505450" y="1011238"/>
            <a:ext cx="2921000" cy="884237"/>
            <a:chOff x="3468" y="637"/>
            <a:chExt cx="1840" cy="557"/>
          </a:xfrm>
        </p:grpSpPr>
        <p:sp>
          <p:nvSpPr>
            <p:cNvPr id="59447" name="AutoShape 99"/>
            <p:cNvSpPr>
              <a:spLocks noChangeAspect="1" noChangeArrowheads="1" noTextEdit="1"/>
            </p:cNvSpPr>
            <p:nvPr/>
          </p:nvSpPr>
          <p:spPr bwMode="auto">
            <a:xfrm>
              <a:off x="3468" y="647"/>
              <a:ext cx="1840" cy="547"/>
            </a:xfrm>
            <a:prstGeom prst="rect">
              <a:avLst/>
            </a:prstGeom>
            <a:solidFill>
              <a:srgbClr val="D7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448" name="Line 101"/>
            <p:cNvSpPr>
              <a:spLocks noChangeShapeType="1"/>
            </p:cNvSpPr>
            <p:nvPr/>
          </p:nvSpPr>
          <p:spPr bwMode="auto">
            <a:xfrm>
              <a:off x="4112" y="904"/>
              <a:ext cx="58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449" name="Rectangle 103"/>
            <p:cNvSpPr>
              <a:spLocks noChangeArrowheads="1"/>
            </p:cNvSpPr>
            <p:nvPr/>
          </p:nvSpPr>
          <p:spPr bwMode="auto">
            <a:xfrm>
              <a:off x="4771" y="760"/>
              <a:ext cx="4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x 100</a:t>
              </a:r>
              <a:endParaRPr lang="en-US">
                <a:latin typeface="Times" charset="0"/>
              </a:endParaRPr>
            </a:p>
          </p:txBody>
        </p:sp>
        <p:sp>
          <p:nvSpPr>
            <p:cNvPr id="59450" name="Rectangle 104"/>
            <p:cNvSpPr>
              <a:spLocks noChangeArrowheads="1"/>
            </p:cNvSpPr>
            <p:nvPr/>
          </p:nvSpPr>
          <p:spPr bwMode="auto">
            <a:xfrm>
              <a:off x="4296" y="929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L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59451" name="Rectangle 105"/>
            <p:cNvSpPr>
              <a:spLocks noChangeArrowheads="1"/>
            </p:cNvSpPr>
            <p:nvPr/>
          </p:nvSpPr>
          <p:spPr bwMode="auto">
            <a:xfrm>
              <a:off x="4478" y="65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L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59452" name="Rectangle 106"/>
            <p:cNvSpPr>
              <a:spLocks noChangeArrowheads="1"/>
            </p:cNvSpPr>
            <p:nvPr/>
          </p:nvSpPr>
          <p:spPr bwMode="auto">
            <a:xfrm>
              <a:off x="4113" y="65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L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59453" name="Rectangle 107"/>
            <p:cNvSpPr>
              <a:spLocks noChangeArrowheads="1"/>
            </p:cNvSpPr>
            <p:nvPr/>
          </p:nvSpPr>
          <p:spPr bwMode="auto">
            <a:xfrm>
              <a:off x="3654" y="778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EL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59454" name="Rectangle 108"/>
            <p:cNvSpPr>
              <a:spLocks noChangeArrowheads="1"/>
            </p:cNvSpPr>
            <p:nvPr/>
          </p:nvSpPr>
          <p:spPr bwMode="auto">
            <a:xfrm>
              <a:off x="3494" y="778"/>
              <a:ext cx="1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%</a:t>
              </a:r>
              <a:endParaRPr lang="en-US">
                <a:latin typeface="Times" charset="0"/>
              </a:endParaRPr>
            </a:p>
          </p:txBody>
        </p:sp>
        <p:sp>
          <p:nvSpPr>
            <p:cNvPr id="59455" name="Rectangle 109"/>
            <p:cNvSpPr>
              <a:spLocks noChangeArrowheads="1"/>
            </p:cNvSpPr>
            <p:nvPr/>
          </p:nvSpPr>
          <p:spPr bwMode="auto">
            <a:xfrm>
              <a:off x="4420" y="104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o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59456" name="Rectangle 110"/>
            <p:cNvSpPr>
              <a:spLocks noChangeArrowheads="1"/>
            </p:cNvSpPr>
            <p:nvPr/>
          </p:nvSpPr>
          <p:spPr bwMode="auto">
            <a:xfrm>
              <a:off x="4602" y="77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o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59457" name="Rectangle 111"/>
            <p:cNvSpPr>
              <a:spLocks noChangeArrowheads="1"/>
            </p:cNvSpPr>
            <p:nvPr/>
          </p:nvSpPr>
          <p:spPr bwMode="auto">
            <a:xfrm>
              <a:off x="4242" y="774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f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59458" name="Rectangle 112"/>
            <p:cNvSpPr>
              <a:spLocks noChangeArrowheads="1"/>
            </p:cNvSpPr>
            <p:nvPr/>
          </p:nvSpPr>
          <p:spPr bwMode="auto">
            <a:xfrm>
              <a:off x="4345" y="637"/>
              <a:ext cx="10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</a:rPr>
                <a:t>-</a:t>
              </a:r>
              <a:endParaRPr lang="en-US">
                <a:latin typeface="Times" charset="0"/>
              </a:endParaRPr>
            </a:p>
          </p:txBody>
        </p:sp>
        <p:sp>
          <p:nvSpPr>
            <p:cNvPr id="59459" name="Rectangle 113"/>
            <p:cNvSpPr>
              <a:spLocks noChangeArrowheads="1"/>
            </p:cNvSpPr>
            <p:nvPr/>
          </p:nvSpPr>
          <p:spPr bwMode="auto">
            <a:xfrm>
              <a:off x="3953" y="759"/>
              <a:ext cx="10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>
                <a:latin typeface="Times" charset="0"/>
              </a:endParaRPr>
            </a:p>
          </p:txBody>
        </p:sp>
      </p:grpSp>
      <p:grpSp>
        <p:nvGrpSpPr>
          <p:cNvPr id="59399" name="Group 134"/>
          <p:cNvGrpSpPr>
            <a:grpSpLocks/>
          </p:cNvGrpSpPr>
          <p:nvPr/>
        </p:nvGrpSpPr>
        <p:grpSpPr bwMode="auto">
          <a:xfrm>
            <a:off x="6218238" y="2466975"/>
            <a:ext cx="2333625" cy="1879600"/>
            <a:chOff x="3917" y="1554"/>
            <a:chExt cx="1470" cy="1184"/>
          </a:xfrm>
        </p:grpSpPr>
        <p:grpSp>
          <p:nvGrpSpPr>
            <p:cNvPr id="59420" name="Group 133"/>
            <p:cNvGrpSpPr>
              <a:grpSpLocks/>
            </p:cNvGrpSpPr>
            <p:nvPr/>
          </p:nvGrpSpPr>
          <p:grpSpPr bwMode="auto">
            <a:xfrm>
              <a:off x="5100" y="1555"/>
              <a:ext cx="184" cy="1"/>
              <a:chOff x="5072" y="1296"/>
              <a:chExt cx="184" cy="1"/>
            </a:xfrm>
          </p:grpSpPr>
          <p:sp>
            <p:nvSpPr>
              <p:cNvPr id="59444" name="Line 72"/>
              <p:cNvSpPr>
                <a:spLocks noChangeShapeType="1"/>
              </p:cNvSpPr>
              <p:nvPr/>
            </p:nvSpPr>
            <p:spPr bwMode="auto">
              <a:xfrm>
                <a:off x="5072" y="129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45" name="Line 73"/>
              <p:cNvSpPr>
                <a:spLocks noChangeShapeType="1"/>
              </p:cNvSpPr>
              <p:nvPr/>
            </p:nvSpPr>
            <p:spPr bwMode="auto">
              <a:xfrm>
                <a:off x="5152" y="129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46" name="Line 74"/>
              <p:cNvSpPr>
                <a:spLocks noChangeShapeType="1"/>
              </p:cNvSpPr>
              <p:nvPr/>
            </p:nvSpPr>
            <p:spPr bwMode="auto">
              <a:xfrm>
                <a:off x="5232" y="129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9421" name="Group 131"/>
            <p:cNvGrpSpPr>
              <a:grpSpLocks/>
            </p:cNvGrpSpPr>
            <p:nvPr/>
          </p:nvGrpSpPr>
          <p:grpSpPr bwMode="auto">
            <a:xfrm>
              <a:off x="3917" y="1554"/>
              <a:ext cx="1470" cy="1184"/>
              <a:chOff x="3888" y="1296"/>
              <a:chExt cx="1470" cy="1184"/>
            </a:xfrm>
          </p:grpSpPr>
          <p:sp>
            <p:nvSpPr>
              <p:cNvPr id="59422" name="Rectangle 50"/>
              <p:cNvSpPr>
                <a:spLocks noChangeArrowheads="1"/>
              </p:cNvSpPr>
              <p:nvPr/>
            </p:nvSpPr>
            <p:spPr bwMode="auto">
              <a:xfrm>
                <a:off x="4196" y="1412"/>
                <a:ext cx="248" cy="94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23" name="Group 54"/>
              <p:cNvGrpSpPr>
                <a:grpSpLocks/>
              </p:cNvGrpSpPr>
              <p:nvPr/>
            </p:nvGrpSpPr>
            <p:grpSpPr bwMode="auto">
              <a:xfrm>
                <a:off x="4104" y="1416"/>
                <a:ext cx="32" cy="936"/>
                <a:chOff x="4104" y="1416"/>
                <a:chExt cx="32" cy="936"/>
              </a:xfrm>
            </p:grpSpPr>
            <p:sp>
              <p:nvSpPr>
                <p:cNvPr id="59441" name="Freeform 51"/>
                <p:cNvSpPr>
                  <a:spLocks/>
                </p:cNvSpPr>
                <p:nvPr/>
              </p:nvSpPr>
              <p:spPr bwMode="auto">
                <a:xfrm>
                  <a:off x="4104" y="2312"/>
                  <a:ext cx="32" cy="40"/>
                </a:xfrm>
                <a:custGeom>
                  <a:avLst/>
                  <a:gdLst>
                    <a:gd name="T0" fmla="*/ 16 w 32"/>
                    <a:gd name="T1" fmla="*/ 40 h 40"/>
                    <a:gd name="T2" fmla="*/ 0 w 32"/>
                    <a:gd name="T3" fmla="*/ 0 h 40"/>
                    <a:gd name="T4" fmla="*/ 16 w 32"/>
                    <a:gd name="T5" fmla="*/ 16 h 40"/>
                    <a:gd name="T6" fmla="*/ 32 w 32"/>
                    <a:gd name="T7" fmla="*/ 0 h 40"/>
                    <a:gd name="T8" fmla="*/ 16 w 32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4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16" y="40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127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2" name="Freeform 52"/>
                <p:cNvSpPr>
                  <a:spLocks/>
                </p:cNvSpPr>
                <p:nvPr/>
              </p:nvSpPr>
              <p:spPr bwMode="auto">
                <a:xfrm>
                  <a:off x="4104" y="1416"/>
                  <a:ext cx="32" cy="40"/>
                </a:xfrm>
                <a:custGeom>
                  <a:avLst/>
                  <a:gdLst>
                    <a:gd name="T0" fmla="*/ 16 w 32"/>
                    <a:gd name="T1" fmla="*/ 0 h 40"/>
                    <a:gd name="T2" fmla="*/ 32 w 32"/>
                    <a:gd name="T3" fmla="*/ 40 h 40"/>
                    <a:gd name="T4" fmla="*/ 16 w 32"/>
                    <a:gd name="T5" fmla="*/ 24 h 40"/>
                    <a:gd name="T6" fmla="*/ 0 w 32"/>
                    <a:gd name="T7" fmla="*/ 40 h 40"/>
                    <a:gd name="T8" fmla="*/ 16 w 3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0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4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127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120" y="1440"/>
                  <a:ext cx="1" cy="888"/>
                </a:xfrm>
                <a:prstGeom prst="line">
                  <a:avLst/>
                </a:prstGeom>
                <a:noFill/>
                <a:ln w="127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424" name="Freeform 61"/>
              <p:cNvSpPr>
                <a:spLocks/>
              </p:cNvSpPr>
              <p:nvPr/>
            </p:nvSpPr>
            <p:spPr bwMode="auto">
              <a:xfrm>
                <a:off x="4896" y="1296"/>
                <a:ext cx="144" cy="488"/>
              </a:xfrm>
              <a:custGeom>
                <a:avLst/>
                <a:gdLst>
                  <a:gd name="T0" fmla="*/ 0 w 144"/>
                  <a:gd name="T1" fmla="*/ 488 h 488"/>
                  <a:gd name="T2" fmla="*/ 0 w 144"/>
                  <a:gd name="T3" fmla="*/ 0 h 488"/>
                  <a:gd name="T4" fmla="*/ 144 w 144"/>
                  <a:gd name="T5" fmla="*/ 0 h 488"/>
                  <a:gd name="T6" fmla="*/ 144 w 144"/>
                  <a:gd name="T7" fmla="*/ 488 h 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8"/>
                  <a:gd name="T14" fmla="*/ 144 w 144"/>
                  <a:gd name="T15" fmla="*/ 488 h 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8">
                    <a:moveTo>
                      <a:pt x="0" y="488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144" y="48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25" name="Group 69"/>
              <p:cNvGrpSpPr>
                <a:grpSpLocks/>
              </p:cNvGrpSpPr>
              <p:nvPr/>
            </p:nvGrpSpPr>
            <p:grpSpPr bwMode="auto">
              <a:xfrm>
                <a:off x="5176" y="1296"/>
                <a:ext cx="32" cy="1184"/>
                <a:chOff x="5176" y="1296"/>
                <a:chExt cx="32" cy="1184"/>
              </a:xfrm>
            </p:grpSpPr>
            <p:sp>
              <p:nvSpPr>
                <p:cNvPr id="59438" name="Freeform 66"/>
                <p:cNvSpPr>
                  <a:spLocks/>
                </p:cNvSpPr>
                <p:nvPr/>
              </p:nvSpPr>
              <p:spPr bwMode="auto">
                <a:xfrm>
                  <a:off x="5176" y="1296"/>
                  <a:ext cx="32" cy="40"/>
                </a:xfrm>
                <a:custGeom>
                  <a:avLst/>
                  <a:gdLst>
                    <a:gd name="T0" fmla="*/ 16 w 32"/>
                    <a:gd name="T1" fmla="*/ 0 h 40"/>
                    <a:gd name="T2" fmla="*/ 32 w 32"/>
                    <a:gd name="T3" fmla="*/ 40 h 40"/>
                    <a:gd name="T4" fmla="*/ 16 w 32"/>
                    <a:gd name="T5" fmla="*/ 24 h 40"/>
                    <a:gd name="T6" fmla="*/ 0 w 32"/>
                    <a:gd name="T7" fmla="*/ 40 h 40"/>
                    <a:gd name="T8" fmla="*/ 16 w 3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0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4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9" name="Freeform 67"/>
                <p:cNvSpPr>
                  <a:spLocks/>
                </p:cNvSpPr>
                <p:nvPr/>
              </p:nvSpPr>
              <p:spPr bwMode="auto">
                <a:xfrm>
                  <a:off x="5176" y="2440"/>
                  <a:ext cx="32" cy="40"/>
                </a:xfrm>
                <a:custGeom>
                  <a:avLst/>
                  <a:gdLst>
                    <a:gd name="T0" fmla="*/ 16 w 32"/>
                    <a:gd name="T1" fmla="*/ 40 h 40"/>
                    <a:gd name="T2" fmla="*/ 0 w 32"/>
                    <a:gd name="T3" fmla="*/ 0 h 40"/>
                    <a:gd name="T4" fmla="*/ 16 w 32"/>
                    <a:gd name="T5" fmla="*/ 16 h 40"/>
                    <a:gd name="T6" fmla="*/ 32 w 32"/>
                    <a:gd name="T7" fmla="*/ 0 h 40"/>
                    <a:gd name="T8" fmla="*/ 16 w 32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4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16" y="4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0" name="Line 68"/>
                <p:cNvSpPr>
                  <a:spLocks noChangeShapeType="1"/>
                </p:cNvSpPr>
                <p:nvPr/>
              </p:nvSpPr>
              <p:spPr bwMode="auto">
                <a:xfrm>
                  <a:off x="5192" y="1320"/>
                  <a:ext cx="1" cy="1136"/>
                </a:xfrm>
                <a:prstGeom prst="line">
                  <a:avLst/>
                </a:prstGeom>
                <a:noFill/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426" name="Rectangle 70"/>
              <p:cNvSpPr>
                <a:spLocks noChangeArrowheads="1"/>
              </p:cNvSpPr>
              <p:nvPr/>
            </p:nvSpPr>
            <p:spPr bwMode="auto">
              <a:xfrm>
                <a:off x="5216" y="1760"/>
                <a:ext cx="14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66FF"/>
                    </a:solidFill>
                  </a:rPr>
                  <a:t>L</a:t>
                </a:r>
                <a:r>
                  <a:rPr lang="en-US" i="1" baseline="-25000">
                    <a:solidFill>
                      <a:srgbClr val="0066FF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59427" name="Line 75"/>
              <p:cNvSpPr>
                <a:spLocks noChangeShapeType="1"/>
              </p:cNvSpPr>
              <p:nvPr/>
            </p:nvSpPr>
            <p:spPr bwMode="auto">
              <a:xfrm>
                <a:off x="5064" y="24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28" name="Line 76"/>
              <p:cNvSpPr>
                <a:spLocks noChangeShapeType="1"/>
              </p:cNvSpPr>
              <p:nvPr/>
            </p:nvSpPr>
            <p:spPr bwMode="auto">
              <a:xfrm>
                <a:off x="5144" y="24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29" name="Line 77"/>
              <p:cNvSpPr>
                <a:spLocks noChangeShapeType="1"/>
              </p:cNvSpPr>
              <p:nvPr/>
            </p:nvSpPr>
            <p:spPr bwMode="auto">
              <a:xfrm>
                <a:off x="5224" y="24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30" name="Line 78"/>
              <p:cNvSpPr>
                <a:spLocks noChangeShapeType="1"/>
              </p:cNvSpPr>
              <p:nvPr/>
            </p:nvSpPr>
            <p:spPr bwMode="auto">
              <a:xfrm>
                <a:off x="4200" y="1880"/>
                <a:ext cx="240" cy="1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31" name="Rectangle 79"/>
              <p:cNvSpPr>
                <a:spLocks noChangeArrowheads="1"/>
              </p:cNvSpPr>
              <p:nvPr/>
            </p:nvSpPr>
            <p:spPr bwMode="auto">
              <a:xfrm>
                <a:off x="4227" y="1608"/>
                <a:ext cx="1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555555"/>
                    </a:solidFill>
                  </a:rPr>
                  <a:t>A</a:t>
                </a:r>
                <a:r>
                  <a:rPr lang="en-US" i="1" baseline="-25000">
                    <a:solidFill>
                      <a:srgbClr val="555555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59432" name="Line 81"/>
              <p:cNvSpPr>
                <a:spLocks noChangeShapeType="1"/>
              </p:cNvSpPr>
              <p:nvPr/>
            </p:nvSpPr>
            <p:spPr bwMode="auto">
              <a:xfrm>
                <a:off x="4916" y="1885"/>
                <a:ext cx="80" cy="1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33" name="Rectangle 82"/>
              <p:cNvSpPr>
                <a:spLocks noChangeArrowheads="1"/>
              </p:cNvSpPr>
              <p:nvPr/>
            </p:nvSpPr>
            <p:spPr bwMode="auto">
              <a:xfrm>
                <a:off x="4656" y="1752"/>
                <a:ext cx="1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66FF"/>
                    </a:solidFill>
                  </a:rPr>
                  <a:t>A</a:t>
                </a:r>
                <a:r>
                  <a:rPr lang="en-US" i="1" baseline="-25000">
                    <a:solidFill>
                      <a:srgbClr val="0066FF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59434" name="Rectangle 55"/>
              <p:cNvSpPr>
                <a:spLocks noChangeArrowheads="1"/>
              </p:cNvSpPr>
              <p:nvPr/>
            </p:nvSpPr>
            <p:spPr bwMode="auto">
              <a:xfrm>
                <a:off x="3888" y="1712"/>
                <a:ext cx="17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555555"/>
                    </a:solidFill>
                  </a:rPr>
                  <a:t>L</a:t>
                </a:r>
                <a:r>
                  <a:rPr lang="en-US" i="1" baseline="-25000">
                    <a:solidFill>
                      <a:srgbClr val="555555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59435" name="Freeform 127"/>
              <p:cNvSpPr>
                <a:spLocks/>
              </p:cNvSpPr>
              <p:nvPr/>
            </p:nvSpPr>
            <p:spPr bwMode="auto">
              <a:xfrm>
                <a:off x="4896" y="1776"/>
                <a:ext cx="144" cy="104"/>
              </a:xfrm>
              <a:custGeom>
                <a:avLst/>
                <a:gdLst>
                  <a:gd name="T0" fmla="*/ 0 w 144"/>
                  <a:gd name="T1" fmla="*/ 8 h 104"/>
                  <a:gd name="T2" fmla="*/ 0 w 144"/>
                  <a:gd name="T3" fmla="*/ 48 h 104"/>
                  <a:gd name="T4" fmla="*/ 16 w 144"/>
                  <a:gd name="T5" fmla="*/ 88 h 104"/>
                  <a:gd name="T6" fmla="*/ 24 w 144"/>
                  <a:gd name="T7" fmla="*/ 104 h 104"/>
                  <a:gd name="T8" fmla="*/ 32 w 144"/>
                  <a:gd name="T9" fmla="*/ 96 h 104"/>
                  <a:gd name="T10" fmla="*/ 32 w 144"/>
                  <a:gd name="T11" fmla="*/ 104 h 104"/>
                  <a:gd name="T12" fmla="*/ 48 w 144"/>
                  <a:gd name="T13" fmla="*/ 88 h 104"/>
                  <a:gd name="T14" fmla="*/ 56 w 144"/>
                  <a:gd name="T15" fmla="*/ 104 h 104"/>
                  <a:gd name="T16" fmla="*/ 64 w 144"/>
                  <a:gd name="T17" fmla="*/ 96 h 104"/>
                  <a:gd name="T18" fmla="*/ 72 w 144"/>
                  <a:gd name="T19" fmla="*/ 104 h 104"/>
                  <a:gd name="T20" fmla="*/ 88 w 144"/>
                  <a:gd name="T21" fmla="*/ 96 h 104"/>
                  <a:gd name="T22" fmla="*/ 96 w 144"/>
                  <a:gd name="T23" fmla="*/ 104 h 104"/>
                  <a:gd name="T24" fmla="*/ 104 w 144"/>
                  <a:gd name="T25" fmla="*/ 96 h 104"/>
                  <a:gd name="T26" fmla="*/ 112 w 144"/>
                  <a:gd name="T27" fmla="*/ 104 h 104"/>
                  <a:gd name="T28" fmla="*/ 128 w 144"/>
                  <a:gd name="T29" fmla="*/ 88 h 104"/>
                  <a:gd name="T30" fmla="*/ 136 w 144"/>
                  <a:gd name="T31" fmla="*/ 56 h 104"/>
                  <a:gd name="T32" fmla="*/ 144 w 144"/>
                  <a:gd name="T33" fmla="*/ 24 h 104"/>
                  <a:gd name="T34" fmla="*/ 144 w 144"/>
                  <a:gd name="T35" fmla="*/ 0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04"/>
                  <a:gd name="T56" fmla="*/ 144 w 144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04">
                    <a:moveTo>
                      <a:pt x="0" y="8"/>
                    </a:moveTo>
                    <a:lnTo>
                      <a:pt x="0" y="48"/>
                    </a:lnTo>
                    <a:lnTo>
                      <a:pt x="16" y="88"/>
                    </a:lnTo>
                    <a:lnTo>
                      <a:pt x="24" y="104"/>
                    </a:lnTo>
                    <a:lnTo>
                      <a:pt x="32" y="96"/>
                    </a:lnTo>
                    <a:lnTo>
                      <a:pt x="32" y="104"/>
                    </a:lnTo>
                    <a:lnTo>
                      <a:pt x="48" y="88"/>
                    </a:lnTo>
                    <a:lnTo>
                      <a:pt x="56" y="104"/>
                    </a:lnTo>
                    <a:lnTo>
                      <a:pt x="64" y="96"/>
                    </a:lnTo>
                    <a:lnTo>
                      <a:pt x="72" y="104"/>
                    </a:lnTo>
                    <a:lnTo>
                      <a:pt x="88" y="96"/>
                    </a:lnTo>
                    <a:lnTo>
                      <a:pt x="96" y="104"/>
                    </a:lnTo>
                    <a:lnTo>
                      <a:pt x="104" y="96"/>
                    </a:lnTo>
                    <a:lnTo>
                      <a:pt x="112" y="104"/>
                    </a:lnTo>
                    <a:lnTo>
                      <a:pt x="128" y="88"/>
                    </a:lnTo>
                    <a:lnTo>
                      <a:pt x="136" y="56"/>
                    </a:lnTo>
                    <a:lnTo>
                      <a:pt x="144" y="24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Freeform 129"/>
              <p:cNvSpPr>
                <a:spLocks/>
              </p:cNvSpPr>
              <p:nvPr/>
            </p:nvSpPr>
            <p:spPr bwMode="auto">
              <a:xfrm flipV="1">
                <a:off x="4896" y="1983"/>
                <a:ext cx="144" cy="488"/>
              </a:xfrm>
              <a:custGeom>
                <a:avLst/>
                <a:gdLst>
                  <a:gd name="T0" fmla="*/ 0 w 144"/>
                  <a:gd name="T1" fmla="*/ 488 h 488"/>
                  <a:gd name="T2" fmla="*/ 0 w 144"/>
                  <a:gd name="T3" fmla="*/ 0 h 488"/>
                  <a:gd name="T4" fmla="*/ 144 w 144"/>
                  <a:gd name="T5" fmla="*/ 0 h 488"/>
                  <a:gd name="T6" fmla="*/ 144 w 144"/>
                  <a:gd name="T7" fmla="*/ 488 h 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8"/>
                  <a:gd name="T14" fmla="*/ 144 w 144"/>
                  <a:gd name="T15" fmla="*/ 488 h 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8">
                    <a:moveTo>
                      <a:pt x="0" y="488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144" y="48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57"/>
              <p:cNvSpPr>
                <a:spLocks/>
              </p:cNvSpPr>
              <p:nvPr/>
            </p:nvSpPr>
            <p:spPr bwMode="auto">
              <a:xfrm>
                <a:off x="4896" y="1888"/>
                <a:ext cx="144" cy="104"/>
              </a:xfrm>
              <a:custGeom>
                <a:avLst/>
                <a:gdLst>
                  <a:gd name="T0" fmla="*/ 0 w 144"/>
                  <a:gd name="T1" fmla="*/ 96 h 104"/>
                  <a:gd name="T2" fmla="*/ 0 w 144"/>
                  <a:gd name="T3" fmla="*/ 56 h 104"/>
                  <a:gd name="T4" fmla="*/ 16 w 144"/>
                  <a:gd name="T5" fmla="*/ 24 h 104"/>
                  <a:gd name="T6" fmla="*/ 24 w 144"/>
                  <a:gd name="T7" fmla="*/ 0 h 104"/>
                  <a:gd name="T8" fmla="*/ 32 w 144"/>
                  <a:gd name="T9" fmla="*/ 16 h 104"/>
                  <a:gd name="T10" fmla="*/ 40 w 144"/>
                  <a:gd name="T11" fmla="*/ 8 h 104"/>
                  <a:gd name="T12" fmla="*/ 48 w 144"/>
                  <a:gd name="T13" fmla="*/ 16 h 104"/>
                  <a:gd name="T14" fmla="*/ 56 w 144"/>
                  <a:gd name="T15" fmla="*/ 0 h 104"/>
                  <a:gd name="T16" fmla="*/ 64 w 144"/>
                  <a:gd name="T17" fmla="*/ 8 h 104"/>
                  <a:gd name="T18" fmla="*/ 80 w 144"/>
                  <a:gd name="T19" fmla="*/ 0 h 104"/>
                  <a:gd name="T20" fmla="*/ 88 w 144"/>
                  <a:gd name="T21" fmla="*/ 8 h 104"/>
                  <a:gd name="T22" fmla="*/ 96 w 144"/>
                  <a:gd name="T23" fmla="*/ 0 h 104"/>
                  <a:gd name="T24" fmla="*/ 104 w 144"/>
                  <a:gd name="T25" fmla="*/ 8 h 104"/>
                  <a:gd name="T26" fmla="*/ 112 w 144"/>
                  <a:gd name="T27" fmla="*/ 0 h 104"/>
                  <a:gd name="T28" fmla="*/ 128 w 144"/>
                  <a:gd name="T29" fmla="*/ 24 h 104"/>
                  <a:gd name="T30" fmla="*/ 136 w 144"/>
                  <a:gd name="T31" fmla="*/ 56 h 104"/>
                  <a:gd name="T32" fmla="*/ 144 w 144"/>
                  <a:gd name="T33" fmla="*/ 80 h 104"/>
                  <a:gd name="T34" fmla="*/ 144 w 144"/>
                  <a:gd name="T35" fmla="*/ 104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04"/>
                  <a:gd name="T56" fmla="*/ 144 w 144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04">
                    <a:moveTo>
                      <a:pt x="0" y="96"/>
                    </a:moveTo>
                    <a:lnTo>
                      <a:pt x="0" y="56"/>
                    </a:lnTo>
                    <a:lnTo>
                      <a:pt x="16" y="24"/>
                    </a:lnTo>
                    <a:lnTo>
                      <a:pt x="24" y="0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8" y="16"/>
                    </a:lnTo>
                    <a:lnTo>
                      <a:pt x="56" y="0"/>
                    </a:lnTo>
                    <a:lnTo>
                      <a:pt x="64" y="8"/>
                    </a:lnTo>
                    <a:lnTo>
                      <a:pt x="80" y="0"/>
                    </a:lnTo>
                    <a:lnTo>
                      <a:pt x="88" y="8"/>
                    </a:lnTo>
                    <a:lnTo>
                      <a:pt x="96" y="0"/>
                    </a:lnTo>
                    <a:lnTo>
                      <a:pt x="104" y="8"/>
                    </a:lnTo>
                    <a:lnTo>
                      <a:pt x="112" y="0"/>
                    </a:lnTo>
                    <a:lnTo>
                      <a:pt x="128" y="24"/>
                    </a:lnTo>
                    <a:lnTo>
                      <a:pt x="136" y="56"/>
                    </a:lnTo>
                    <a:lnTo>
                      <a:pt x="144" y="80"/>
                    </a:lnTo>
                    <a:lnTo>
                      <a:pt x="144" y="10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400" name="Group 139"/>
          <p:cNvGrpSpPr>
            <a:grpSpLocks/>
          </p:cNvGrpSpPr>
          <p:nvPr/>
        </p:nvGrpSpPr>
        <p:grpSpPr bwMode="auto">
          <a:xfrm>
            <a:off x="457200" y="1974850"/>
            <a:ext cx="6056313" cy="2747963"/>
            <a:chOff x="288" y="1244"/>
            <a:chExt cx="3815" cy="1731"/>
          </a:xfrm>
        </p:grpSpPr>
        <p:sp>
          <p:nvSpPr>
            <p:cNvPr id="59401" name="Rectangle 10"/>
            <p:cNvSpPr>
              <a:spLocks noChangeArrowheads="1"/>
            </p:cNvSpPr>
            <p:nvPr/>
          </p:nvSpPr>
          <p:spPr bwMode="auto">
            <a:xfrm>
              <a:off x="288" y="230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6.13,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  <a:r>
                <a:rPr lang="en-US" sz="12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9402" name="Rectangle 20"/>
            <p:cNvSpPr>
              <a:spLocks noChangeArrowheads="1"/>
            </p:cNvSpPr>
            <p:nvPr/>
          </p:nvSpPr>
          <p:spPr bwMode="auto">
            <a:xfrm>
              <a:off x="1952" y="2764"/>
              <a:ext cx="215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444444"/>
                  </a:solidFill>
                </a:rPr>
                <a:t>Engineering tensile strain, </a:t>
              </a:r>
              <a:r>
                <a:rPr lang="en-US" sz="2200">
                  <a:solidFill>
                    <a:srgbClr val="444444"/>
                  </a:solidFill>
                  <a:latin typeface="Symbol" charset="2"/>
                </a:rPr>
                <a:t>e</a:t>
              </a:r>
              <a:endParaRPr lang="en-US"/>
            </a:p>
          </p:txBody>
        </p:sp>
        <p:grpSp>
          <p:nvGrpSpPr>
            <p:cNvPr id="59403" name="Group 16"/>
            <p:cNvGrpSpPr>
              <a:grpSpLocks/>
            </p:cNvGrpSpPr>
            <p:nvPr/>
          </p:nvGrpSpPr>
          <p:grpSpPr bwMode="auto">
            <a:xfrm>
              <a:off x="1584" y="1308"/>
              <a:ext cx="80" cy="1440"/>
              <a:chOff x="1584" y="1168"/>
              <a:chExt cx="80" cy="1440"/>
            </a:xfrm>
          </p:grpSpPr>
          <p:sp>
            <p:nvSpPr>
              <p:cNvPr id="59418" name="Freeform 14"/>
              <p:cNvSpPr>
                <a:spLocks/>
              </p:cNvSpPr>
              <p:nvPr/>
            </p:nvSpPr>
            <p:spPr bwMode="auto">
              <a:xfrm>
                <a:off x="1584" y="1168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9" name="Line 15"/>
              <p:cNvSpPr>
                <a:spLocks noChangeShapeType="1"/>
              </p:cNvSpPr>
              <p:nvPr/>
            </p:nvSpPr>
            <p:spPr bwMode="auto">
              <a:xfrm flipV="1">
                <a:off x="1624" y="1224"/>
                <a:ext cx="1" cy="13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9404" name="Group 19"/>
            <p:cNvGrpSpPr>
              <a:grpSpLocks/>
            </p:cNvGrpSpPr>
            <p:nvPr/>
          </p:nvGrpSpPr>
          <p:grpSpPr bwMode="auto">
            <a:xfrm>
              <a:off x="1624" y="2716"/>
              <a:ext cx="2312" cy="80"/>
              <a:chOff x="1624" y="2576"/>
              <a:chExt cx="2312" cy="80"/>
            </a:xfrm>
          </p:grpSpPr>
          <p:sp>
            <p:nvSpPr>
              <p:cNvPr id="59416" name="Freeform 17"/>
              <p:cNvSpPr>
                <a:spLocks/>
              </p:cNvSpPr>
              <p:nvPr/>
            </p:nvSpPr>
            <p:spPr bwMode="auto">
              <a:xfrm>
                <a:off x="3848" y="2576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7" name="Line 18"/>
              <p:cNvSpPr>
                <a:spLocks noChangeShapeType="1"/>
              </p:cNvSpPr>
              <p:nvPr/>
            </p:nvSpPr>
            <p:spPr bwMode="auto">
              <a:xfrm>
                <a:off x="1624" y="2616"/>
                <a:ext cx="22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9405" name="Rectangle 22"/>
            <p:cNvSpPr>
              <a:spLocks noChangeArrowheads="1"/>
            </p:cNvSpPr>
            <p:nvPr/>
          </p:nvSpPr>
          <p:spPr bwMode="auto">
            <a:xfrm>
              <a:off x="576" y="1436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444444"/>
                  </a:solidFill>
                </a:rPr>
                <a:t>E</a:t>
              </a:r>
              <a:endParaRPr lang="en-US"/>
            </a:p>
          </p:txBody>
        </p:sp>
        <p:sp>
          <p:nvSpPr>
            <p:cNvPr id="59406" name="Rectangle 23"/>
            <p:cNvSpPr>
              <a:spLocks noChangeArrowheads="1"/>
            </p:cNvSpPr>
            <p:nvPr/>
          </p:nvSpPr>
          <p:spPr bwMode="auto">
            <a:xfrm>
              <a:off x="696" y="1436"/>
              <a:ext cx="87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444444"/>
                  </a:solidFill>
                </a:rPr>
                <a:t>ngineering </a:t>
              </a:r>
              <a:endParaRPr lang="en-US"/>
            </a:p>
          </p:txBody>
        </p:sp>
        <p:sp>
          <p:nvSpPr>
            <p:cNvPr id="59407" name="Rectangle 24"/>
            <p:cNvSpPr>
              <a:spLocks noChangeArrowheads="1"/>
            </p:cNvSpPr>
            <p:nvPr/>
          </p:nvSpPr>
          <p:spPr bwMode="auto">
            <a:xfrm>
              <a:off x="576" y="1644"/>
              <a:ext cx="55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444444"/>
                  </a:solidFill>
                </a:rPr>
                <a:t>tensile </a:t>
              </a:r>
              <a:endParaRPr lang="en-US"/>
            </a:p>
          </p:txBody>
        </p:sp>
        <p:sp>
          <p:nvSpPr>
            <p:cNvPr id="59408" name="Rectangle 25"/>
            <p:cNvSpPr>
              <a:spLocks noChangeArrowheads="1"/>
            </p:cNvSpPr>
            <p:nvPr/>
          </p:nvSpPr>
          <p:spPr bwMode="auto">
            <a:xfrm>
              <a:off x="576" y="1852"/>
              <a:ext cx="6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444444"/>
                  </a:solidFill>
                </a:rPr>
                <a:t>stress, </a:t>
              </a:r>
              <a:r>
                <a:rPr lang="en-US" sz="2200">
                  <a:solidFill>
                    <a:srgbClr val="444444"/>
                  </a:solidFill>
                  <a:latin typeface="Symbol" charset="2"/>
                </a:rPr>
                <a:t>s</a:t>
              </a:r>
              <a:endParaRPr lang="en-US"/>
            </a:p>
          </p:txBody>
        </p:sp>
        <p:sp>
          <p:nvSpPr>
            <p:cNvPr id="59409" name="Freeform 27"/>
            <p:cNvSpPr>
              <a:spLocks/>
            </p:cNvSpPr>
            <p:nvPr/>
          </p:nvSpPr>
          <p:spPr bwMode="auto">
            <a:xfrm>
              <a:off x="1632" y="1428"/>
              <a:ext cx="368" cy="1336"/>
            </a:xfrm>
            <a:custGeom>
              <a:avLst/>
              <a:gdLst>
                <a:gd name="T0" fmla="*/ 0 w 368"/>
                <a:gd name="T1" fmla="*/ 1336 h 1336"/>
                <a:gd name="T2" fmla="*/ 192 w 368"/>
                <a:gd name="T3" fmla="*/ 320 h 1336"/>
                <a:gd name="T4" fmla="*/ 216 w 368"/>
                <a:gd name="T5" fmla="*/ 240 h 1336"/>
                <a:gd name="T6" fmla="*/ 256 w 368"/>
                <a:gd name="T7" fmla="*/ 144 h 1336"/>
                <a:gd name="T8" fmla="*/ 312 w 368"/>
                <a:gd name="T9" fmla="*/ 64 h 1336"/>
                <a:gd name="T10" fmla="*/ 368 w 368"/>
                <a:gd name="T11" fmla="*/ 0 h 1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336"/>
                <a:gd name="T20" fmla="*/ 368 w 368"/>
                <a:gd name="T21" fmla="*/ 1336 h 1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336">
                  <a:moveTo>
                    <a:pt x="0" y="1336"/>
                  </a:moveTo>
                  <a:lnTo>
                    <a:pt x="192" y="320"/>
                  </a:lnTo>
                  <a:lnTo>
                    <a:pt x="216" y="240"/>
                  </a:lnTo>
                  <a:lnTo>
                    <a:pt x="256" y="144"/>
                  </a:lnTo>
                  <a:lnTo>
                    <a:pt x="312" y="64"/>
                  </a:lnTo>
                  <a:lnTo>
                    <a:pt x="368" y="0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Rectangle 29"/>
            <p:cNvSpPr>
              <a:spLocks noChangeArrowheads="1"/>
            </p:cNvSpPr>
            <p:nvPr/>
          </p:nvSpPr>
          <p:spPr bwMode="auto">
            <a:xfrm>
              <a:off x="2008" y="1244"/>
              <a:ext cx="10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99"/>
                  </a:solidFill>
                </a:rPr>
                <a:t>smaller %</a:t>
              </a:r>
              <a:r>
                <a:rPr lang="en-US" sz="2200" i="1">
                  <a:solidFill>
                    <a:srgbClr val="000099"/>
                  </a:solidFill>
                </a:rPr>
                <a:t>EL</a:t>
              </a:r>
              <a:r>
                <a:rPr lang="en-US" sz="2200">
                  <a:solidFill>
                    <a:srgbClr val="000099"/>
                  </a:solidFill>
                </a:rPr>
                <a:t> </a:t>
              </a:r>
              <a:endParaRPr lang="en-US"/>
            </a:p>
          </p:txBody>
        </p:sp>
        <p:sp>
          <p:nvSpPr>
            <p:cNvPr id="59411" name="Rectangle 43"/>
            <p:cNvSpPr>
              <a:spLocks noChangeArrowheads="1"/>
            </p:cNvSpPr>
            <p:nvPr/>
          </p:nvSpPr>
          <p:spPr bwMode="auto">
            <a:xfrm>
              <a:off x="2224" y="1876"/>
              <a:ext cx="87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00"/>
                  </a:solidFill>
                </a:rPr>
                <a:t>larger %</a:t>
              </a:r>
              <a:r>
                <a:rPr lang="en-US" sz="2200" i="1">
                  <a:solidFill>
                    <a:srgbClr val="009900"/>
                  </a:solidFill>
                </a:rPr>
                <a:t>EL</a:t>
              </a:r>
              <a:endParaRPr lang="en-US" i="1"/>
            </a:p>
          </p:txBody>
        </p:sp>
        <p:sp>
          <p:nvSpPr>
            <p:cNvPr id="59412" name="Freeform 124"/>
            <p:cNvSpPr>
              <a:spLocks/>
            </p:cNvSpPr>
            <p:nvPr/>
          </p:nvSpPr>
          <p:spPr bwMode="auto">
            <a:xfrm>
              <a:off x="1976" y="1768"/>
              <a:ext cx="1699" cy="304"/>
            </a:xfrm>
            <a:custGeom>
              <a:avLst/>
              <a:gdLst>
                <a:gd name="T0" fmla="*/ 0 w 1699"/>
                <a:gd name="T1" fmla="*/ 304 h 304"/>
                <a:gd name="T2" fmla="*/ 117 w 1699"/>
                <a:gd name="T3" fmla="*/ 187 h 304"/>
                <a:gd name="T4" fmla="*/ 415 w 1699"/>
                <a:gd name="T5" fmla="*/ 71 h 304"/>
                <a:gd name="T6" fmla="*/ 991 w 1699"/>
                <a:gd name="T7" fmla="*/ 5 h 304"/>
                <a:gd name="T8" fmla="*/ 1407 w 1699"/>
                <a:gd name="T9" fmla="*/ 100 h 304"/>
                <a:gd name="T10" fmla="*/ 1699 w 1699"/>
                <a:gd name="T11" fmla="*/ 253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"/>
                <a:gd name="T19" fmla="*/ 0 h 304"/>
                <a:gd name="T20" fmla="*/ 1699 w 1699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" h="304">
                  <a:moveTo>
                    <a:pt x="0" y="304"/>
                  </a:moveTo>
                  <a:cubicBezTo>
                    <a:pt x="24" y="265"/>
                    <a:pt x="48" y="226"/>
                    <a:pt x="117" y="187"/>
                  </a:cubicBezTo>
                  <a:cubicBezTo>
                    <a:pt x="186" y="148"/>
                    <a:pt x="270" y="101"/>
                    <a:pt x="415" y="71"/>
                  </a:cubicBezTo>
                  <a:cubicBezTo>
                    <a:pt x="560" y="41"/>
                    <a:pt x="826" y="0"/>
                    <a:pt x="991" y="5"/>
                  </a:cubicBezTo>
                  <a:cubicBezTo>
                    <a:pt x="1156" y="10"/>
                    <a:pt x="1289" y="59"/>
                    <a:pt x="1407" y="100"/>
                  </a:cubicBezTo>
                  <a:cubicBezTo>
                    <a:pt x="1525" y="141"/>
                    <a:pt x="1612" y="197"/>
                    <a:pt x="1699" y="253"/>
                  </a:cubicBezTo>
                </a:path>
              </a:pathLst>
            </a:custGeom>
            <a:noFill/>
            <a:ln w="38100">
              <a:solidFill>
                <a:srgbClr val="00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135"/>
            <p:cNvSpPr>
              <a:spLocks noChangeShapeType="1"/>
            </p:cNvSpPr>
            <p:nvPr/>
          </p:nvSpPr>
          <p:spPr bwMode="auto">
            <a:xfrm flipH="1">
              <a:off x="1748" y="1437"/>
              <a:ext cx="252" cy="1317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414" name="Line 137"/>
            <p:cNvSpPr>
              <a:spLocks noChangeShapeType="1"/>
            </p:cNvSpPr>
            <p:nvPr/>
          </p:nvSpPr>
          <p:spPr bwMode="auto">
            <a:xfrm flipH="1">
              <a:off x="3317" y="2019"/>
              <a:ext cx="357" cy="735"/>
            </a:xfrm>
            <a:prstGeom prst="line">
              <a:avLst/>
            </a:prstGeom>
            <a:noFill/>
            <a:ln w="12700">
              <a:solidFill>
                <a:srgbClr val="009933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415" name="Line 122"/>
            <p:cNvSpPr>
              <a:spLocks noChangeShapeType="1"/>
            </p:cNvSpPr>
            <p:nvPr/>
          </p:nvSpPr>
          <p:spPr bwMode="auto">
            <a:xfrm flipV="1">
              <a:off x="1626" y="2072"/>
              <a:ext cx="350" cy="678"/>
            </a:xfrm>
            <a:prstGeom prst="line">
              <a:avLst/>
            </a:prstGeom>
            <a:noFill/>
            <a:ln w="38100">
              <a:solidFill>
                <a:srgbClr val="00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77ED3-D161-4F80-9446-39EE1E1B43DE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457200" y="1235075"/>
            <a:ext cx="8207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Energy to break a unit volume of material</a:t>
            </a:r>
          </a:p>
          <a:p>
            <a:r>
              <a:rPr lang="en-US"/>
              <a:t>•  Approximate by the area under the stress-strain curve.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Toughness</a:t>
            </a:r>
          </a:p>
        </p:txBody>
      </p:sp>
      <p:sp>
        <p:nvSpPr>
          <p:cNvPr id="61445" name="Rectangle 98"/>
          <p:cNvSpPr>
            <a:spLocks noChangeArrowheads="1"/>
          </p:cNvSpPr>
          <p:nvPr/>
        </p:nvSpPr>
        <p:spPr bwMode="auto">
          <a:xfrm>
            <a:off x="927100" y="5513388"/>
            <a:ext cx="6532563" cy="7016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Brittle fracture:	 elastic energy</a:t>
            </a:r>
            <a:br>
              <a:rPr lang="en-US" sz="2000"/>
            </a:br>
            <a:r>
              <a:rPr lang="en-US" sz="2000"/>
              <a:t>Ductile fracture:	 elastic + plastic energy</a:t>
            </a:r>
          </a:p>
        </p:txBody>
      </p:sp>
      <p:sp>
        <p:nvSpPr>
          <p:cNvPr id="61446" name="Rectangle 101"/>
          <p:cNvSpPr>
            <a:spLocks noChangeArrowheads="1"/>
          </p:cNvSpPr>
          <p:nvPr/>
        </p:nvSpPr>
        <p:spPr bwMode="auto">
          <a:xfrm>
            <a:off x="4572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1447" name="Group 111"/>
          <p:cNvGrpSpPr>
            <a:grpSpLocks/>
          </p:cNvGrpSpPr>
          <p:nvPr/>
        </p:nvGrpSpPr>
        <p:grpSpPr bwMode="auto">
          <a:xfrm>
            <a:off x="585788" y="2352675"/>
            <a:ext cx="8281987" cy="2836863"/>
            <a:chOff x="369" y="1482"/>
            <a:chExt cx="5217" cy="1787"/>
          </a:xfrm>
        </p:grpSpPr>
        <p:sp>
          <p:nvSpPr>
            <p:cNvPr id="61448" name="Freeform 50"/>
            <p:cNvSpPr>
              <a:spLocks/>
            </p:cNvSpPr>
            <p:nvPr/>
          </p:nvSpPr>
          <p:spPr bwMode="auto">
            <a:xfrm>
              <a:off x="1489" y="1690"/>
              <a:ext cx="368" cy="1320"/>
            </a:xfrm>
            <a:custGeom>
              <a:avLst/>
              <a:gdLst>
                <a:gd name="T0" fmla="*/ 0 w 368"/>
                <a:gd name="T1" fmla="*/ 1191 h 1336"/>
                <a:gd name="T2" fmla="*/ 184 w 368"/>
                <a:gd name="T3" fmla="*/ 304 h 1336"/>
                <a:gd name="T4" fmla="*/ 208 w 368"/>
                <a:gd name="T5" fmla="*/ 224 h 1336"/>
                <a:gd name="T6" fmla="*/ 240 w 368"/>
                <a:gd name="T7" fmla="*/ 144 h 1336"/>
                <a:gd name="T8" fmla="*/ 256 w 368"/>
                <a:gd name="T9" fmla="*/ 122 h 1336"/>
                <a:gd name="T10" fmla="*/ 296 w 368"/>
                <a:gd name="T11" fmla="*/ 72 h 1336"/>
                <a:gd name="T12" fmla="*/ 328 w 368"/>
                <a:gd name="T13" fmla="*/ 32 h 1336"/>
                <a:gd name="T14" fmla="*/ 368 w 368"/>
                <a:gd name="T15" fmla="*/ 0 h 1336"/>
                <a:gd name="T16" fmla="*/ 112 w 368"/>
                <a:gd name="T17" fmla="*/ 1213 h 1336"/>
                <a:gd name="T18" fmla="*/ 0 w 368"/>
                <a:gd name="T19" fmla="*/ 1213 h 1336"/>
                <a:gd name="T20" fmla="*/ 0 w 368"/>
                <a:gd name="T21" fmla="*/ 1191 h 13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8"/>
                <a:gd name="T34" fmla="*/ 0 h 1336"/>
                <a:gd name="T35" fmla="*/ 368 w 368"/>
                <a:gd name="T36" fmla="*/ 1336 h 13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8" h="1336">
                  <a:moveTo>
                    <a:pt x="0" y="1312"/>
                  </a:moveTo>
                  <a:lnTo>
                    <a:pt x="184" y="336"/>
                  </a:lnTo>
                  <a:lnTo>
                    <a:pt x="208" y="248"/>
                  </a:lnTo>
                  <a:lnTo>
                    <a:pt x="240" y="160"/>
                  </a:lnTo>
                  <a:lnTo>
                    <a:pt x="256" y="136"/>
                  </a:lnTo>
                  <a:lnTo>
                    <a:pt x="296" y="80"/>
                  </a:lnTo>
                  <a:lnTo>
                    <a:pt x="328" y="32"/>
                  </a:lnTo>
                  <a:lnTo>
                    <a:pt x="368" y="0"/>
                  </a:lnTo>
                  <a:lnTo>
                    <a:pt x="112" y="1336"/>
                  </a:lnTo>
                  <a:lnTo>
                    <a:pt x="0" y="1336"/>
                  </a:lnTo>
                  <a:lnTo>
                    <a:pt x="0" y="1312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Freeform 51"/>
            <p:cNvSpPr>
              <a:spLocks/>
            </p:cNvSpPr>
            <p:nvPr/>
          </p:nvSpPr>
          <p:spPr bwMode="auto">
            <a:xfrm>
              <a:off x="1588" y="1706"/>
              <a:ext cx="276" cy="1304"/>
            </a:xfrm>
            <a:custGeom>
              <a:avLst/>
              <a:gdLst>
                <a:gd name="T0" fmla="*/ 200 w 276"/>
                <a:gd name="T1" fmla="*/ 80 h 1304"/>
                <a:gd name="T2" fmla="*/ 276 w 276"/>
                <a:gd name="T3" fmla="*/ 0 h 1304"/>
                <a:gd name="T4" fmla="*/ 276 w 276"/>
                <a:gd name="T5" fmla="*/ 1304 h 1304"/>
                <a:gd name="T6" fmla="*/ 0 w 276"/>
                <a:gd name="T7" fmla="*/ 1304 h 1304"/>
                <a:gd name="T8" fmla="*/ 200 w 276"/>
                <a:gd name="T9" fmla="*/ 80 h 1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304"/>
                <a:gd name="T17" fmla="*/ 276 w 276"/>
                <a:gd name="T18" fmla="*/ 1304 h 1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304">
                  <a:moveTo>
                    <a:pt x="200" y="80"/>
                  </a:moveTo>
                  <a:lnTo>
                    <a:pt x="276" y="0"/>
                  </a:lnTo>
                  <a:lnTo>
                    <a:pt x="276" y="1304"/>
                  </a:lnTo>
                  <a:lnTo>
                    <a:pt x="0" y="1304"/>
                  </a:lnTo>
                  <a:lnTo>
                    <a:pt x="200" y="80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53"/>
            <p:cNvSpPr>
              <a:spLocks/>
            </p:cNvSpPr>
            <p:nvPr/>
          </p:nvSpPr>
          <p:spPr bwMode="auto">
            <a:xfrm>
              <a:off x="3168" y="2110"/>
              <a:ext cx="376" cy="900"/>
            </a:xfrm>
            <a:custGeom>
              <a:avLst/>
              <a:gdLst>
                <a:gd name="T0" fmla="*/ 68 w 376"/>
                <a:gd name="T1" fmla="*/ 24 h 900"/>
                <a:gd name="T2" fmla="*/ 196 w 376"/>
                <a:gd name="T3" fmla="*/ 76 h 900"/>
                <a:gd name="T4" fmla="*/ 264 w 376"/>
                <a:gd name="T5" fmla="*/ 116 h 900"/>
                <a:gd name="T6" fmla="*/ 376 w 376"/>
                <a:gd name="T7" fmla="*/ 192 h 900"/>
                <a:gd name="T8" fmla="*/ 376 w 376"/>
                <a:gd name="T9" fmla="*/ 900 h 900"/>
                <a:gd name="T10" fmla="*/ 0 w 376"/>
                <a:gd name="T11" fmla="*/ 900 h 900"/>
                <a:gd name="T12" fmla="*/ 0 w 376"/>
                <a:gd name="T13" fmla="*/ 0 h 900"/>
                <a:gd name="T14" fmla="*/ 68 w 376"/>
                <a:gd name="T15" fmla="*/ 24 h 9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6"/>
                <a:gd name="T25" fmla="*/ 0 h 900"/>
                <a:gd name="T26" fmla="*/ 376 w 376"/>
                <a:gd name="T27" fmla="*/ 900 h 9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6" h="900">
                  <a:moveTo>
                    <a:pt x="68" y="24"/>
                  </a:moveTo>
                  <a:lnTo>
                    <a:pt x="196" y="76"/>
                  </a:lnTo>
                  <a:lnTo>
                    <a:pt x="264" y="116"/>
                  </a:lnTo>
                  <a:lnTo>
                    <a:pt x="376" y="192"/>
                  </a:lnTo>
                  <a:lnTo>
                    <a:pt x="376" y="900"/>
                  </a:lnTo>
                  <a:lnTo>
                    <a:pt x="0" y="900"/>
                  </a:lnTo>
                  <a:lnTo>
                    <a:pt x="0" y="0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Rectangle 54"/>
            <p:cNvSpPr>
              <a:spLocks noChangeArrowheads="1"/>
            </p:cNvSpPr>
            <p:nvPr/>
          </p:nvSpPr>
          <p:spPr bwMode="auto">
            <a:xfrm>
              <a:off x="4088" y="2846"/>
              <a:ext cx="252" cy="168"/>
            </a:xfrm>
            <a:prstGeom prst="rect">
              <a:avLst/>
            </a:prstGeom>
            <a:solidFill>
              <a:srgbClr val="FF99CC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Rectangle 55"/>
            <p:cNvSpPr>
              <a:spLocks noChangeArrowheads="1"/>
            </p:cNvSpPr>
            <p:nvPr/>
          </p:nvSpPr>
          <p:spPr bwMode="auto">
            <a:xfrm>
              <a:off x="4025" y="2250"/>
              <a:ext cx="13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99CC"/>
                  </a:solidFill>
                </a:rPr>
                <a:t>very small toughness </a:t>
              </a:r>
              <a:endParaRPr lang="en-US">
                <a:latin typeface="Times" charset="0"/>
              </a:endParaRPr>
            </a:p>
          </p:txBody>
        </p:sp>
        <p:sp>
          <p:nvSpPr>
            <p:cNvPr id="61453" name="Rectangle 56"/>
            <p:cNvSpPr>
              <a:spLocks noChangeArrowheads="1"/>
            </p:cNvSpPr>
            <p:nvPr/>
          </p:nvSpPr>
          <p:spPr bwMode="auto">
            <a:xfrm>
              <a:off x="4025" y="2418"/>
              <a:ext cx="15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99CC"/>
                  </a:solidFill>
                </a:rPr>
                <a:t>(unreinforced polymers) </a:t>
              </a:r>
              <a:endParaRPr lang="en-US">
                <a:latin typeface="Times" charset="0"/>
              </a:endParaRPr>
            </a:p>
          </p:txBody>
        </p:sp>
        <p:sp>
          <p:nvSpPr>
            <p:cNvPr id="61454" name="Rectangle 57"/>
            <p:cNvSpPr>
              <a:spLocks noChangeArrowheads="1"/>
            </p:cNvSpPr>
            <p:nvPr/>
          </p:nvSpPr>
          <p:spPr bwMode="auto">
            <a:xfrm>
              <a:off x="4025" y="258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61455" name="Freeform 58"/>
            <p:cNvSpPr>
              <a:spLocks/>
            </p:cNvSpPr>
            <p:nvPr/>
          </p:nvSpPr>
          <p:spPr bwMode="auto">
            <a:xfrm>
              <a:off x="1497" y="2050"/>
              <a:ext cx="2040" cy="968"/>
            </a:xfrm>
            <a:custGeom>
              <a:avLst/>
              <a:gdLst>
                <a:gd name="T0" fmla="*/ 0 w 2040"/>
                <a:gd name="T1" fmla="*/ 968 h 968"/>
                <a:gd name="T2" fmla="*/ 336 w 2040"/>
                <a:gd name="T3" fmla="*/ 272 h 968"/>
                <a:gd name="T4" fmla="*/ 400 w 2040"/>
                <a:gd name="T5" fmla="*/ 208 h 968"/>
                <a:gd name="T6" fmla="*/ 488 w 2040"/>
                <a:gd name="T7" fmla="*/ 160 h 968"/>
                <a:gd name="T8" fmla="*/ 648 w 2040"/>
                <a:gd name="T9" fmla="*/ 104 h 968"/>
                <a:gd name="T10" fmla="*/ 800 w 2040"/>
                <a:gd name="T11" fmla="*/ 56 h 968"/>
                <a:gd name="T12" fmla="*/ 936 w 2040"/>
                <a:gd name="T13" fmla="*/ 24 h 968"/>
                <a:gd name="T14" fmla="*/ 1112 w 2040"/>
                <a:gd name="T15" fmla="*/ 8 h 968"/>
                <a:gd name="T16" fmla="*/ 1280 w 2040"/>
                <a:gd name="T17" fmla="*/ 0 h 968"/>
                <a:gd name="T18" fmla="*/ 1440 w 2040"/>
                <a:gd name="T19" fmla="*/ 0 h 968"/>
                <a:gd name="T20" fmla="*/ 1544 w 2040"/>
                <a:gd name="T21" fmla="*/ 24 h 968"/>
                <a:gd name="T22" fmla="*/ 1680 w 2040"/>
                <a:gd name="T23" fmla="*/ 56 h 968"/>
                <a:gd name="T24" fmla="*/ 1808 w 2040"/>
                <a:gd name="T25" fmla="*/ 104 h 968"/>
                <a:gd name="T26" fmla="*/ 1912 w 2040"/>
                <a:gd name="T27" fmla="*/ 152 h 968"/>
                <a:gd name="T28" fmla="*/ 1992 w 2040"/>
                <a:gd name="T29" fmla="*/ 216 h 968"/>
                <a:gd name="T30" fmla="*/ 2040 w 2040"/>
                <a:gd name="T31" fmla="*/ 248 h 968"/>
                <a:gd name="T32" fmla="*/ 1688 w 2040"/>
                <a:gd name="T33" fmla="*/ 968 h 968"/>
                <a:gd name="T34" fmla="*/ 0 w 2040"/>
                <a:gd name="T35" fmla="*/ 968 h 9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40"/>
                <a:gd name="T55" fmla="*/ 0 h 968"/>
                <a:gd name="T56" fmla="*/ 2040 w 2040"/>
                <a:gd name="T57" fmla="*/ 968 h 9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40" h="968">
                  <a:moveTo>
                    <a:pt x="0" y="968"/>
                  </a:moveTo>
                  <a:lnTo>
                    <a:pt x="336" y="272"/>
                  </a:lnTo>
                  <a:lnTo>
                    <a:pt x="400" y="208"/>
                  </a:lnTo>
                  <a:lnTo>
                    <a:pt x="488" y="160"/>
                  </a:lnTo>
                  <a:lnTo>
                    <a:pt x="648" y="104"/>
                  </a:lnTo>
                  <a:lnTo>
                    <a:pt x="800" y="56"/>
                  </a:lnTo>
                  <a:lnTo>
                    <a:pt x="936" y="24"/>
                  </a:lnTo>
                  <a:lnTo>
                    <a:pt x="1112" y="8"/>
                  </a:lnTo>
                  <a:lnTo>
                    <a:pt x="1280" y="0"/>
                  </a:lnTo>
                  <a:lnTo>
                    <a:pt x="1440" y="0"/>
                  </a:lnTo>
                  <a:lnTo>
                    <a:pt x="1544" y="24"/>
                  </a:lnTo>
                  <a:lnTo>
                    <a:pt x="1680" y="56"/>
                  </a:lnTo>
                  <a:lnTo>
                    <a:pt x="1808" y="104"/>
                  </a:lnTo>
                  <a:lnTo>
                    <a:pt x="1912" y="152"/>
                  </a:lnTo>
                  <a:lnTo>
                    <a:pt x="1992" y="216"/>
                  </a:lnTo>
                  <a:lnTo>
                    <a:pt x="2040" y="248"/>
                  </a:lnTo>
                  <a:lnTo>
                    <a:pt x="1688" y="96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Rectangle 62"/>
            <p:cNvSpPr>
              <a:spLocks noChangeArrowheads="1"/>
            </p:cNvSpPr>
            <p:nvPr/>
          </p:nvSpPr>
          <p:spPr bwMode="auto">
            <a:xfrm>
              <a:off x="1809" y="3058"/>
              <a:ext cx="215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Engineering tensile strain, </a:t>
              </a:r>
              <a:r>
                <a:rPr lang="en-US" sz="22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>
                <a:latin typeface="Times" charset="0"/>
              </a:endParaRPr>
            </a:p>
          </p:txBody>
        </p:sp>
        <p:sp>
          <p:nvSpPr>
            <p:cNvPr id="61457" name="Rectangle 64"/>
            <p:cNvSpPr>
              <a:spLocks noChangeArrowheads="1"/>
            </p:cNvSpPr>
            <p:nvPr/>
          </p:nvSpPr>
          <p:spPr bwMode="auto">
            <a:xfrm>
              <a:off x="369" y="1498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E</a:t>
              </a:r>
              <a:endParaRPr lang="en-US">
                <a:latin typeface="Times" charset="0"/>
              </a:endParaRPr>
            </a:p>
          </p:txBody>
        </p:sp>
        <p:sp>
          <p:nvSpPr>
            <p:cNvPr id="61458" name="Rectangle 65"/>
            <p:cNvSpPr>
              <a:spLocks noChangeArrowheads="1"/>
            </p:cNvSpPr>
            <p:nvPr/>
          </p:nvSpPr>
          <p:spPr bwMode="auto">
            <a:xfrm>
              <a:off x="489" y="1498"/>
              <a:ext cx="87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ngineering </a:t>
              </a:r>
              <a:endParaRPr lang="en-US">
                <a:latin typeface="Times" charset="0"/>
              </a:endParaRPr>
            </a:p>
          </p:txBody>
        </p:sp>
        <p:sp>
          <p:nvSpPr>
            <p:cNvPr id="61459" name="Rectangle 66"/>
            <p:cNvSpPr>
              <a:spLocks noChangeArrowheads="1"/>
            </p:cNvSpPr>
            <p:nvPr/>
          </p:nvSpPr>
          <p:spPr bwMode="auto">
            <a:xfrm>
              <a:off x="369" y="1706"/>
              <a:ext cx="55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tensile </a:t>
              </a:r>
              <a:endParaRPr lang="en-US">
                <a:latin typeface="Times" charset="0"/>
              </a:endParaRPr>
            </a:p>
          </p:txBody>
        </p:sp>
        <p:sp>
          <p:nvSpPr>
            <p:cNvPr id="61460" name="Rectangle 67"/>
            <p:cNvSpPr>
              <a:spLocks noChangeArrowheads="1"/>
            </p:cNvSpPr>
            <p:nvPr/>
          </p:nvSpPr>
          <p:spPr bwMode="auto">
            <a:xfrm>
              <a:off x="369" y="1914"/>
              <a:ext cx="72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stress, </a:t>
              </a:r>
              <a:r>
                <a:rPr lang="en-US" sz="2200">
                  <a:solidFill>
                    <a:srgbClr val="000000"/>
                  </a:solidFill>
                  <a:latin typeface="Symbol" charset="2"/>
                </a:rPr>
                <a:t>s</a:t>
              </a:r>
              <a:r>
                <a:rPr lang="en-US" sz="2200">
                  <a:solidFill>
                    <a:srgbClr val="000000"/>
                  </a:solidFill>
                </a:rPr>
                <a:t> </a:t>
              </a:r>
              <a:endParaRPr lang="en-US">
                <a:latin typeface="Times" charset="0"/>
              </a:endParaRPr>
            </a:p>
          </p:txBody>
        </p:sp>
        <p:sp>
          <p:nvSpPr>
            <p:cNvPr id="61461" name="Freeform 69"/>
            <p:cNvSpPr>
              <a:spLocks/>
            </p:cNvSpPr>
            <p:nvPr/>
          </p:nvSpPr>
          <p:spPr bwMode="auto">
            <a:xfrm>
              <a:off x="1489" y="1690"/>
              <a:ext cx="368" cy="1316"/>
            </a:xfrm>
            <a:custGeom>
              <a:avLst/>
              <a:gdLst>
                <a:gd name="T0" fmla="*/ 0 w 368"/>
                <a:gd name="T1" fmla="*/ 1184 h 1336"/>
                <a:gd name="T2" fmla="*/ 192 w 368"/>
                <a:gd name="T3" fmla="*/ 284 h 1336"/>
                <a:gd name="T4" fmla="*/ 216 w 368"/>
                <a:gd name="T5" fmla="*/ 208 h 1336"/>
                <a:gd name="T6" fmla="*/ 256 w 368"/>
                <a:gd name="T7" fmla="*/ 120 h 1336"/>
                <a:gd name="T8" fmla="*/ 312 w 368"/>
                <a:gd name="T9" fmla="*/ 56 h 1336"/>
                <a:gd name="T10" fmla="*/ 368 w 368"/>
                <a:gd name="T11" fmla="*/ 0 h 1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336"/>
                <a:gd name="T20" fmla="*/ 368 w 368"/>
                <a:gd name="T21" fmla="*/ 1336 h 1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336">
                  <a:moveTo>
                    <a:pt x="0" y="1336"/>
                  </a:moveTo>
                  <a:lnTo>
                    <a:pt x="192" y="320"/>
                  </a:lnTo>
                  <a:lnTo>
                    <a:pt x="216" y="232"/>
                  </a:lnTo>
                  <a:lnTo>
                    <a:pt x="256" y="136"/>
                  </a:lnTo>
                  <a:lnTo>
                    <a:pt x="312" y="64"/>
                  </a:lnTo>
                  <a:lnTo>
                    <a:pt x="368" y="0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Rectangle 71"/>
            <p:cNvSpPr>
              <a:spLocks noChangeArrowheads="1"/>
            </p:cNvSpPr>
            <p:nvPr/>
          </p:nvSpPr>
          <p:spPr bwMode="auto">
            <a:xfrm>
              <a:off x="1873" y="1482"/>
              <a:ext cx="1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99"/>
                  </a:solidFill>
                </a:rPr>
                <a:t>small toughness (ceramics)</a:t>
              </a:r>
              <a:endParaRPr lang="en-US">
                <a:latin typeface="Times" charset="0"/>
              </a:endParaRPr>
            </a:p>
          </p:txBody>
        </p:sp>
        <p:sp>
          <p:nvSpPr>
            <p:cNvPr id="61463" name="Freeform 72"/>
            <p:cNvSpPr>
              <a:spLocks/>
            </p:cNvSpPr>
            <p:nvPr/>
          </p:nvSpPr>
          <p:spPr bwMode="auto">
            <a:xfrm>
              <a:off x="1485" y="2050"/>
              <a:ext cx="2060" cy="956"/>
            </a:xfrm>
            <a:custGeom>
              <a:avLst/>
              <a:gdLst>
                <a:gd name="T0" fmla="*/ 0 w 2056"/>
                <a:gd name="T1" fmla="*/ 827 h 976"/>
                <a:gd name="T2" fmla="*/ 352 w 2056"/>
                <a:gd name="T3" fmla="*/ 244 h 976"/>
                <a:gd name="T4" fmla="*/ 408 w 2056"/>
                <a:gd name="T5" fmla="*/ 191 h 976"/>
                <a:gd name="T6" fmla="*/ 472 w 2056"/>
                <a:gd name="T7" fmla="*/ 150 h 976"/>
                <a:gd name="T8" fmla="*/ 592 w 2056"/>
                <a:gd name="T9" fmla="*/ 110 h 976"/>
                <a:gd name="T10" fmla="*/ 728 w 2056"/>
                <a:gd name="T11" fmla="*/ 68 h 976"/>
                <a:gd name="T12" fmla="*/ 904 w 2056"/>
                <a:gd name="T13" fmla="*/ 32 h 976"/>
                <a:gd name="T14" fmla="*/ 1072 w 2056"/>
                <a:gd name="T15" fmla="*/ 16 h 976"/>
                <a:gd name="T16" fmla="*/ 1248 w 2056"/>
                <a:gd name="T17" fmla="*/ 0 h 976"/>
                <a:gd name="T18" fmla="*/ 1472 w 2056"/>
                <a:gd name="T19" fmla="*/ 0 h 976"/>
                <a:gd name="T20" fmla="*/ 1656 w 2056"/>
                <a:gd name="T21" fmla="*/ 32 h 976"/>
                <a:gd name="T22" fmla="*/ 1811 w 2056"/>
                <a:gd name="T23" fmla="*/ 72 h 976"/>
                <a:gd name="T24" fmla="*/ 1952 w 2056"/>
                <a:gd name="T25" fmla="*/ 128 h 976"/>
                <a:gd name="T26" fmla="*/ 2088 w 2056"/>
                <a:gd name="T27" fmla="*/ 210 h 9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56"/>
                <a:gd name="T43" fmla="*/ 0 h 976"/>
                <a:gd name="T44" fmla="*/ 2056 w 2056"/>
                <a:gd name="T45" fmla="*/ 976 h 9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56" h="976">
                  <a:moveTo>
                    <a:pt x="0" y="976"/>
                  </a:moveTo>
                  <a:lnTo>
                    <a:pt x="344" y="288"/>
                  </a:lnTo>
                  <a:lnTo>
                    <a:pt x="400" y="224"/>
                  </a:lnTo>
                  <a:lnTo>
                    <a:pt x="464" y="176"/>
                  </a:lnTo>
                  <a:lnTo>
                    <a:pt x="584" y="128"/>
                  </a:lnTo>
                  <a:lnTo>
                    <a:pt x="720" y="80"/>
                  </a:lnTo>
                  <a:lnTo>
                    <a:pt x="888" y="40"/>
                  </a:lnTo>
                  <a:lnTo>
                    <a:pt x="1056" y="16"/>
                  </a:lnTo>
                  <a:lnTo>
                    <a:pt x="1232" y="0"/>
                  </a:lnTo>
                  <a:lnTo>
                    <a:pt x="1448" y="0"/>
                  </a:lnTo>
                  <a:lnTo>
                    <a:pt x="1632" y="40"/>
                  </a:lnTo>
                  <a:lnTo>
                    <a:pt x="1784" y="88"/>
                  </a:lnTo>
                  <a:lnTo>
                    <a:pt x="1920" y="152"/>
                  </a:lnTo>
                  <a:lnTo>
                    <a:pt x="2056" y="248"/>
                  </a:lnTo>
                </a:path>
              </a:pathLst>
            </a:custGeom>
            <a:noFill/>
            <a:ln w="38100">
              <a:solidFill>
                <a:srgbClr val="00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Rectangle 75"/>
            <p:cNvSpPr>
              <a:spLocks noChangeArrowheads="1"/>
            </p:cNvSpPr>
            <p:nvPr/>
          </p:nvSpPr>
          <p:spPr bwMode="auto">
            <a:xfrm>
              <a:off x="3198" y="1778"/>
              <a:ext cx="16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</a:rPr>
                <a:t>large toughness (metals) </a:t>
              </a:r>
              <a:endParaRPr lang="en-US">
                <a:latin typeface="Times" charset="0"/>
              </a:endParaRPr>
            </a:p>
          </p:txBody>
        </p:sp>
        <p:sp>
          <p:nvSpPr>
            <p:cNvPr id="61465" name="Freeform 77"/>
            <p:cNvSpPr>
              <a:spLocks/>
            </p:cNvSpPr>
            <p:nvPr/>
          </p:nvSpPr>
          <p:spPr bwMode="auto">
            <a:xfrm>
              <a:off x="1489" y="2850"/>
              <a:ext cx="2856" cy="168"/>
            </a:xfrm>
            <a:custGeom>
              <a:avLst/>
              <a:gdLst>
                <a:gd name="T0" fmla="*/ 0 w 2856"/>
                <a:gd name="T1" fmla="*/ 168 h 168"/>
                <a:gd name="T2" fmla="*/ 288 w 2856"/>
                <a:gd name="T3" fmla="*/ 24 h 168"/>
                <a:gd name="T4" fmla="*/ 376 w 2856"/>
                <a:gd name="T5" fmla="*/ 8 h 168"/>
                <a:gd name="T6" fmla="*/ 528 w 2856"/>
                <a:gd name="T7" fmla="*/ 0 h 168"/>
                <a:gd name="T8" fmla="*/ 688 w 2856"/>
                <a:gd name="T9" fmla="*/ 0 h 168"/>
                <a:gd name="T10" fmla="*/ 968 w 2856"/>
                <a:gd name="T11" fmla="*/ 0 h 168"/>
                <a:gd name="T12" fmla="*/ 1176 w 2856"/>
                <a:gd name="T13" fmla="*/ 0 h 168"/>
                <a:gd name="T14" fmla="*/ 1432 w 2856"/>
                <a:gd name="T15" fmla="*/ 0 h 168"/>
                <a:gd name="T16" fmla="*/ 1920 w 2856"/>
                <a:gd name="T17" fmla="*/ 0 h 168"/>
                <a:gd name="T18" fmla="*/ 2488 w 2856"/>
                <a:gd name="T19" fmla="*/ 0 h 168"/>
                <a:gd name="T20" fmla="*/ 2856 w 2856"/>
                <a:gd name="T21" fmla="*/ 0 h 168"/>
                <a:gd name="T22" fmla="*/ 2608 w 2856"/>
                <a:gd name="T23" fmla="*/ 168 h 168"/>
                <a:gd name="T24" fmla="*/ 0 w 2856"/>
                <a:gd name="T25" fmla="*/ 168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6"/>
                <a:gd name="T40" fmla="*/ 0 h 168"/>
                <a:gd name="T41" fmla="*/ 2856 w 2856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6" h="168">
                  <a:moveTo>
                    <a:pt x="0" y="168"/>
                  </a:moveTo>
                  <a:lnTo>
                    <a:pt x="288" y="24"/>
                  </a:lnTo>
                  <a:lnTo>
                    <a:pt x="376" y="8"/>
                  </a:lnTo>
                  <a:lnTo>
                    <a:pt x="528" y="0"/>
                  </a:lnTo>
                  <a:lnTo>
                    <a:pt x="688" y="0"/>
                  </a:lnTo>
                  <a:lnTo>
                    <a:pt x="968" y="0"/>
                  </a:lnTo>
                  <a:lnTo>
                    <a:pt x="1176" y="0"/>
                  </a:lnTo>
                  <a:lnTo>
                    <a:pt x="1432" y="0"/>
                  </a:lnTo>
                  <a:lnTo>
                    <a:pt x="1920" y="0"/>
                  </a:lnTo>
                  <a:lnTo>
                    <a:pt x="2488" y="0"/>
                  </a:lnTo>
                  <a:lnTo>
                    <a:pt x="2856" y="0"/>
                  </a:lnTo>
                  <a:lnTo>
                    <a:pt x="2608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Freeform 87"/>
            <p:cNvSpPr>
              <a:spLocks/>
            </p:cNvSpPr>
            <p:nvPr/>
          </p:nvSpPr>
          <p:spPr bwMode="auto">
            <a:xfrm>
              <a:off x="1481" y="2842"/>
              <a:ext cx="2864" cy="172"/>
            </a:xfrm>
            <a:custGeom>
              <a:avLst/>
              <a:gdLst>
                <a:gd name="T0" fmla="*/ 0 w 2848"/>
                <a:gd name="T1" fmla="*/ 146 h 176"/>
                <a:gd name="T2" fmla="*/ 296 w 2848"/>
                <a:gd name="T3" fmla="*/ 24 h 176"/>
                <a:gd name="T4" fmla="*/ 368 w 2848"/>
                <a:gd name="T5" fmla="*/ 16 h 176"/>
                <a:gd name="T6" fmla="*/ 584 w 2848"/>
                <a:gd name="T7" fmla="*/ 8 h 176"/>
                <a:gd name="T8" fmla="*/ 1004 w 2848"/>
                <a:gd name="T9" fmla="*/ 0 h 176"/>
                <a:gd name="T10" fmla="*/ 2978 w 2848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48"/>
                <a:gd name="T19" fmla="*/ 0 h 176"/>
                <a:gd name="T20" fmla="*/ 2848 w 2848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48" h="176">
                  <a:moveTo>
                    <a:pt x="0" y="176"/>
                  </a:moveTo>
                  <a:lnTo>
                    <a:pt x="280" y="32"/>
                  </a:lnTo>
                  <a:lnTo>
                    <a:pt x="352" y="16"/>
                  </a:lnTo>
                  <a:lnTo>
                    <a:pt x="560" y="8"/>
                  </a:lnTo>
                  <a:lnTo>
                    <a:pt x="960" y="0"/>
                  </a:lnTo>
                  <a:lnTo>
                    <a:pt x="2848" y="0"/>
                  </a:lnTo>
                </a:path>
              </a:pathLst>
            </a:custGeom>
            <a:noFill/>
            <a:ln w="38100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67" name="Group 94"/>
            <p:cNvGrpSpPr>
              <a:grpSpLocks/>
            </p:cNvGrpSpPr>
            <p:nvPr/>
          </p:nvGrpSpPr>
          <p:grpSpPr bwMode="auto">
            <a:xfrm>
              <a:off x="1481" y="2970"/>
              <a:ext cx="3624" cy="80"/>
              <a:chOff x="1481" y="3080"/>
              <a:chExt cx="3624" cy="80"/>
            </a:xfrm>
          </p:grpSpPr>
          <p:sp>
            <p:nvSpPr>
              <p:cNvPr id="61474" name="Freeform 95"/>
              <p:cNvSpPr>
                <a:spLocks/>
              </p:cNvSpPr>
              <p:nvPr/>
            </p:nvSpPr>
            <p:spPr bwMode="auto">
              <a:xfrm>
                <a:off x="5017" y="3080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96"/>
              <p:cNvSpPr>
                <a:spLocks noChangeShapeType="1"/>
              </p:cNvSpPr>
              <p:nvPr/>
            </p:nvSpPr>
            <p:spPr bwMode="auto">
              <a:xfrm>
                <a:off x="1481" y="3120"/>
                <a:ext cx="3568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61468" name="Group 59"/>
            <p:cNvGrpSpPr>
              <a:grpSpLocks/>
            </p:cNvGrpSpPr>
            <p:nvPr/>
          </p:nvGrpSpPr>
          <p:grpSpPr bwMode="auto">
            <a:xfrm>
              <a:off x="1441" y="1578"/>
              <a:ext cx="80" cy="1440"/>
              <a:chOff x="1441" y="1672"/>
              <a:chExt cx="80" cy="1440"/>
            </a:xfrm>
          </p:grpSpPr>
          <p:sp>
            <p:nvSpPr>
              <p:cNvPr id="61472" name="Freeform 60"/>
              <p:cNvSpPr>
                <a:spLocks/>
              </p:cNvSpPr>
              <p:nvPr/>
            </p:nvSpPr>
            <p:spPr bwMode="auto">
              <a:xfrm>
                <a:off x="1441" y="167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3" name="Line 61"/>
              <p:cNvSpPr>
                <a:spLocks noChangeShapeType="1"/>
              </p:cNvSpPr>
              <p:nvPr/>
            </p:nvSpPr>
            <p:spPr bwMode="auto">
              <a:xfrm flipV="1">
                <a:off x="1481" y="1728"/>
                <a:ext cx="1" cy="13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1469" name="Line 105"/>
            <p:cNvSpPr>
              <a:spLocks noChangeShapeType="1"/>
            </p:cNvSpPr>
            <p:nvPr/>
          </p:nvSpPr>
          <p:spPr bwMode="auto">
            <a:xfrm>
              <a:off x="1855" y="1696"/>
              <a:ext cx="0" cy="13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470" name="Line 107"/>
            <p:cNvSpPr>
              <a:spLocks noChangeShapeType="1"/>
            </p:cNvSpPr>
            <p:nvPr/>
          </p:nvSpPr>
          <p:spPr bwMode="auto">
            <a:xfrm>
              <a:off x="3543" y="2288"/>
              <a:ext cx="0" cy="723"/>
            </a:xfrm>
            <a:prstGeom prst="line">
              <a:avLst/>
            </a:prstGeom>
            <a:noFill/>
            <a:ln w="19050">
              <a:solidFill>
                <a:srgbClr val="009933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471" name="Line 109"/>
            <p:cNvSpPr>
              <a:spLocks noChangeShapeType="1"/>
            </p:cNvSpPr>
            <p:nvPr/>
          </p:nvSpPr>
          <p:spPr bwMode="auto">
            <a:xfrm>
              <a:off x="4339" y="2837"/>
              <a:ext cx="0" cy="176"/>
            </a:xfrm>
            <a:prstGeom prst="line">
              <a:avLst/>
            </a:prstGeom>
            <a:noFill/>
            <a:ln w="19050">
              <a:solidFill>
                <a:srgbClr val="99006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CFFF1-D9BB-4E36-8825-E951D468C5C7}" type="slidenum">
              <a:rPr lang="en-US"/>
              <a:pPr/>
              <a:t>24</a:t>
            </a:fld>
            <a:endParaRPr lang="en-US"/>
          </a:p>
        </p:txBody>
      </p:sp>
      <p:pic>
        <p:nvPicPr>
          <p:cNvPr id="63492" name="Picture 36" descr="Fig 6_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7788" y="2614613"/>
            <a:ext cx="2347912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Resilience, </a:t>
            </a:r>
            <a:r>
              <a:rPr lang="en-US" i="1" smtClean="0">
                <a:ea typeface="ＭＳ Ｐゴシック" charset="-128"/>
              </a:rPr>
              <a:t>U</a:t>
            </a:r>
            <a:r>
              <a:rPr lang="en-US" i="1" baseline="-25000" smtClean="0">
                <a:ea typeface="ＭＳ Ｐゴシック" charset="-128"/>
              </a:rPr>
              <a:t>r</a:t>
            </a:r>
            <a:endParaRPr lang="en-US" i="1" smtClean="0">
              <a:ea typeface="ＭＳ Ｐゴシック" charset="-128"/>
            </a:endParaRP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6913" y="1203325"/>
            <a:ext cx="6896100" cy="1120775"/>
          </a:xfrm>
        </p:spPr>
        <p:txBody>
          <a:bodyPr/>
          <a:lstStyle/>
          <a:p>
            <a:r>
              <a:rPr lang="en-US" sz="2400" b="0" smtClean="0">
                <a:ea typeface="ＭＳ Ｐゴシック" charset="-128"/>
              </a:rPr>
              <a:t>Ability of a material to store energy 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Energy stored best in elastic region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214813" y="3448050"/>
            <a:ext cx="3643312" cy="11874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If we assume a linear stress-strain curve this simplifies to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2573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6.15,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3497" name="Group 35"/>
          <p:cNvGrpSpPr>
            <a:grpSpLocks/>
          </p:cNvGrpSpPr>
          <p:nvPr/>
        </p:nvGrpSpPr>
        <p:grpSpPr bwMode="auto">
          <a:xfrm>
            <a:off x="4829175" y="4864100"/>
            <a:ext cx="2047875" cy="1123950"/>
            <a:chOff x="3042" y="2812"/>
            <a:chExt cx="1290" cy="708"/>
          </a:xfrm>
        </p:grpSpPr>
        <p:sp>
          <p:nvSpPr>
            <p:cNvPr id="63498" name="Line 25"/>
            <p:cNvSpPr>
              <a:spLocks noChangeShapeType="1"/>
            </p:cNvSpPr>
            <p:nvPr/>
          </p:nvSpPr>
          <p:spPr bwMode="auto">
            <a:xfrm>
              <a:off x="3627" y="3160"/>
              <a:ext cx="17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499" name="Rectangle 26"/>
            <p:cNvSpPr>
              <a:spLocks noChangeArrowheads="1"/>
            </p:cNvSpPr>
            <p:nvPr/>
          </p:nvSpPr>
          <p:spPr bwMode="auto">
            <a:xfrm>
              <a:off x="4252" y="3148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y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63500" name="Rectangle 27"/>
            <p:cNvSpPr>
              <a:spLocks noChangeArrowheads="1"/>
            </p:cNvSpPr>
            <p:nvPr/>
          </p:nvSpPr>
          <p:spPr bwMode="auto">
            <a:xfrm>
              <a:off x="4019" y="3148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y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63501" name="Rectangle 28"/>
            <p:cNvSpPr>
              <a:spLocks noChangeArrowheads="1"/>
            </p:cNvSpPr>
            <p:nvPr/>
          </p:nvSpPr>
          <p:spPr bwMode="auto">
            <a:xfrm>
              <a:off x="3229" y="3148"/>
              <a:ext cx="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r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63502" name="Rectangle 29"/>
            <p:cNvSpPr>
              <a:spLocks noChangeArrowheads="1"/>
            </p:cNvSpPr>
            <p:nvPr/>
          </p:nvSpPr>
          <p:spPr bwMode="auto">
            <a:xfrm>
              <a:off x="3637" y="3194"/>
              <a:ext cx="15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>
                  <a:solidFill>
                    <a:srgbClr val="000000"/>
                  </a:solidFill>
                </a:rPr>
                <a:t>2</a:t>
              </a:r>
              <a:endParaRPr lang="en-US">
                <a:latin typeface="Times" charset="0"/>
              </a:endParaRPr>
            </a:p>
          </p:txBody>
        </p:sp>
        <p:sp>
          <p:nvSpPr>
            <p:cNvPr id="63503" name="Rectangle 30"/>
            <p:cNvSpPr>
              <a:spLocks noChangeArrowheads="1"/>
            </p:cNvSpPr>
            <p:nvPr/>
          </p:nvSpPr>
          <p:spPr bwMode="auto">
            <a:xfrm>
              <a:off x="3650" y="2812"/>
              <a:ext cx="15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>
                  <a:solidFill>
                    <a:srgbClr val="000000"/>
                  </a:solidFill>
                </a:rPr>
                <a:t>1</a:t>
              </a:r>
              <a:endParaRPr lang="en-US">
                <a:latin typeface="Times" charset="0"/>
              </a:endParaRPr>
            </a:p>
          </p:txBody>
        </p:sp>
        <p:sp>
          <p:nvSpPr>
            <p:cNvPr id="63504" name="Rectangle 31"/>
            <p:cNvSpPr>
              <a:spLocks noChangeArrowheads="1"/>
            </p:cNvSpPr>
            <p:nvPr/>
          </p:nvSpPr>
          <p:spPr bwMode="auto">
            <a:xfrm>
              <a:off x="3042" y="2982"/>
              <a:ext cx="1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 i="1">
                  <a:solidFill>
                    <a:srgbClr val="000000"/>
                  </a:solidFill>
                </a:rPr>
                <a:t>U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63505" name="Rectangle 32"/>
            <p:cNvSpPr>
              <a:spLocks noChangeArrowheads="1"/>
            </p:cNvSpPr>
            <p:nvPr/>
          </p:nvSpPr>
          <p:spPr bwMode="auto">
            <a:xfrm>
              <a:off x="4117" y="2955"/>
              <a:ext cx="11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>
                <a:latin typeface="Times" charset="0"/>
              </a:endParaRPr>
            </a:p>
          </p:txBody>
        </p:sp>
        <p:sp>
          <p:nvSpPr>
            <p:cNvPr id="63506" name="Rectangle 33"/>
            <p:cNvSpPr>
              <a:spLocks noChangeArrowheads="1"/>
            </p:cNvSpPr>
            <p:nvPr/>
          </p:nvSpPr>
          <p:spPr bwMode="auto">
            <a:xfrm>
              <a:off x="3850" y="2955"/>
              <a:ext cx="16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63507" name="Rectangle 34"/>
            <p:cNvSpPr>
              <a:spLocks noChangeArrowheads="1"/>
            </p:cNvSpPr>
            <p:nvPr/>
          </p:nvSpPr>
          <p:spPr bwMode="auto">
            <a:xfrm>
              <a:off x="3399" y="2955"/>
              <a:ext cx="14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>
                  <a:solidFill>
                    <a:srgbClr val="000000"/>
                  </a:solidFill>
                  <a:latin typeface="Symbol" charset="2"/>
                </a:rPr>
                <a:t>@</a:t>
              </a:r>
              <a:endParaRPr lang="en-US">
                <a:latin typeface="Times" charset="0"/>
              </a:endParaRPr>
            </a:p>
          </p:txBody>
        </p:sp>
      </p:grpSp>
      <p:graphicFrame>
        <p:nvGraphicFramePr>
          <p:cNvPr id="63490" name="Object 42"/>
          <p:cNvGraphicFramePr>
            <a:graphicFrameLocks noChangeAspect="1"/>
          </p:cNvGraphicFramePr>
          <p:nvPr>
            <p:ph sz="half" idx="2"/>
          </p:nvPr>
        </p:nvGraphicFramePr>
        <p:xfrm>
          <a:off x="4760913" y="2308225"/>
          <a:ext cx="2286000" cy="974725"/>
        </p:xfrm>
        <a:graphic>
          <a:graphicData uri="http://schemas.openxmlformats.org/presentationml/2006/ole">
            <p:oleObj spid="_x0000_s63490" name="Equation" r:id="rId6" imgW="863280" imgH="3682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B2E51-F418-4CBE-BFD6-0130EF488342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Elastic Strain Recovery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877888" y="59023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6.17,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9931" name="Freeform 11"/>
          <p:cNvSpPr>
            <a:spLocks/>
          </p:cNvSpPr>
          <p:nvPr/>
        </p:nvSpPr>
        <p:spPr bwMode="auto">
          <a:xfrm>
            <a:off x="2641600" y="1949450"/>
            <a:ext cx="1549400" cy="3536950"/>
          </a:xfrm>
          <a:custGeom>
            <a:avLst/>
            <a:gdLst>
              <a:gd name="T0" fmla="*/ 0 w 976"/>
              <a:gd name="T1" fmla="*/ 2147483647 h 2228"/>
              <a:gd name="T2" fmla="*/ 2147483647 w 976"/>
              <a:gd name="T3" fmla="*/ 2147483647 h 2228"/>
              <a:gd name="T4" fmla="*/ 2147483647 w 976"/>
              <a:gd name="T5" fmla="*/ 2147483647 h 2228"/>
              <a:gd name="T6" fmla="*/ 2147483647 w 976"/>
              <a:gd name="T7" fmla="*/ 2147483647 h 2228"/>
              <a:gd name="T8" fmla="*/ 2147483647 w 976"/>
              <a:gd name="T9" fmla="*/ 2147483647 h 2228"/>
              <a:gd name="T10" fmla="*/ 2147483647 w 976"/>
              <a:gd name="T11" fmla="*/ 2147483647 h 2228"/>
              <a:gd name="T12" fmla="*/ 2147483647 w 976"/>
              <a:gd name="T13" fmla="*/ 2147483647 h 2228"/>
              <a:gd name="T14" fmla="*/ 2147483647 w 976"/>
              <a:gd name="T15" fmla="*/ 2147483647 h 2228"/>
              <a:gd name="T16" fmla="*/ 2147483647 w 976"/>
              <a:gd name="T17" fmla="*/ 0 h 2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76"/>
              <a:gd name="T28" fmla="*/ 0 h 2228"/>
              <a:gd name="T29" fmla="*/ 976 w 976"/>
              <a:gd name="T30" fmla="*/ 2228 h 22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76" h="2228">
                <a:moveTo>
                  <a:pt x="0" y="2228"/>
                </a:moveTo>
                <a:cubicBezTo>
                  <a:pt x="52" y="1827"/>
                  <a:pt x="105" y="1427"/>
                  <a:pt x="140" y="1172"/>
                </a:cubicBezTo>
                <a:cubicBezTo>
                  <a:pt x="175" y="917"/>
                  <a:pt x="193" y="805"/>
                  <a:pt x="208" y="700"/>
                </a:cubicBezTo>
                <a:cubicBezTo>
                  <a:pt x="223" y="595"/>
                  <a:pt x="220" y="591"/>
                  <a:pt x="228" y="544"/>
                </a:cubicBezTo>
                <a:cubicBezTo>
                  <a:pt x="236" y="497"/>
                  <a:pt x="236" y="461"/>
                  <a:pt x="256" y="416"/>
                </a:cubicBezTo>
                <a:cubicBezTo>
                  <a:pt x="276" y="371"/>
                  <a:pt x="309" y="313"/>
                  <a:pt x="348" y="272"/>
                </a:cubicBezTo>
                <a:cubicBezTo>
                  <a:pt x="387" y="231"/>
                  <a:pt x="426" y="203"/>
                  <a:pt x="492" y="168"/>
                </a:cubicBezTo>
                <a:cubicBezTo>
                  <a:pt x="558" y="133"/>
                  <a:pt x="663" y="88"/>
                  <a:pt x="744" y="60"/>
                </a:cubicBezTo>
                <a:cubicBezTo>
                  <a:pt x="825" y="32"/>
                  <a:pt x="900" y="16"/>
                  <a:pt x="976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Line 13"/>
          <p:cNvSpPr>
            <a:spLocks noChangeShapeType="1"/>
          </p:cNvSpPr>
          <p:nvPr/>
        </p:nvSpPr>
        <p:spPr bwMode="auto">
          <a:xfrm>
            <a:off x="2635250" y="1231900"/>
            <a:ext cx="0" cy="426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5543" name="Line 14"/>
          <p:cNvSpPr>
            <a:spLocks noChangeShapeType="1"/>
          </p:cNvSpPr>
          <p:nvPr/>
        </p:nvSpPr>
        <p:spPr bwMode="auto">
          <a:xfrm>
            <a:off x="2635250" y="5492750"/>
            <a:ext cx="3289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87800" y="1752600"/>
            <a:ext cx="2143125" cy="3460750"/>
            <a:chOff x="2512" y="1104"/>
            <a:chExt cx="1350" cy="2180"/>
          </a:xfrm>
        </p:grpSpPr>
        <p:sp>
          <p:nvSpPr>
            <p:cNvPr id="65568" name="Freeform 12"/>
            <p:cNvSpPr>
              <a:spLocks/>
            </p:cNvSpPr>
            <p:nvPr/>
          </p:nvSpPr>
          <p:spPr bwMode="auto">
            <a:xfrm>
              <a:off x="2762" y="1104"/>
              <a:ext cx="1100" cy="252"/>
            </a:xfrm>
            <a:custGeom>
              <a:avLst/>
              <a:gdLst>
                <a:gd name="T0" fmla="*/ 0 w 1100"/>
                <a:gd name="T1" fmla="*/ 252 h 252"/>
                <a:gd name="T2" fmla="*/ 24 w 1100"/>
                <a:gd name="T3" fmla="*/ 160 h 252"/>
                <a:gd name="T4" fmla="*/ 88 w 1100"/>
                <a:gd name="T5" fmla="*/ 108 h 252"/>
                <a:gd name="T6" fmla="*/ 152 w 1100"/>
                <a:gd name="T7" fmla="*/ 84 h 252"/>
                <a:gd name="T8" fmla="*/ 340 w 1100"/>
                <a:gd name="T9" fmla="*/ 60 h 252"/>
                <a:gd name="T10" fmla="*/ 768 w 1100"/>
                <a:gd name="T11" fmla="*/ 20 h 252"/>
                <a:gd name="T12" fmla="*/ 1100 w 1100"/>
                <a:gd name="T13" fmla="*/ 0 h 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0"/>
                <a:gd name="T22" fmla="*/ 0 h 252"/>
                <a:gd name="T23" fmla="*/ 1100 w 1100"/>
                <a:gd name="T24" fmla="*/ 252 h 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0" h="252">
                  <a:moveTo>
                    <a:pt x="0" y="252"/>
                  </a:moveTo>
                  <a:cubicBezTo>
                    <a:pt x="4" y="218"/>
                    <a:pt x="9" y="184"/>
                    <a:pt x="24" y="160"/>
                  </a:cubicBezTo>
                  <a:cubicBezTo>
                    <a:pt x="39" y="136"/>
                    <a:pt x="67" y="121"/>
                    <a:pt x="88" y="108"/>
                  </a:cubicBezTo>
                  <a:cubicBezTo>
                    <a:pt x="109" y="95"/>
                    <a:pt x="110" y="92"/>
                    <a:pt x="152" y="84"/>
                  </a:cubicBezTo>
                  <a:cubicBezTo>
                    <a:pt x="194" y="76"/>
                    <a:pt x="237" y="71"/>
                    <a:pt x="340" y="60"/>
                  </a:cubicBezTo>
                  <a:cubicBezTo>
                    <a:pt x="443" y="49"/>
                    <a:pt x="641" y="30"/>
                    <a:pt x="768" y="20"/>
                  </a:cubicBezTo>
                  <a:cubicBezTo>
                    <a:pt x="895" y="10"/>
                    <a:pt x="997" y="5"/>
                    <a:pt x="1100" y="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18"/>
            <p:cNvSpPr>
              <a:spLocks noChangeShapeType="1"/>
            </p:cNvSpPr>
            <p:nvPr/>
          </p:nvSpPr>
          <p:spPr bwMode="auto">
            <a:xfrm flipV="1">
              <a:off x="2512" y="3124"/>
              <a:ext cx="20" cy="16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  <a:headEnd/>
              <a:tailEnd type="arrow" w="lg" len="lg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949700" y="1941513"/>
            <a:ext cx="455613" cy="3544887"/>
            <a:chOff x="2488" y="1223"/>
            <a:chExt cx="287" cy="2233"/>
          </a:xfrm>
        </p:grpSpPr>
        <p:sp>
          <p:nvSpPr>
            <p:cNvPr id="65566" name="Freeform 7"/>
            <p:cNvSpPr>
              <a:spLocks/>
            </p:cNvSpPr>
            <p:nvPr/>
          </p:nvSpPr>
          <p:spPr bwMode="auto">
            <a:xfrm>
              <a:off x="2488" y="1223"/>
              <a:ext cx="287" cy="2233"/>
            </a:xfrm>
            <a:custGeom>
              <a:avLst/>
              <a:gdLst>
                <a:gd name="T0" fmla="*/ 124 w 287"/>
                <a:gd name="T1" fmla="*/ 9 h 2233"/>
                <a:gd name="T2" fmla="*/ 188 w 287"/>
                <a:gd name="T3" fmla="*/ 1 h 2233"/>
                <a:gd name="T4" fmla="*/ 252 w 287"/>
                <a:gd name="T5" fmla="*/ 13 h 2233"/>
                <a:gd name="T6" fmla="*/ 280 w 287"/>
                <a:gd name="T7" fmla="*/ 73 h 2233"/>
                <a:gd name="T8" fmla="*/ 260 w 287"/>
                <a:gd name="T9" fmla="*/ 213 h 2233"/>
                <a:gd name="T10" fmla="*/ 244 w 287"/>
                <a:gd name="T11" fmla="*/ 349 h 2233"/>
                <a:gd name="T12" fmla="*/ 0 w 287"/>
                <a:gd name="T13" fmla="*/ 2233 h 2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2233"/>
                <a:gd name="T23" fmla="*/ 287 w 287"/>
                <a:gd name="T24" fmla="*/ 2233 h 2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2233">
                  <a:moveTo>
                    <a:pt x="124" y="9"/>
                  </a:moveTo>
                  <a:cubicBezTo>
                    <a:pt x="145" y="4"/>
                    <a:pt x="167" y="0"/>
                    <a:pt x="188" y="1"/>
                  </a:cubicBezTo>
                  <a:cubicBezTo>
                    <a:pt x="209" y="2"/>
                    <a:pt x="237" y="1"/>
                    <a:pt x="252" y="13"/>
                  </a:cubicBezTo>
                  <a:cubicBezTo>
                    <a:pt x="267" y="25"/>
                    <a:pt x="279" y="40"/>
                    <a:pt x="280" y="73"/>
                  </a:cubicBezTo>
                  <a:cubicBezTo>
                    <a:pt x="281" y="106"/>
                    <a:pt x="266" y="167"/>
                    <a:pt x="260" y="213"/>
                  </a:cubicBezTo>
                  <a:cubicBezTo>
                    <a:pt x="254" y="259"/>
                    <a:pt x="287" y="12"/>
                    <a:pt x="244" y="349"/>
                  </a:cubicBezTo>
                  <a:cubicBezTo>
                    <a:pt x="201" y="686"/>
                    <a:pt x="100" y="1459"/>
                    <a:pt x="0" y="2233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19"/>
            <p:cNvSpPr>
              <a:spLocks noChangeShapeType="1"/>
            </p:cNvSpPr>
            <p:nvPr/>
          </p:nvSpPr>
          <p:spPr bwMode="auto">
            <a:xfrm rot="10800000" flipV="1">
              <a:off x="2699" y="1656"/>
              <a:ext cx="20" cy="16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  <a:headEnd/>
              <a:tailEnd type="arrow" w="lg" len="lg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5546" name="Text Box 20"/>
          <p:cNvSpPr txBox="1">
            <a:spLocks noChangeArrowheads="1"/>
          </p:cNvSpPr>
          <p:nvPr/>
        </p:nvSpPr>
        <p:spPr bwMode="auto">
          <a:xfrm rot="-5400000">
            <a:off x="1934369" y="3071019"/>
            <a:ext cx="903287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Stress</a:t>
            </a:r>
          </a:p>
        </p:txBody>
      </p:sp>
      <p:sp>
        <p:nvSpPr>
          <p:cNvPr id="65547" name="Text Box 21"/>
          <p:cNvSpPr txBox="1">
            <a:spLocks noChangeArrowheads="1"/>
          </p:cNvSpPr>
          <p:nvPr/>
        </p:nvSpPr>
        <p:spPr bwMode="auto">
          <a:xfrm>
            <a:off x="5861050" y="5276850"/>
            <a:ext cx="84772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Strain</a:t>
            </a:r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4470400" y="4681538"/>
            <a:ext cx="1276350" cy="5302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/>
              <a:t>3. Reapply</a:t>
            </a:r>
          </a:p>
          <a:p>
            <a:pPr algn="ctr">
              <a:lnSpc>
                <a:spcPct val="80000"/>
              </a:lnSpc>
            </a:pPr>
            <a:r>
              <a:rPr lang="en-US" sz="1800"/>
              <a:t>load</a:t>
            </a:r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4478338" y="2620963"/>
            <a:ext cx="1162050" cy="311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/>
              <a:t>2. Unload</a:t>
            </a: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4238625" y="1541463"/>
            <a:ext cx="368300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D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355975" y="2095500"/>
            <a:ext cx="1624013" cy="4351338"/>
            <a:chOff x="2114" y="1320"/>
            <a:chExt cx="1023" cy="2741"/>
          </a:xfrm>
        </p:grpSpPr>
        <p:sp>
          <p:nvSpPr>
            <p:cNvPr id="65559" name="Line 15"/>
            <p:cNvSpPr>
              <a:spLocks noChangeShapeType="1"/>
            </p:cNvSpPr>
            <p:nvPr/>
          </p:nvSpPr>
          <p:spPr bwMode="auto">
            <a:xfrm>
              <a:off x="2768" y="1320"/>
              <a:ext cx="0" cy="2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560" name="Text Box 22"/>
            <p:cNvSpPr txBox="1">
              <a:spLocks noChangeArrowheads="1"/>
            </p:cNvSpPr>
            <p:nvPr/>
          </p:nvSpPr>
          <p:spPr bwMode="auto">
            <a:xfrm>
              <a:off x="2114" y="3619"/>
              <a:ext cx="1023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Elastic strain</a:t>
              </a:r>
            </a:p>
            <a:p>
              <a:pPr algn="ctr"/>
              <a:r>
                <a:rPr lang="en-US" sz="2000"/>
                <a:t>recovery</a:t>
              </a:r>
            </a:p>
          </p:txBody>
        </p:sp>
        <p:grpSp>
          <p:nvGrpSpPr>
            <p:cNvPr id="65561" name="Group 39"/>
            <p:cNvGrpSpPr>
              <a:grpSpLocks/>
            </p:cNvGrpSpPr>
            <p:nvPr/>
          </p:nvGrpSpPr>
          <p:grpSpPr bwMode="auto">
            <a:xfrm>
              <a:off x="2289" y="3511"/>
              <a:ext cx="675" cy="133"/>
              <a:chOff x="2289" y="3511"/>
              <a:chExt cx="675" cy="133"/>
            </a:xfrm>
          </p:grpSpPr>
          <p:sp>
            <p:nvSpPr>
              <p:cNvPr id="65562" name="Line 35"/>
              <p:cNvSpPr>
                <a:spLocks noChangeShapeType="1"/>
              </p:cNvSpPr>
              <p:nvPr/>
            </p:nvSpPr>
            <p:spPr bwMode="auto">
              <a:xfrm>
                <a:off x="2289" y="3577"/>
                <a:ext cx="1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563" name="Line 36"/>
              <p:cNvSpPr>
                <a:spLocks noChangeShapeType="1"/>
              </p:cNvSpPr>
              <p:nvPr/>
            </p:nvSpPr>
            <p:spPr bwMode="auto">
              <a:xfrm flipH="1">
                <a:off x="2775" y="3577"/>
                <a:ext cx="1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564" name="Line 37"/>
              <p:cNvSpPr>
                <a:spLocks noChangeShapeType="1"/>
              </p:cNvSpPr>
              <p:nvPr/>
            </p:nvSpPr>
            <p:spPr bwMode="auto">
              <a:xfrm>
                <a:off x="2490" y="3511"/>
                <a:ext cx="0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565" name="Line 38"/>
              <p:cNvSpPr>
                <a:spLocks noChangeShapeType="1"/>
              </p:cNvSpPr>
              <p:nvPr/>
            </p:nvSpPr>
            <p:spPr bwMode="auto">
              <a:xfrm>
                <a:off x="2769" y="3512"/>
                <a:ext cx="0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209967" name="Text Box 47"/>
          <p:cNvSpPr txBox="1">
            <a:spLocks noChangeArrowheads="1"/>
          </p:cNvSpPr>
          <p:nvPr/>
        </p:nvSpPr>
        <p:spPr bwMode="auto">
          <a:xfrm>
            <a:off x="2778125" y="4687888"/>
            <a:ext cx="10318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1. Load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517650" y="2089150"/>
            <a:ext cx="1016000" cy="457200"/>
            <a:chOff x="1517072" y="2088572"/>
            <a:chExt cx="1016578" cy="458481"/>
          </a:xfrm>
        </p:grpSpPr>
        <p:sp>
          <p:nvSpPr>
            <p:cNvPr id="65557" name="Line 33"/>
            <p:cNvSpPr>
              <a:spLocks noChangeShapeType="1"/>
            </p:cNvSpPr>
            <p:nvPr/>
          </p:nvSpPr>
          <p:spPr bwMode="auto">
            <a:xfrm>
              <a:off x="2076450" y="24193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558" name="TextBox 37"/>
            <p:cNvSpPr txBox="1">
              <a:spLocks noChangeArrowheads="1"/>
            </p:cNvSpPr>
            <p:nvPr/>
          </p:nvSpPr>
          <p:spPr bwMode="auto">
            <a:xfrm>
              <a:off x="1517072" y="2088572"/>
              <a:ext cx="562295" cy="45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charset="2"/>
                </a:rPr>
                <a:t>s</a:t>
              </a:r>
              <a:r>
                <a:rPr lang="en-US" i="1" baseline="-20000"/>
                <a:t>y</a:t>
              </a:r>
              <a:r>
                <a:rPr lang="en-US" sz="2000" i="1" baseline="-40000"/>
                <a:t>o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17650" y="1585913"/>
            <a:ext cx="1016000" cy="457200"/>
            <a:chOff x="1517072" y="1586342"/>
            <a:chExt cx="1016578" cy="456906"/>
          </a:xfrm>
        </p:grpSpPr>
        <p:sp>
          <p:nvSpPr>
            <p:cNvPr id="65555" name="Line 34"/>
            <p:cNvSpPr>
              <a:spLocks noChangeShapeType="1"/>
            </p:cNvSpPr>
            <p:nvPr/>
          </p:nvSpPr>
          <p:spPr bwMode="auto">
            <a:xfrm>
              <a:off x="2076450" y="19304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556" name="TextBox 38"/>
            <p:cNvSpPr txBox="1">
              <a:spLocks noChangeArrowheads="1"/>
            </p:cNvSpPr>
            <p:nvPr/>
          </p:nvSpPr>
          <p:spPr bwMode="auto">
            <a:xfrm>
              <a:off x="1517072" y="1586342"/>
              <a:ext cx="506701" cy="45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charset="2"/>
                </a:rPr>
                <a:t>s</a:t>
              </a:r>
              <a:r>
                <a:rPr lang="en-US" i="1" baseline="-20000"/>
                <a:t>y</a:t>
              </a:r>
              <a:r>
                <a:rPr lang="en-US" sz="2000" i="1" baseline="-40000"/>
                <a:t>i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1" grpId="0" animBg="1"/>
      <p:bldP spid="209943" grpId="0"/>
      <p:bldP spid="209944" grpId="0"/>
      <p:bldP spid="209945" grpId="0"/>
      <p:bldP spid="2099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E02E9A-5DD2-4D9B-AC46-3BC6D12FFF7B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Hardness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1066800"/>
            <a:ext cx="8001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Resistance to permanently indenting the surface.</a:t>
            </a:r>
          </a:p>
          <a:p>
            <a:r>
              <a:rPr lang="en-US"/>
              <a:t>•  Large hardness means:</a:t>
            </a:r>
          </a:p>
          <a:p>
            <a:r>
              <a:rPr lang="en-US" sz="2200"/>
              <a:t>    -- resistance to plastic deformation or cracking in</a:t>
            </a:r>
          </a:p>
          <a:p>
            <a:r>
              <a:rPr lang="en-US" sz="2200"/>
              <a:t>        compression.</a:t>
            </a:r>
          </a:p>
          <a:p>
            <a:r>
              <a:rPr lang="en-US" sz="2200"/>
              <a:t>    -- better wear properties.</a:t>
            </a:r>
            <a:endParaRPr lang="en-US"/>
          </a:p>
        </p:txBody>
      </p:sp>
      <p:grpSp>
        <p:nvGrpSpPr>
          <p:cNvPr id="67589" name="Group 671"/>
          <p:cNvGrpSpPr>
            <a:grpSpLocks/>
          </p:cNvGrpSpPr>
          <p:nvPr/>
        </p:nvGrpSpPr>
        <p:grpSpPr bwMode="auto">
          <a:xfrm>
            <a:off x="603250" y="2743200"/>
            <a:ext cx="7518400" cy="3424238"/>
            <a:chOff x="380" y="1728"/>
            <a:chExt cx="4736" cy="2157"/>
          </a:xfrm>
        </p:grpSpPr>
        <p:sp>
          <p:nvSpPr>
            <p:cNvPr id="6759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44" y="1728"/>
              <a:ext cx="4452" cy="1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1118" y="2476"/>
              <a:ext cx="983" cy="48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auto">
            <a:xfrm>
              <a:off x="1460" y="2277"/>
              <a:ext cx="312" cy="312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593" name="Group 9"/>
            <p:cNvGrpSpPr>
              <a:grpSpLocks/>
            </p:cNvGrpSpPr>
            <p:nvPr/>
          </p:nvGrpSpPr>
          <p:grpSpPr bwMode="auto">
            <a:xfrm>
              <a:off x="1576" y="1884"/>
              <a:ext cx="81" cy="393"/>
              <a:chOff x="1576" y="1884"/>
              <a:chExt cx="81" cy="393"/>
            </a:xfrm>
          </p:grpSpPr>
          <p:sp>
            <p:nvSpPr>
              <p:cNvPr id="68218" name="Freeform 10"/>
              <p:cNvSpPr>
                <a:spLocks/>
              </p:cNvSpPr>
              <p:nvPr/>
            </p:nvSpPr>
            <p:spPr bwMode="auto">
              <a:xfrm>
                <a:off x="1576" y="2189"/>
                <a:ext cx="81" cy="88"/>
              </a:xfrm>
              <a:custGeom>
                <a:avLst/>
                <a:gdLst>
                  <a:gd name="T0" fmla="*/ 40 w 81"/>
                  <a:gd name="T1" fmla="*/ 88 h 88"/>
                  <a:gd name="T2" fmla="*/ 0 w 81"/>
                  <a:gd name="T3" fmla="*/ 0 h 88"/>
                  <a:gd name="T4" fmla="*/ 40 w 81"/>
                  <a:gd name="T5" fmla="*/ 27 h 88"/>
                  <a:gd name="T6" fmla="*/ 81 w 81"/>
                  <a:gd name="T7" fmla="*/ 0 h 88"/>
                  <a:gd name="T8" fmla="*/ 40 w 81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8"/>
                  <a:gd name="T17" fmla="*/ 81 w 8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8">
                    <a:moveTo>
                      <a:pt x="40" y="88"/>
                    </a:moveTo>
                    <a:lnTo>
                      <a:pt x="0" y="0"/>
                    </a:lnTo>
                    <a:lnTo>
                      <a:pt x="40" y="27"/>
                    </a:lnTo>
                    <a:lnTo>
                      <a:pt x="81" y="0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19" name="Line 11"/>
              <p:cNvSpPr>
                <a:spLocks noChangeShapeType="1"/>
              </p:cNvSpPr>
              <p:nvPr/>
            </p:nvSpPr>
            <p:spPr bwMode="auto">
              <a:xfrm flipV="1">
                <a:off x="1616" y="1884"/>
                <a:ext cx="1" cy="332"/>
              </a:xfrm>
              <a:prstGeom prst="line">
                <a:avLst/>
              </a:prstGeom>
              <a:noFill/>
              <a:ln w="22225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7594" name="Rectangle 12"/>
            <p:cNvSpPr>
              <a:spLocks noChangeArrowheads="1"/>
            </p:cNvSpPr>
            <p:nvPr/>
          </p:nvSpPr>
          <p:spPr bwMode="auto">
            <a:xfrm>
              <a:off x="539" y="1965"/>
              <a:ext cx="3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555555"/>
                  </a:solidFill>
                </a:rPr>
                <a:t>e.g.,  </a:t>
              </a:r>
              <a:endParaRPr lang="en-US"/>
            </a:p>
          </p:txBody>
        </p:sp>
        <p:sp>
          <p:nvSpPr>
            <p:cNvPr id="67595" name="Rectangle 13"/>
            <p:cNvSpPr>
              <a:spLocks noChangeArrowheads="1"/>
            </p:cNvSpPr>
            <p:nvPr/>
          </p:nvSpPr>
          <p:spPr bwMode="auto">
            <a:xfrm>
              <a:off x="539" y="2121"/>
              <a:ext cx="9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700">
                  <a:solidFill>
                    <a:srgbClr val="555555"/>
                  </a:solidFill>
                </a:rPr>
                <a:t>10 mm sphere</a:t>
              </a:r>
              <a:endParaRPr lang="en-US"/>
            </a:p>
          </p:txBody>
        </p:sp>
        <p:sp>
          <p:nvSpPr>
            <p:cNvPr id="67596" name="Rectangle 14"/>
            <p:cNvSpPr>
              <a:spLocks noChangeArrowheads="1"/>
            </p:cNvSpPr>
            <p:nvPr/>
          </p:nvSpPr>
          <p:spPr bwMode="auto">
            <a:xfrm>
              <a:off x="1650" y="1823"/>
              <a:ext cx="11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AA0000"/>
                  </a:solidFill>
                </a:rPr>
                <a:t>apply known force </a:t>
              </a:r>
              <a:endParaRPr lang="en-US"/>
            </a:p>
          </p:txBody>
        </p:sp>
        <p:sp>
          <p:nvSpPr>
            <p:cNvPr id="67597" name="Rectangle 15"/>
            <p:cNvSpPr>
              <a:spLocks noChangeArrowheads="1"/>
            </p:cNvSpPr>
            <p:nvPr/>
          </p:nvSpPr>
          <p:spPr bwMode="auto">
            <a:xfrm>
              <a:off x="1650" y="1979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7598" name="Rectangle 16"/>
            <p:cNvSpPr>
              <a:spLocks noChangeArrowheads="1"/>
            </p:cNvSpPr>
            <p:nvPr/>
          </p:nvSpPr>
          <p:spPr bwMode="auto">
            <a:xfrm>
              <a:off x="2595" y="2490"/>
              <a:ext cx="977" cy="48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Line 19"/>
            <p:cNvSpPr>
              <a:spLocks noChangeShapeType="1"/>
            </p:cNvSpPr>
            <p:nvPr/>
          </p:nvSpPr>
          <p:spPr bwMode="auto">
            <a:xfrm>
              <a:off x="2976" y="2491"/>
              <a:ext cx="233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600" name="Oval 20"/>
            <p:cNvSpPr>
              <a:spLocks noChangeArrowheads="1"/>
            </p:cNvSpPr>
            <p:nvPr/>
          </p:nvSpPr>
          <p:spPr bwMode="auto">
            <a:xfrm>
              <a:off x="2924" y="1979"/>
              <a:ext cx="312" cy="312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Rectangle 21"/>
            <p:cNvSpPr>
              <a:spLocks noChangeArrowheads="1"/>
            </p:cNvSpPr>
            <p:nvPr/>
          </p:nvSpPr>
          <p:spPr bwMode="auto">
            <a:xfrm>
              <a:off x="3263" y="1863"/>
              <a:ext cx="84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CC"/>
                  </a:solidFill>
                </a:rPr>
                <a:t>measure size </a:t>
              </a:r>
              <a:endParaRPr lang="en-US"/>
            </a:p>
          </p:txBody>
        </p:sp>
        <p:sp>
          <p:nvSpPr>
            <p:cNvPr id="67602" name="Rectangle 22"/>
            <p:cNvSpPr>
              <a:spLocks noChangeArrowheads="1"/>
            </p:cNvSpPr>
            <p:nvPr/>
          </p:nvSpPr>
          <p:spPr bwMode="auto">
            <a:xfrm>
              <a:off x="3263" y="2019"/>
              <a:ext cx="86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CC"/>
                  </a:solidFill>
                </a:rPr>
                <a:t>of indent after </a:t>
              </a:r>
              <a:endParaRPr lang="en-US"/>
            </a:p>
          </p:txBody>
        </p:sp>
        <p:sp>
          <p:nvSpPr>
            <p:cNvPr id="67603" name="Rectangle 23"/>
            <p:cNvSpPr>
              <a:spLocks noChangeArrowheads="1"/>
            </p:cNvSpPr>
            <p:nvPr/>
          </p:nvSpPr>
          <p:spPr bwMode="auto">
            <a:xfrm>
              <a:off x="3263" y="2175"/>
              <a:ext cx="85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CC"/>
                  </a:solidFill>
                </a:rPr>
                <a:t>removing load</a:t>
              </a:r>
              <a:endParaRPr lang="en-US"/>
            </a:p>
          </p:txBody>
        </p:sp>
        <p:sp>
          <p:nvSpPr>
            <p:cNvPr id="67604" name="Line 24"/>
            <p:cNvSpPr>
              <a:spLocks noChangeShapeType="1"/>
            </p:cNvSpPr>
            <p:nvPr/>
          </p:nvSpPr>
          <p:spPr bwMode="auto">
            <a:xfrm>
              <a:off x="2971" y="2518"/>
              <a:ext cx="1" cy="1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605" name="Line 25"/>
            <p:cNvSpPr>
              <a:spLocks noChangeShapeType="1"/>
            </p:cNvSpPr>
            <p:nvPr/>
          </p:nvSpPr>
          <p:spPr bwMode="auto">
            <a:xfrm>
              <a:off x="3209" y="2519"/>
              <a:ext cx="1" cy="1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606" name="Rectangle 26"/>
            <p:cNvSpPr>
              <a:spLocks noChangeArrowheads="1"/>
            </p:cNvSpPr>
            <p:nvPr/>
          </p:nvSpPr>
          <p:spPr bwMode="auto">
            <a:xfrm>
              <a:off x="3042" y="261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CC"/>
                  </a:solidFill>
                </a:rPr>
                <a:t>d</a:t>
              </a:r>
              <a:endParaRPr lang="en-US" i="1"/>
            </a:p>
          </p:txBody>
        </p:sp>
        <p:grpSp>
          <p:nvGrpSpPr>
            <p:cNvPr id="67607" name="Group 27"/>
            <p:cNvGrpSpPr>
              <a:grpSpLocks/>
            </p:cNvGrpSpPr>
            <p:nvPr/>
          </p:nvGrpSpPr>
          <p:grpSpPr bwMode="auto">
            <a:xfrm>
              <a:off x="1467" y="2616"/>
              <a:ext cx="298" cy="54"/>
              <a:chOff x="1467" y="2616"/>
              <a:chExt cx="298" cy="54"/>
            </a:xfrm>
          </p:grpSpPr>
          <p:sp>
            <p:nvSpPr>
              <p:cNvPr id="68215" name="Freeform 28"/>
              <p:cNvSpPr>
                <a:spLocks/>
              </p:cNvSpPr>
              <p:nvPr/>
            </p:nvSpPr>
            <p:spPr bwMode="auto">
              <a:xfrm>
                <a:off x="1467" y="2616"/>
                <a:ext cx="48" cy="54"/>
              </a:xfrm>
              <a:custGeom>
                <a:avLst/>
                <a:gdLst>
                  <a:gd name="T0" fmla="*/ 0 w 48"/>
                  <a:gd name="T1" fmla="*/ 27 h 54"/>
                  <a:gd name="T2" fmla="*/ 48 w 48"/>
                  <a:gd name="T3" fmla="*/ 0 h 54"/>
                  <a:gd name="T4" fmla="*/ 34 w 48"/>
                  <a:gd name="T5" fmla="*/ 27 h 54"/>
                  <a:gd name="T6" fmla="*/ 48 w 48"/>
                  <a:gd name="T7" fmla="*/ 54 h 54"/>
                  <a:gd name="T8" fmla="*/ 0 w 48"/>
                  <a:gd name="T9" fmla="*/ 2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4"/>
                  <a:gd name="T17" fmla="*/ 48 w 4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4">
                    <a:moveTo>
                      <a:pt x="0" y="27"/>
                    </a:moveTo>
                    <a:lnTo>
                      <a:pt x="48" y="0"/>
                    </a:lnTo>
                    <a:lnTo>
                      <a:pt x="34" y="27"/>
                    </a:lnTo>
                    <a:lnTo>
                      <a:pt x="48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16" name="Freeform 29"/>
              <p:cNvSpPr>
                <a:spLocks/>
              </p:cNvSpPr>
              <p:nvPr/>
            </p:nvSpPr>
            <p:spPr bwMode="auto">
              <a:xfrm>
                <a:off x="1718" y="2616"/>
                <a:ext cx="47" cy="54"/>
              </a:xfrm>
              <a:custGeom>
                <a:avLst/>
                <a:gdLst>
                  <a:gd name="T0" fmla="*/ 47 w 47"/>
                  <a:gd name="T1" fmla="*/ 27 h 54"/>
                  <a:gd name="T2" fmla="*/ 0 w 47"/>
                  <a:gd name="T3" fmla="*/ 54 h 54"/>
                  <a:gd name="T4" fmla="*/ 13 w 47"/>
                  <a:gd name="T5" fmla="*/ 27 h 54"/>
                  <a:gd name="T6" fmla="*/ 0 w 47"/>
                  <a:gd name="T7" fmla="*/ 0 h 54"/>
                  <a:gd name="T8" fmla="*/ 47 w 47"/>
                  <a:gd name="T9" fmla="*/ 2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54"/>
                  <a:gd name="T17" fmla="*/ 47 w 4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54">
                    <a:moveTo>
                      <a:pt x="47" y="27"/>
                    </a:moveTo>
                    <a:lnTo>
                      <a:pt x="0" y="54"/>
                    </a:lnTo>
                    <a:lnTo>
                      <a:pt x="13" y="27"/>
                    </a:lnTo>
                    <a:lnTo>
                      <a:pt x="0" y="0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17" name="Line 30"/>
              <p:cNvSpPr>
                <a:spLocks noChangeShapeType="1"/>
              </p:cNvSpPr>
              <p:nvPr/>
            </p:nvSpPr>
            <p:spPr bwMode="auto">
              <a:xfrm>
                <a:off x="1501" y="2643"/>
                <a:ext cx="23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7608" name="Rectangle 31"/>
            <p:cNvSpPr>
              <a:spLocks noChangeArrowheads="1"/>
            </p:cNvSpPr>
            <p:nvPr/>
          </p:nvSpPr>
          <p:spPr bwMode="auto">
            <a:xfrm>
              <a:off x="1562" y="263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555555"/>
                  </a:solidFill>
                </a:rPr>
                <a:t>D</a:t>
              </a:r>
              <a:endParaRPr lang="en-US" i="1"/>
            </a:p>
          </p:txBody>
        </p:sp>
        <p:sp>
          <p:nvSpPr>
            <p:cNvPr id="67609" name="Rectangle 32"/>
            <p:cNvSpPr>
              <a:spLocks noChangeArrowheads="1"/>
            </p:cNvSpPr>
            <p:nvPr/>
          </p:nvSpPr>
          <p:spPr bwMode="auto">
            <a:xfrm>
              <a:off x="3629" y="2500"/>
              <a:ext cx="9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Smaller indents </a:t>
              </a:r>
              <a:endParaRPr lang="en-US"/>
            </a:p>
          </p:txBody>
        </p:sp>
        <p:sp>
          <p:nvSpPr>
            <p:cNvPr id="67610" name="Rectangle 33"/>
            <p:cNvSpPr>
              <a:spLocks noChangeArrowheads="1"/>
            </p:cNvSpPr>
            <p:nvPr/>
          </p:nvSpPr>
          <p:spPr bwMode="auto">
            <a:xfrm>
              <a:off x="3629" y="2656"/>
              <a:ext cx="7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mean larger </a:t>
              </a:r>
              <a:endParaRPr lang="en-US"/>
            </a:p>
          </p:txBody>
        </p:sp>
        <p:sp>
          <p:nvSpPr>
            <p:cNvPr id="67611" name="Rectangle 34"/>
            <p:cNvSpPr>
              <a:spLocks noChangeArrowheads="1"/>
            </p:cNvSpPr>
            <p:nvPr/>
          </p:nvSpPr>
          <p:spPr bwMode="auto">
            <a:xfrm>
              <a:off x="3629" y="2812"/>
              <a:ext cx="5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hardness.</a:t>
              </a:r>
              <a:endParaRPr lang="en-US"/>
            </a:p>
          </p:txBody>
        </p:sp>
        <p:grpSp>
          <p:nvGrpSpPr>
            <p:cNvPr id="67612" name="Group 667"/>
            <p:cNvGrpSpPr>
              <a:grpSpLocks/>
            </p:cNvGrpSpPr>
            <p:nvPr/>
          </p:nvGrpSpPr>
          <p:grpSpPr bwMode="auto">
            <a:xfrm>
              <a:off x="380" y="3144"/>
              <a:ext cx="4736" cy="741"/>
              <a:chOff x="380" y="3144"/>
              <a:chExt cx="4736" cy="741"/>
            </a:xfrm>
          </p:grpSpPr>
          <p:sp>
            <p:nvSpPr>
              <p:cNvPr id="67614" name="Rectangle 37"/>
              <p:cNvSpPr>
                <a:spLocks noChangeArrowheads="1"/>
              </p:cNvSpPr>
              <p:nvPr/>
            </p:nvSpPr>
            <p:spPr bwMode="auto">
              <a:xfrm>
                <a:off x="1836" y="3674"/>
                <a:ext cx="157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increasing hardness</a:t>
                </a:r>
                <a:endParaRPr lang="en-US"/>
              </a:p>
            </p:txBody>
          </p:sp>
          <p:grpSp>
            <p:nvGrpSpPr>
              <p:cNvPr id="67615" name="Group 38"/>
              <p:cNvGrpSpPr>
                <a:grpSpLocks/>
              </p:cNvGrpSpPr>
              <p:nvPr/>
            </p:nvGrpSpPr>
            <p:grpSpPr bwMode="auto">
              <a:xfrm>
                <a:off x="4844" y="3528"/>
                <a:ext cx="272" cy="176"/>
                <a:chOff x="4844" y="3528"/>
                <a:chExt cx="272" cy="176"/>
              </a:xfrm>
            </p:grpSpPr>
            <p:sp>
              <p:nvSpPr>
                <p:cNvPr id="68213" name="Freeform 39"/>
                <p:cNvSpPr>
                  <a:spLocks/>
                </p:cNvSpPr>
                <p:nvPr/>
              </p:nvSpPr>
              <p:spPr bwMode="auto">
                <a:xfrm>
                  <a:off x="4916" y="3528"/>
                  <a:ext cx="200" cy="176"/>
                </a:xfrm>
                <a:custGeom>
                  <a:avLst/>
                  <a:gdLst>
                    <a:gd name="T0" fmla="*/ 200 w 200"/>
                    <a:gd name="T1" fmla="*/ 88 h 176"/>
                    <a:gd name="T2" fmla="*/ 0 w 200"/>
                    <a:gd name="T3" fmla="*/ 176 h 176"/>
                    <a:gd name="T4" fmla="*/ 64 w 200"/>
                    <a:gd name="T5" fmla="*/ 88 h 176"/>
                    <a:gd name="T6" fmla="*/ 0 w 200"/>
                    <a:gd name="T7" fmla="*/ 0 h 176"/>
                    <a:gd name="T8" fmla="*/ 200 w 200"/>
                    <a:gd name="T9" fmla="*/ 88 h 1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"/>
                    <a:gd name="T16" fmla="*/ 0 h 176"/>
                    <a:gd name="T17" fmla="*/ 200 w 200"/>
                    <a:gd name="T18" fmla="*/ 176 h 1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" h="176">
                      <a:moveTo>
                        <a:pt x="200" y="88"/>
                      </a:moveTo>
                      <a:lnTo>
                        <a:pt x="0" y="176"/>
                      </a:lnTo>
                      <a:lnTo>
                        <a:pt x="64" y="88"/>
                      </a:lnTo>
                      <a:lnTo>
                        <a:pt x="0" y="0"/>
                      </a:lnTo>
                      <a:lnTo>
                        <a:pt x="20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14" name="Line 40"/>
                <p:cNvSpPr>
                  <a:spLocks noChangeShapeType="1"/>
                </p:cNvSpPr>
                <p:nvPr/>
              </p:nvSpPr>
              <p:spPr bwMode="auto">
                <a:xfrm>
                  <a:off x="4844" y="3616"/>
                  <a:ext cx="136" cy="1"/>
                </a:xfrm>
                <a:prstGeom prst="line">
                  <a:avLst/>
                </a:prstGeom>
                <a:noFill/>
                <a:ln w="101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67616" name="Group 41"/>
              <p:cNvGrpSpPr>
                <a:grpSpLocks/>
              </p:cNvGrpSpPr>
              <p:nvPr/>
            </p:nvGrpSpPr>
            <p:grpSpPr bwMode="auto">
              <a:xfrm>
                <a:off x="3364" y="3568"/>
                <a:ext cx="1593" cy="104"/>
                <a:chOff x="3364" y="3568"/>
                <a:chExt cx="1593" cy="104"/>
              </a:xfrm>
            </p:grpSpPr>
            <p:sp>
              <p:nvSpPr>
                <p:cNvPr id="6801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6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7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8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2020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2020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0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3030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3030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4040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4040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4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4040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5050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5050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606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606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2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7070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7070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9090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5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9090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A0A0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A0A0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7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B0B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39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7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B0B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0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7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C0C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7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C0C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7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C0C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3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7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5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E0E0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6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6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E0E0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6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F0F0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6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F0F0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49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46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0101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46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0101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1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6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2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6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6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4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6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2121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5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6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2121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6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6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3131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7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6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3131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5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4141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5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5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4141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0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5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515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5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515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2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5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515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5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6161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4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5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6161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5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5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71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5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71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45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8181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5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8181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69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45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9191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0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45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9191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1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44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9191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2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4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3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44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4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44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B1B1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5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44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B1B1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6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4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7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4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4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D1D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79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4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D1D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0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44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D1D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1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4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E1E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2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44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E1E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3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3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F1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4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3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F1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5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43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6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43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7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43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121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8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43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121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89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43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2222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3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2222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1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43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2222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2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3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3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43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4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43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4242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5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43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4242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6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42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5252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7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2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5252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8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2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99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42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0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42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1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42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7272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2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42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7272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3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2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8282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4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2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8282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5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42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6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2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7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42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A2A2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8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41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A2A2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09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41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A2A2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0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1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B2B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1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41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B2B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2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1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C2C2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3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1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C2C2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4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41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D2D2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5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1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D2D2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6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1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E2E2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7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41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E2E2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41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E2E2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19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41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0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41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1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0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0303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2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40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0303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3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40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131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4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0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131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0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232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6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0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232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7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0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8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40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29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40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0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40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4343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1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0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4343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2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40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5353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39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5353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4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9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6363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5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39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6363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6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9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7373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7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39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7373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3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7373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3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3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838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0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3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838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1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3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A3A3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4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A3A3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5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3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B3B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6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B3B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7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3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B3B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8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3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C3C3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49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3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C3C3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0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3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D3D3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1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3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D3D3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2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3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E3E3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3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3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E3E3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4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F3F3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5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3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F3F3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6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3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7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3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8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59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3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1414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0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1414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1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3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2424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2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3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2424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3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37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3434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4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7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3434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5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7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4444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6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7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4444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7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37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4444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8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37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5454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69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37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5454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0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37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64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1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6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64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2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6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3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6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4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6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8484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6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8484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6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36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8484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7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36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9494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8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36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9494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79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36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A4A4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0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36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A4A4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1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36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B4B4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2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36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B4B4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3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35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4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35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5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35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6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35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7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35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8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35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E4E4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8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35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E4E4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0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35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1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35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2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35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05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3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35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05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4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35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1515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5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35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1515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6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34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1515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7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34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2525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8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34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2525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199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34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3535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0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34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3535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1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4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4545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2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34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4545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3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34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4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4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5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4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6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4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6565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7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34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6565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8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33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7575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09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33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7575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10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33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11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3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212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3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67617" name="Group 242"/>
              <p:cNvGrpSpPr>
                <a:grpSpLocks/>
              </p:cNvGrpSpPr>
              <p:nvPr/>
            </p:nvGrpSpPr>
            <p:grpSpPr bwMode="auto">
              <a:xfrm>
                <a:off x="1764" y="3568"/>
                <a:ext cx="1593" cy="104"/>
                <a:chOff x="1764" y="3568"/>
                <a:chExt cx="1593" cy="104"/>
              </a:xfrm>
            </p:grpSpPr>
            <p:sp>
              <p:nvSpPr>
                <p:cNvPr id="67813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33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33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5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33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6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3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33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8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33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9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3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C5C5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0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3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C5C5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1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2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D5D5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2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D5D5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3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32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D5D5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4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32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E5E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5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2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E5E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6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32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7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2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2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29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32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0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32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1616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2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1616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2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262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3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1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262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4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1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262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5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1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3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6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1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3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7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1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464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8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1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464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39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1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5656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1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5656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1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1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2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1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4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1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7676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7676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6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0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8686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7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0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8686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0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9696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49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0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9696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0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A6A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0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A6A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0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A6A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3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0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B6B6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4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0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B6B6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5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0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C6C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6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0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C6C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7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0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D6D6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8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29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D6D6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59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29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E6E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0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29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E6E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1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29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E6E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2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29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F6F6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3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F6F6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4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2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5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2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6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2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7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2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8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2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2727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69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2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2727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0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2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373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1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2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373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2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2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373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3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2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474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4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2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474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5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2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5757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6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2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5757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7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2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8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2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79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0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2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1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2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2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2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8787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8787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4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2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9797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5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9797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6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2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A7A7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7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A7A7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8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27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B7B7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89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7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B7B7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0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7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B7B7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1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27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C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2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27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C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3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27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D7D7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4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27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D7D7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5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7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E7E7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6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6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E7E7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6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8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26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99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6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0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26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6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2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26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181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3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6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181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4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26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2828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5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26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2828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6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26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3838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7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26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3838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8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25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4848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09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25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4848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0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25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4848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5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5858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2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25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5858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3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5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6868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4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25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6868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5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6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5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5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8888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8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25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8888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19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8888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0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25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9898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1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4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9898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2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4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A8A8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3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4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A8A8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4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4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B8B8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4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B8B8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6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4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4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8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4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2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4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D8D8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0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4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D8D8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4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2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4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3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3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F8F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4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3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F8F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5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3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09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6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3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09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7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3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8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3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39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3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0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3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3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2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3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393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3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393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4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3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4949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5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3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4949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6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2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595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7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2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595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8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2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595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49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2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0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2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1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2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7979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2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2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7979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3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2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8989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4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2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8989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5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2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6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2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7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2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8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1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59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1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0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1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B9B9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1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1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B9B9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2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1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C9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3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1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C9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4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1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D9D9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5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1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D9D9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6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1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D9D9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1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E9E9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8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1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E9E9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69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1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0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1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1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0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2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0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3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0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1A1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4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20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1A1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5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20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2A2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6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20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2A2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7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20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2A2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8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20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3A3A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79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20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3A3A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0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20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0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2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20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5A5A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3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19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5A5A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4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9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6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5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9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6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6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19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6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7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19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7A7A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8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7A7A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89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8A8A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0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1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8A8A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1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1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9A9A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2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1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9A9A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3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1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4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1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1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6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7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1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8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CA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99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1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CA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0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1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1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2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EAEA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3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EAEA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4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1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EAEA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5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1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FAFA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6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FAFA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7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1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0B0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8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0B0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09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1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1B1B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0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1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1B1B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1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012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7618" name="Line 444"/>
              <p:cNvSpPr>
                <a:spLocks noChangeShapeType="1"/>
              </p:cNvSpPr>
              <p:nvPr/>
            </p:nvSpPr>
            <p:spPr bwMode="auto">
              <a:xfrm flipV="1">
                <a:off x="17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19" name="Line 445"/>
              <p:cNvSpPr>
                <a:spLocks noChangeShapeType="1"/>
              </p:cNvSpPr>
              <p:nvPr/>
            </p:nvSpPr>
            <p:spPr bwMode="auto">
              <a:xfrm flipV="1">
                <a:off x="17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0" name="Line 446"/>
              <p:cNvSpPr>
                <a:spLocks noChangeShapeType="1"/>
              </p:cNvSpPr>
              <p:nvPr/>
            </p:nvSpPr>
            <p:spPr bwMode="auto">
              <a:xfrm flipV="1">
                <a:off x="17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1" name="Line 447"/>
              <p:cNvSpPr>
                <a:spLocks noChangeShapeType="1"/>
              </p:cNvSpPr>
              <p:nvPr/>
            </p:nvSpPr>
            <p:spPr bwMode="auto">
              <a:xfrm flipV="1">
                <a:off x="17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2" name="Line 448"/>
              <p:cNvSpPr>
                <a:spLocks noChangeShapeType="1"/>
              </p:cNvSpPr>
              <p:nvPr/>
            </p:nvSpPr>
            <p:spPr bwMode="auto">
              <a:xfrm flipV="1">
                <a:off x="17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3" name="Line 449"/>
              <p:cNvSpPr>
                <a:spLocks noChangeShapeType="1"/>
              </p:cNvSpPr>
              <p:nvPr/>
            </p:nvSpPr>
            <p:spPr bwMode="auto">
              <a:xfrm flipV="1">
                <a:off x="17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5B5B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4" name="Line 450"/>
              <p:cNvSpPr>
                <a:spLocks noChangeShapeType="1"/>
              </p:cNvSpPr>
              <p:nvPr/>
            </p:nvSpPr>
            <p:spPr bwMode="auto">
              <a:xfrm flipV="1">
                <a:off x="17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5B5B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5" name="Line 451"/>
              <p:cNvSpPr>
                <a:spLocks noChangeShapeType="1"/>
              </p:cNvSpPr>
              <p:nvPr/>
            </p:nvSpPr>
            <p:spPr bwMode="auto">
              <a:xfrm flipV="1">
                <a:off x="17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6B6B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6" name="Line 452"/>
              <p:cNvSpPr>
                <a:spLocks noChangeShapeType="1"/>
              </p:cNvSpPr>
              <p:nvPr/>
            </p:nvSpPr>
            <p:spPr bwMode="auto">
              <a:xfrm flipV="1">
                <a:off x="16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6B6B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7" name="Line 453"/>
              <p:cNvSpPr>
                <a:spLocks noChangeShapeType="1"/>
              </p:cNvSpPr>
              <p:nvPr/>
            </p:nvSpPr>
            <p:spPr bwMode="auto">
              <a:xfrm flipV="1">
                <a:off x="16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8" name="Line 454"/>
              <p:cNvSpPr>
                <a:spLocks noChangeShapeType="1"/>
              </p:cNvSpPr>
              <p:nvPr/>
            </p:nvSpPr>
            <p:spPr bwMode="auto">
              <a:xfrm flipV="1">
                <a:off x="16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29" name="Line 455"/>
              <p:cNvSpPr>
                <a:spLocks noChangeShapeType="1"/>
              </p:cNvSpPr>
              <p:nvPr/>
            </p:nvSpPr>
            <p:spPr bwMode="auto">
              <a:xfrm flipV="1">
                <a:off x="16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0" name="Line 456"/>
              <p:cNvSpPr>
                <a:spLocks noChangeShapeType="1"/>
              </p:cNvSpPr>
              <p:nvPr/>
            </p:nvSpPr>
            <p:spPr bwMode="auto">
              <a:xfrm flipV="1">
                <a:off x="16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1" name="Line 457"/>
              <p:cNvSpPr>
                <a:spLocks noChangeShapeType="1"/>
              </p:cNvSpPr>
              <p:nvPr/>
            </p:nvSpPr>
            <p:spPr bwMode="auto">
              <a:xfrm flipV="1">
                <a:off x="16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2" name="Line 458"/>
              <p:cNvSpPr>
                <a:spLocks noChangeShapeType="1"/>
              </p:cNvSpPr>
              <p:nvPr/>
            </p:nvSpPr>
            <p:spPr bwMode="auto">
              <a:xfrm flipV="1">
                <a:off x="16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9B9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3" name="Line 459"/>
              <p:cNvSpPr>
                <a:spLocks noChangeShapeType="1"/>
              </p:cNvSpPr>
              <p:nvPr/>
            </p:nvSpPr>
            <p:spPr bwMode="auto">
              <a:xfrm flipV="1">
                <a:off x="16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9B9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4" name="Line 460"/>
              <p:cNvSpPr>
                <a:spLocks noChangeShapeType="1"/>
              </p:cNvSpPr>
              <p:nvPr/>
            </p:nvSpPr>
            <p:spPr bwMode="auto">
              <a:xfrm flipV="1">
                <a:off x="16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ABA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5" name="Line 461"/>
              <p:cNvSpPr>
                <a:spLocks noChangeShapeType="1"/>
              </p:cNvSpPr>
              <p:nvPr/>
            </p:nvSpPr>
            <p:spPr bwMode="auto">
              <a:xfrm flipV="1">
                <a:off x="16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ABA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6" name="Line 462"/>
              <p:cNvSpPr>
                <a:spLocks noChangeShapeType="1"/>
              </p:cNvSpPr>
              <p:nvPr/>
            </p:nvSpPr>
            <p:spPr bwMode="auto">
              <a:xfrm flipV="1">
                <a:off x="16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7" name="Line 463"/>
              <p:cNvSpPr>
                <a:spLocks noChangeShapeType="1"/>
              </p:cNvSpPr>
              <p:nvPr/>
            </p:nvSpPr>
            <p:spPr bwMode="auto">
              <a:xfrm flipV="1">
                <a:off x="16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8" name="Line 464"/>
              <p:cNvSpPr>
                <a:spLocks noChangeShapeType="1"/>
              </p:cNvSpPr>
              <p:nvPr/>
            </p:nvSpPr>
            <p:spPr bwMode="auto">
              <a:xfrm flipV="1">
                <a:off x="15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39" name="Line 465"/>
              <p:cNvSpPr>
                <a:spLocks noChangeShapeType="1"/>
              </p:cNvSpPr>
              <p:nvPr/>
            </p:nvSpPr>
            <p:spPr bwMode="auto">
              <a:xfrm flipV="1">
                <a:off x="15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CBC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0" name="Line 466"/>
              <p:cNvSpPr>
                <a:spLocks noChangeShapeType="1"/>
              </p:cNvSpPr>
              <p:nvPr/>
            </p:nvSpPr>
            <p:spPr bwMode="auto">
              <a:xfrm flipV="1">
                <a:off x="15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CBC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1" name="Line 467"/>
              <p:cNvSpPr>
                <a:spLocks noChangeShapeType="1"/>
              </p:cNvSpPr>
              <p:nvPr/>
            </p:nvSpPr>
            <p:spPr bwMode="auto">
              <a:xfrm flipV="1">
                <a:off x="15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DBDB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2" name="Line 468"/>
              <p:cNvSpPr>
                <a:spLocks noChangeShapeType="1"/>
              </p:cNvSpPr>
              <p:nvPr/>
            </p:nvSpPr>
            <p:spPr bwMode="auto">
              <a:xfrm flipV="1">
                <a:off x="15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DBDB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3" name="Line 469"/>
              <p:cNvSpPr>
                <a:spLocks noChangeShapeType="1"/>
              </p:cNvSpPr>
              <p:nvPr/>
            </p:nvSpPr>
            <p:spPr bwMode="auto">
              <a:xfrm flipV="1">
                <a:off x="15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EBE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4" name="Line 470"/>
              <p:cNvSpPr>
                <a:spLocks noChangeShapeType="1"/>
              </p:cNvSpPr>
              <p:nvPr/>
            </p:nvSpPr>
            <p:spPr bwMode="auto">
              <a:xfrm flipV="1">
                <a:off x="15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EBE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5" name="Line 471"/>
              <p:cNvSpPr>
                <a:spLocks noChangeShapeType="1"/>
              </p:cNvSpPr>
              <p:nvPr/>
            </p:nvSpPr>
            <p:spPr bwMode="auto">
              <a:xfrm flipV="1">
                <a:off x="15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6" name="Line 472"/>
              <p:cNvSpPr>
                <a:spLocks noChangeShapeType="1"/>
              </p:cNvSpPr>
              <p:nvPr/>
            </p:nvSpPr>
            <p:spPr bwMode="auto">
              <a:xfrm flipV="1">
                <a:off x="15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7" name="Line 473"/>
              <p:cNvSpPr>
                <a:spLocks noChangeShapeType="1"/>
              </p:cNvSpPr>
              <p:nvPr/>
            </p:nvSpPr>
            <p:spPr bwMode="auto">
              <a:xfrm flipV="1">
                <a:off x="15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8" name="Line 474"/>
              <p:cNvSpPr>
                <a:spLocks noChangeShapeType="1"/>
              </p:cNvSpPr>
              <p:nvPr/>
            </p:nvSpPr>
            <p:spPr bwMode="auto">
              <a:xfrm flipV="1">
                <a:off x="15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49" name="Line 475"/>
              <p:cNvSpPr>
                <a:spLocks noChangeShapeType="1"/>
              </p:cNvSpPr>
              <p:nvPr/>
            </p:nvSpPr>
            <p:spPr bwMode="auto">
              <a:xfrm flipV="1">
                <a:off x="15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0" name="Line 476"/>
              <p:cNvSpPr>
                <a:spLocks noChangeShapeType="1"/>
              </p:cNvSpPr>
              <p:nvPr/>
            </p:nvSpPr>
            <p:spPr bwMode="auto">
              <a:xfrm flipV="1">
                <a:off x="15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1" name="Line 477"/>
              <p:cNvSpPr>
                <a:spLocks noChangeShapeType="1"/>
              </p:cNvSpPr>
              <p:nvPr/>
            </p:nvSpPr>
            <p:spPr bwMode="auto">
              <a:xfrm flipV="1">
                <a:off x="14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2" name="Line 478"/>
              <p:cNvSpPr>
                <a:spLocks noChangeShapeType="1"/>
              </p:cNvSpPr>
              <p:nvPr/>
            </p:nvSpPr>
            <p:spPr bwMode="auto">
              <a:xfrm flipV="1">
                <a:off x="14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2C2C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3" name="Line 479"/>
              <p:cNvSpPr>
                <a:spLocks noChangeShapeType="1"/>
              </p:cNvSpPr>
              <p:nvPr/>
            </p:nvSpPr>
            <p:spPr bwMode="auto">
              <a:xfrm flipV="1">
                <a:off x="14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2C2C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4" name="Line 480"/>
              <p:cNvSpPr>
                <a:spLocks noChangeShapeType="1"/>
              </p:cNvSpPr>
              <p:nvPr/>
            </p:nvSpPr>
            <p:spPr bwMode="auto">
              <a:xfrm flipV="1">
                <a:off x="14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3C3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5" name="Line 481"/>
              <p:cNvSpPr>
                <a:spLocks noChangeShapeType="1"/>
              </p:cNvSpPr>
              <p:nvPr/>
            </p:nvSpPr>
            <p:spPr bwMode="auto">
              <a:xfrm flipV="1">
                <a:off x="14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3C3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6" name="Line 482"/>
              <p:cNvSpPr>
                <a:spLocks noChangeShapeType="1"/>
              </p:cNvSpPr>
              <p:nvPr/>
            </p:nvSpPr>
            <p:spPr bwMode="auto">
              <a:xfrm flipV="1">
                <a:off x="14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7" name="Line 483"/>
              <p:cNvSpPr>
                <a:spLocks noChangeShapeType="1"/>
              </p:cNvSpPr>
              <p:nvPr/>
            </p:nvSpPr>
            <p:spPr bwMode="auto">
              <a:xfrm flipV="1">
                <a:off x="14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8" name="Line 484"/>
              <p:cNvSpPr>
                <a:spLocks noChangeShapeType="1"/>
              </p:cNvSpPr>
              <p:nvPr/>
            </p:nvSpPr>
            <p:spPr bwMode="auto">
              <a:xfrm flipV="1">
                <a:off x="14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59" name="Line 485"/>
              <p:cNvSpPr>
                <a:spLocks noChangeShapeType="1"/>
              </p:cNvSpPr>
              <p:nvPr/>
            </p:nvSpPr>
            <p:spPr bwMode="auto">
              <a:xfrm flipV="1">
                <a:off x="14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5C5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0" name="Line 486"/>
              <p:cNvSpPr>
                <a:spLocks noChangeShapeType="1"/>
              </p:cNvSpPr>
              <p:nvPr/>
            </p:nvSpPr>
            <p:spPr bwMode="auto">
              <a:xfrm flipV="1">
                <a:off x="14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5C5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1" name="Line 487"/>
              <p:cNvSpPr>
                <a:spLocks noChangeShapeType="1"/>
              </p:cNvSpPr>
              <p:nvPr/>
            </p:nvSpPr>
            <p:spPr bwMode="auto">
              <a:xfrm flipV="1">
                <a:off x="14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2" name="Line 488"/>
              <p:cNvSpPr>
                <a:spLocks noChangeShapeType="1"/>
              </p:cNvSpPr>
              <p:nvPr/>
            </p:nvSpPr>
            <p:spPr bwMode="auto">
              <a:xfrm flipV="1">
                <a:off x="14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3" name="Line 489"/>
              <p:cNvSpPr>
                <a:spLocks noChangeShapeType="1"/>
              </p:cNvSpPr>
              <p:nvPr/>
            </p:nvSpPr>
            <p:spPr bwMode="auto">
              <a:xfrm flipV="1">
                <a:off x="13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7C7C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4" name="Line 490"/>
              <p:cNvSpPr>
                <a:spLocks noChangeShapeType="1"/>
              </p:cNvSpPr>
              <p:nvPr/>
            </p:nvSpPr>
            <p:spPr bwMode="auto">
              <a:xfrm flipV="1">
                <a:off x="13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7C7C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5" name="Line 491"/>
              <p:cNvSpPr>
                <a:spLocks noChangeShapeType="1"/>
              </p:cNvSpPr>
              <p:nvPr/>
            </p:nvSpPr>
            <p:spPr bwMode="auto">
              <a:xfrm flipV="1">
                <a:off x="13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6" name="Line 492"/>
              <p:cNvSpPr>
                <a:spLocks noChangeShapeType="1"/>
              </p:cNvSpPr>
              <p:nvPr/>
            </p:nvSpPr>
            <p:spPr bwMode="auto">
              <a:xfrm flipV="1">
                <a:off x="13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7" name="Line 493"/>
              <p:cNvSpPr>
                <a:spLocks noChangeShapeType="1"/>
              </p:cNvSpPr>
              <p:nvPr/>
            </p:nvSpPr>
            <p:spPr bwMode="auto">
              <a:xfrm flipV="1">
                <a:off x="13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8" name="Line 494"/>
              <p:cNvSpPr>
                <a:spLocks noChangeShapeType="1"/>
              </p:cNvSpPr>
              <p:nvPr/>
            </p:nvSpPr>
            <p:spPr bwMode="auto">
              <a:xfrm flipV="1">
                <a:off x="13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9C9C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69" name="Line 495"/>
              <p:cNvSpPr>
                <a:spLocks noChangeShapeType="1"/>
              </p:cNvSpPr>
              <p:nvPr/>
            </p:nvSpPr>
            <p:spPr bwMode="auto">
              <a:xfrm flipV="1">
                <a:off x="13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9C9C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0" name="Line 496"/>
              <p:cNvSpPr>
                <a:spLocks noChangeShapeType="1"/>
              </p:cNvSpPr>
              <p:nvPr/>
            </p:nvSpPr>
            <p:spPr bwMode="auto">
              <a:xfrm flipV="1">
                <a:off x="13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ACAC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1" name="Line 497"/>
              <p:cNvSpPr>
                <a:spLocks noChangeShapeType="1"/>
              </p:cNvSpPr>
              <p:nvPr/>
            </p:nvSpPr>
            <p:spPr bwMode="auto">
              <a:xfrm flipV="1">
                <a:off x="13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ACAC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2" name="Line 498"/>
              <p:cNvSpPr>
                <a:spLocks noChangeShapeType="1"/>
              </p:cNvSpPr>
              <p:nvPr/>
            </p:nvSpPr>
            <p:spPr bwMode="auto">
              <a:xfrm flipV="1">
                <a:off x="13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BCB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3" name="Line 499"/>
              <p:cNvSpPr>
                <a:spLocks noChangeShapeType="1"/>
              </p:cNvSpPr>
              <p:nvPr/>
            </p:nvSpPr>
            <p:spPr bwMode="auto">
              <a:xfrm flipV="1">
                <a:off x="13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BCB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4" name="Line 500"/>
              <p:cNvSpPr>
                <a:spLocks noChangeShapeType="1"/>
              </p:cNvSpPr>
              <p:nvPr/>
            </p:nvSpPr>
            <p:spPr bwMode="auto">
              <a:xfrm flipV="1">
                <a:off x="13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5" name="Line 501"/>
              <p:cNvSpPr>
                <a:spLocks noChangeShapeType="1"/>
              </p:cNvSpPr>
              <p:nvPr/>
            </p:nvSpPr>
            <p:spPr bwMode="auto">
              <a:xfrm flipV="1">
                <a:off x="13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6" name="Line 502"/>
              <p:cNvSpPr>
                <a:spLocks noChangeShapeType="1"/>
              </p:cNvSpPr>
              <p:nvPr/>
            </p:nvSpPr>
            <p:spPr bwMode="auto">
              <a:xfrm flipV="1">
                <a:off x="12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7" name="Line 503"/>
              <p:cNvSpPr>
                <a:spLocks noChangeShapeType="1"/>
              </p:cNvSpPr>
              <p:nvPr/>
            </p:nvSpPr>
            <p:spPr bwMode="auto">
              <a:xfrm flipV="1">
                <a:off x="12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DCD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8" name="Line 504"/>
              <p:cNvSpPr>
                <a:spLocks noChangeShapeType="1"/>
              </p:cNvSpPr>
              <p:nvPr/>
            </p:nvSpPr>
            <p:spPr bwMode="auto">
              <a:xfrm flipV="1">
                <a:off x="12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DCD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79" name="Line 505"/>
              <p:cNvSpPr>
                <a:spLocks noChangeShapeType="1"/>
              </p:cNvSpPr>
              <p:nvPr/>
            </p:nvSpPr>
            <p:spPr bwMode="auto">
              <a:xfrm flipV="1">
                <a:off x="12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0" name="Line 506"/>
              <p:cNvSpPr>
                <a:spLocks noChangeShapeType="1"/>
              </p:cNvSpPr>
              <p:nvPr/>
            </p:nvSpPr>
            <p:spPr bwMode="auto">
              <a:xfrm flipV="1">
                <a:off x="12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1" name="Line 507"/>
              <p:cNvSpPr>
                <a:spLocks noChangeShapeType="1"/>
              </p:cNvSpPr>
              <p:nvPr/>
            </p:nvSpPr>
            <p:spPr bwMode="auto">
              <a:xfrm flipV="1">
                <a:off x="12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2" name="Line 508"/>
              <p:cNvSpPr>
                <a:spLocks noChangeShapeType="1"/>
              </p:cNvSpPr>
              <p:nvPr/>
            </p:nvSpPr>
            <p:spPr bwMode="auto">
              <a:xfrm flipV="1">
                <a:off x="12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3" name="Line 509"/>
              <p:cNvSpPr>
                <a:spLocks noChangeShapeType="1"/>
              </p:cNvSpPr>
              <p:nvPr/>
            </p:nvSpPr>
            <p:spPr bwMode="auto">
              <a:xfrm flipV="1">
                <a:off x="12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0D0D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4" name="Line 510"/>
              <p:cNvSpPr>
                <a:spLocks noChangeShapeType="1"/>
              </p:cNvSpPr>
              <p:nvPr/>
            </p:nvSpPr>
            <p:spPr bwMode="auto">
              <a:xfrm flipV="1">
                <a:off x="12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0D0D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5" name="Line 511"/>
              <p:cNvSpPr>
                <a:spLocks noChangeShapeType="1"/>
              </p:cNvSpPr>
              <p:nvPr/>
            </p:nvSpPr>
            <p:spPr bwMode="auto">
              <a:xfrm flipV="1">
                <a:off x="12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6" name="Line 512"/>
              <p:cNvSpPr>
                <a:spLocks noChangeShapeType="1"/>
              </p:cNvSpPr>
              <p:nvPr/>
            </p:nvSpPr>
            <p:spPr bwMode="auto">
              <a:xfrm flipV="1">
                <a:off x="12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7" name="Line 513"/>
              <p:cNvSpPr>
                <a:spLocks noChangeShapeType="1"/>
              </p:cNvSpPr>
              <p:nvPr/>
            </p:nvSpPr>
            <p:spPr bwMode="auto">
              <a:xfrm flipV="1">
                <a:off x="12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8" name="Line 514"/>
              <p:cNvSpPr>
                <a:spLocks noChangeShapeType="1"/>
              </p:cNvSpPr>
              <p:nvPr/>
            </p:nvSpPr>
            <p:spPr bwMode="auto">
              <a:xfrm flipV="1">
                <a:off x="11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2D2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89" name="Line 515"/>
              <p:cNvSpPr>
                <a:spLocks noChangeShapeType="1"/>
              </p:cNvSpPr>
              <p:nvPr/>
            </p:nvSpPr>
            <p:spPr bwMode="auto">
              <a:xfrm flipV="1">
                <a:off x="11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2D2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0" name="Line 516"/>
              <p:cNvSpPr>
                <a:spLocks noChangeShapeType="1"/>
              </p:cNvSpPr>
              <p:nvPr/>
            </p:nvSpPr>
            <p:spPr bwMode="auto">
              <a:xfrm flipV="1">
                <a:off x="11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3D3D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1" name="Line 517"/>
              <p:cNvSpPr>
                <a:spLocks noChangeShapeType="1"/>
              </p:cNvSpPr>
              <p:nvPr/>
            </p:nvSpPr>
            <p:spPr bwMode="auto">
              <a:xfrm flipV="1">
                <a:off x="11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3D3D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2" name="Line 518"/>
              <p:cNvSpPr>
                <a:spLocks noChangeShapeType="1"/>
              </p:cNvSpPr>
              <p:nvPr/>
            </p:nvSpPr>
            <p:spPr bwMode="auto">
              <a:xfrm flipV="1">
                <a:off x="11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3" name="Line 519"/>
              <p:cNvSpPr>
                <a:spLocks noChangeShapeType="1"/>
              </p:cNvSpPr>
              <p:nvPr/>
            </p:nvSpPr>
            <p:spPr bwMode="auto">
              <a:xfrm flipV="1">
                <a:off x="11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4" name="Line 520"/>
              <p:cNvSpPr>
                <a:spLocks noChangeShapeType="1"/>
              </p:cNvSpPr>
              <p:nvPr/>
            </p:nvSpPr>
            <p:spPr bwMode="auto">
              <a:xfrm flipV="1">
                <a:off x="11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5" name="Line 521"/>
              <p:cNvSpPr>
                <a:spLocks noChangeShapeType="1"/>
              </p:cNvSpPr>
              <p:nvPr/>
            </p:nvSpPr>
            <p:spPr bwMode="auto">
              <a:xfrm flipV="1">
                <a:off x="11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6" name="Line 522"/>
              <p:cNvSpPr>
                <a:spLocks noChangeShapeType="1"/>
              </p:cNvSpPr>
              <p:nvPr/>
            </p:nvSpPr>
            <p:spPr bwMode="auto">
              <a:xfrm flipV="1">
                <a:off x="11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7" name="Line 523"/>
              <p:cNvSpPr>
                <a:spLocks noChangeShapeType="1"/>
              </p:cNvSpPr>
              <p:nvPr/>
            </p:nvSpPr>
            <p:spPr bwMode="auto">
              <a:xfrm flipV="1">
                <a:off x="11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6D6D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8" name="Line 524"/>
              <p:cNvSpPr>
                <a:spLocks noChangeShapeType="1"/>
              </p:cNvSpPr>
              <p:nvPr/>
            </p:nvSpPr>
            <p:spPr bwMode="auto">
              <a:xfrm flipV="1">
                <a:off x="11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6D6D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99" name="Line 525"/>
              <p:cNvSpPr>
                <a:spLocks noChangeShapeType="1"/>
              </p:cNvSpPr>
              <p:nvPr/>
            </p:nvSpPr>
            <p:spPr bwMode="auto">
              <a:xfrm flipV="1">
                <a:off x="11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0" name="Line 526"/>
              <p:cNvSpPr>
                <a:spLocks noChangeShapeType="1"/>
              </p:cNvSpPr>
              <p:nvPr/>
            </p:nvSpPr>
            <p:spPr bwMode="auto">
              <a:xfrm flipV="1">
                <a:off x="11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1" name="Line 527"/>
              <p:cNvSpPr>
                <a:spLocks noChangeShapeType="1"/>
              </p:cNvSpPr>
              <p:nvPr/>
            </p:nvSpPr>
            <p:spPr bwMode="auto">
              <a:xfrm flipV="1">
                <a:off x="10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8D8D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2" name="Line 528"/>
              <p:cNvSpPr>
                <a:spLocks noChangeShapeType="1"/>
              </p:cNvSpPr>
              <p:nvPr/>
            </p:nvSpPr>
            <p:spPr bwMode="auto">
              <a:xfrm flipV="1">
                <a:off x="10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8D8D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3" name="Line 529"/>
              <p:cNvSpPr>
                <a:spLocks noChangeShapeType="1"/>
              </p:cNvSpPr>
              <p:nvPr/>
            </p:nvSpPr>
            <p:spPr bwMode="auto">
              <a:xfrm flipV="1">
                <a:off x="10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4" name="Line 530"/>
              <p:cNvSpPr>
                <a:spLocks noChangeShapeType="1"/>
              </p:cNvSpPr>
              <p:nvPr/>
            </p:nvSpPr>
            <p:spPr bwMode="auto">
              <a:xfrm flipV="1">
                <a:off x="10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5" name="Line 531"/>
              <p:cNvSpPr>
                <a:spLocks noChangeShapeType="1"/>
              </p:cNvSpPr>
              <p:nvPr/>
            </p:nvSpPr>
            <p:spPr bwMode="auto">
              <a:xfrm flipV="1">
                <a:off x="10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6" name="Line 532"/>
              <p:cNvSpPr>
                <a:spLocks noChangeShapeType="1"/>
              </p:cNvSpPr>
              <p:nvPr/>
            </p:nvSpPr>
            <p:spPr bwMode="auto">
              <a:xfrm flipV="1">
                <a:off x="10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ADAD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7" name="Line 533"/>
              <p:cNvSpPr>
                <a:spLocks noChangeShapeType="1"/>
              </p:cNvSpPr>
              <p:nvPr/>
            </p:nvSpPr>
            <p:spPr bwMode="auto">
              <a:xfrm flipV="1">
                <a:off x="10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ADAD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8" name="Line 534"/>
              <p:cNvSpPr>
                <a:spLocks noChangeShapeType="1"/>
              </p:cNvSpPr>
              <p:nvPr/>
            </p:nvSpPr>
            <p:spPr bwMode="auto">
              <a:xfrm flipV="1">
                <a:off x="10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BDBD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09" name="Line 535"/>
              <p:cNvSpPr>
                <a:spLocks noChangeShapeType="1"/>
              </p:cNvSpPr>
              <p:nvPr/>
            </p:nvSpPr>
            <p:spPr bwMode="auto">
              <a:xfrm flipV="1">
                <a:off x="10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BDBD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0" name="Line 536"/>
              <p:cNvSpPr>
                <a:spLocks noChangeShapeType="1"/>
              </p:cNvSpPr>
              <p:nvPr/>
            </p:nvSpPr>
            <p:spPr bwMode="auto">
              <a:xfrm flipV="1">
                <a:off x="10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CDCD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1" name="Line 537"/>
              <p:cNvSpPr>
                <a:spLocks noChangeShapeType="1"/>
              </p:cNvSpPr>
              <p:nvPr/>
            </p:nvSpPr>
            <p:spPr bwMode="auto">
              <a:xfrm flipV="1">
                <a:off x="10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CDCD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2" name="Line 538"/>
              <p:cNvSpPr>
                <a:spLocks noChangeShapeType="1"/>
              </p:cNvSpPr>
              <p:nvPr/>
            </p:nvSpPr>
            <p:spPr bwMode="auto">
              <a:xfrm flipV="1">
                <a:off x="10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3" name="Line 539"/>
              <p:cNvSpPr>
                <a:spLocks noChangeShapeType="1"/>
              </p:cNvSpPr>
              <p:nvPr/>
            </p:nvSpPr>
            <p:spPr bwMode="auto">
              <a:xfrm flipV="1">
                <a:off x="9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4" name="Line 540"/>
              <p:cNvSpPr>
                <a:spLocks noChangeShapeType="1"/>
              </p:cNvSpPr>
              <p:nvPr/>
            </p:nvSpPr>
            <p:spPr bwMode="auto">
              <a:xfrm flipV="1">
                <a:off x="9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5" name="Line 541"/>
              <p:cNvSpPr>
                <a:spLocks noChangeShapeType="1"/>
              </p:cNvSpPr>
              <p:nvPr/>
            </p:nvSpPr>
            <p:spPr bwMode="auto">
              <a:xfrm flipV="1">
                <a:off x="9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EDED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6" name="Line 542"/>
              <p:cNvSpPr>
                <a:spLocks noChangeShapeType="1"/>
              </p:cNvSpPr>
              <p:nvPr/>
            </p:nvSpPr>
            <p:spPr bwMode="auto">
              <a:xfrm flipV="1">
                <a:off x="9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EDED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7" name="Line 543"/>
              <p:cNvSpPr>
                <a:spLocks noChangeShapeType="1"/>
              </p:cNvSpPr>
              <p:nvPr/>
            </p:nvSpPr>
            <p:spPr bwMode="auto">
              <a:xfrm flipV="1">
                <a:off x="9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FDFD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8" name="Line 544"/>
              <p:cNvSpPr>
                <a:spLocks noChangeShapeType="1"/>
              </p:cNvSpPr>
              <p:nvPr/>
            </p:nvSpPr>
            <p:spPr bwMode="auto">
              <a:xfrm flipV="1">
                <a:off x="9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FDFD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19" name="Line 545"/>
              <p:cNvSpPr>
                <a:spLocks noChangeShapeType="1"/>
              </p:cNvSpPr>
              <p:nvPr/>
            </p:nvSpPr>
            <p:spPr bwMode="auto">
              <a:xfrm flipV="1">
                <a:off x="9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0" name="Line 546"/>
              <p:cNvSpPr>
                <a:spLocks noChangeShapeType="1"/>
              </p:cNvSpPr>
              <p:nvPr/>
            </p:nvSpPr>
            <p:spPr bwMode="auto">
              <a:xfrm flipV="1">
                <a:off x="9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1" name="Line 547"/>
              <p:cNvSpPr>
                <a:spLocks noChangeShapeType="1"/>
              </p:cNvSpPr>
              <p:nvPr/>
            </p:nvSpPr>
            <p:spPr bwMode="auto">
              <a:xfrm flipV="1">
                <a:off x="9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1E1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2" name="Line 548"/>
              <p:cNvSpPr>
                <a:spLocks noChangeShapeType="1"/>
              </p:cNvSpPr>
              <p:nvPr/>
            </p:nvSpPr>
            <p:spPr bwMode="auto">
              <a:xfrm flipV="1">
                <a:off x="9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1E1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3" name="Line 549"/>
              <p:cNvSpPr>
                <a:spLocks noChangeShapeType="1"/>
              </p:cNvSpPr>
              <p:nvPr/>
            </p:nvSpPr>
            <p:spPr bwMode="auto">
              <a:xfrm flipV="1">
                <a:off x="9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2E2E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4" name="Line 550"/>
              <p:cNvSpPr>
                <a:spLocks noChangeShapeType="1"/>
              </p:cNvSpPr>
              <p:nvPr/>
            </p:nvSpPr>
            <p:spPr bwMode="auto">
              <a:xfrm flipV="1">
                <a:off x="9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2E2E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5" name="Line 551"/>
              <p:cNvSpPr>
                <a:spLocks noChangeShapeType="1"/>
              </p:cNvSpPr>
              <p:nvPr/>
            </p:nvSpPr>
            <p:spPr bwMode="auto">
              <a:xfrm flipV="1">
                <a:off x="9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2E2E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6" name="Line 552"/>
              <p:cNvSpPr>
                <a:spLocks noChangeShapeType="1"/>
              </p:cNvSpPr>
              <p:nvPr/>
            </p:nvSpPr>
            <p:spPr bwMode="auto">
              <a:xfrm flipV="1">
                <a:off x="8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3E3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7" name="Line 553"/>
              <p:cNvSpPr>
                <a:spLocks noChangeShapeType="1"/>
              </p:cNvSpPr>
              <p:nvPr/>
            </p:nvSpPr>
            <p:spPr bwMode="auto">
              <a:xfrm flipV="1">
                <a:off x="8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3E3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8" name="Line 554"/>
              <p:cNvSpPr>
                <a:spLocks noChangeShapeType="1"/>
              </p:cNvSpPr>
              <p:nvPr/>
            </p:nvSpPr>
            <p:spPr bwMode="auto">
              <a:xfrm flipV="1">
                <a:off x="8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29" name="Line 555"/>
              <p:cNvSpPr>
                <a:spLocks noChangeShapeType="1"/>
              </p:cNvSpPr>
              <p:nvPr/>
            </p:nvSpPr>
            <p:spPr bwMode="auto">
              <a:xfrm flipV="1">
                <a:off x="8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0" name="Line 556"/>
              <p:cNvSpPr>
                <a:spLocks noChangeShapeType="1"/>
              </p:cNvSpPr>
              <p:nvPr/>
            </p:nvSpPr>
            <p:spPr bwMode="auto">
              <a:xfrm flipV="1">
                <a:off x="8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1" name="Line 557"/>
              <p:cNvSpPr>
                <a:spLocks noChangeShapeType="1"/>
              </p:cNvSpPr>
              <p:nvPr/>
            </p:nvSpPr>
            <p:spPr bwMode="auto">
              <a:xfrm flipV="1">
                <a:off x="8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2" name="Line 558"/>
              <p:cNvSpPr>
                <a:spLocks noChangeShapeType="1"/>
              </p:cNvSpPr>
              <p:nvPr/>
            </p:nvSpPr>
            <p:spPr bwMode="auto">
              <a:xfrm flipV="1">
                <a:off x="8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3" name="Line 559"/>
              <p:cNvSpPr>
                <a:spLocks noChangeShapeType="1"/>
              </p:cNvSpPr>
              <p:nvPr/>
            </p:nvSpPr>
            <p:spPr bwMode="auto">
              <a:xfrm flipV="1">
                <a:off x="8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4" name="Line 560"/>
              <p:cNvSpPr>
                <a:spLocks noChangeShapeType="1"/>
              </p:cNvSpPr>
              <p:nvPr/>
            </p:nvSpPr>
            <p:spPr bwMode="auto">
              <a:xfrm flipV="1">
                <a:off x="8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5" name="Line 561"/>
              <p:cNvSpPr>
                <a:spLocks noChangeShapeType="1"/>
              </p:cNvSpPr>
              <p:nvPr/>
            </p:nvSpPr>
            <p:spPr bwMode="auto">
              <a:xfrm flipV="1">
                <a:off x="8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6" name="Line 562"/>
              <p:cNvSpPr>
                <a:spLocks noChangeShapeType="1"/>
              </p:cNvSpPr>
              <p:nvPr/>
            </p:nvSpPr>
            <p:spPr bwMode="auto">
              <a:xfrm flipV="1">
                <a:off x="8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7" name="Line 563"/>
              <p:cNvSpPr>
                <a:spLocks noChangeShapeType="1"/>
              </p:cNvSpPr>
              <p:nvPr/>
            </p:nvSpPr>
            <p:spPr bwMode="auto">
              <a:xfrm flipV="1">
                <a:off x="8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8" name="Line 564"/>
              <p:cNvSpPr>
                <a:spLocks noChangeShapeType="1"/>
              </p:cNvSpPr>
              <p:nvPr/>
            </p:nvSpPr>
            <p:spPr bwMode="auto">
              <a:xfrm flipV="1">
                <a:off x="7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39" name="Line 565"/>
              <p:cNvSpPr>
                <a:spLocks noChangeShapeType="1"/>
              </p:cNvSpPr>
              <p:nvPr/>
            </p:nvSpPr>
            <p:spPr bwMode="auto">
              <a:xfrm flipV="1">
                <a:off x="7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9E9E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0" name="Line 566"/>
              <p:cNvSpPr>
                <a:spLocks noChangeShapeType="1"/>
              </p:cNvSpPr>
              <p:nvPr/>
            </p:nvSpPr>
            <p:spPr bwMode="auto">
              <a:xfrm flipV="1">
                <a:off x="7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9E9E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1" name="Line 567"/>
              <p:cNvSpPr>
                <a:spLocks noChangeShapeType="1"/>
              </p:cNvSpPr>
              <p:nvPr/>
            </p:nvSpPr>
            <p:spPr bwMode="auto">
              <a:xfrm flipV="1">
                <a:off x="7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2" name="Line 568"/>
              <p:cNvSpPr>
                <a:spLocks noChangeShapeType="1"/>
              </p:cNvSpPr>
              <p:nvPr/>
            </p:nvSpPr>
            <p:spPr bwMode="auto">
              <a:xfrm flipV="1">
                <a:off x="7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3" name="Line 569"/>
              <p:cNvSpPr>
                <a:spLocks noChangeShapeType="1"/>
              </p:cNvSpPr>
              <p:nvPr/>
            </p:nvSpPr>
            <p:spPr bwMode="auto">
              <a:xfrm flipV="1">
                <a:off x="7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4" name="Line 570"/>
              <p:cNvSpPr>
                <a:spLocks noChangeShapeType="1"/>
              </p:cNvSpPr>
              <p:nvPr/>
            </p:nvSpPr>
            <p:spPr bwMode="auto">
              <a:xfrm flipV="1">
                <a:off x="7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BEB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5" name="Line 571"/>
              <p:cNvSpPr>
                <a:spLocks noChangeShapeType="1"/>
              </p:cNvSpPr>
              <p:nvPr/>
            </p:nvSpPr>
            <p:spPr bwMode="auto">
              <a:xfrm flipV="1">
                <a:off x="7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BEB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6" name="Line 572"/>
              <p:cNvSpPr>
                <a:spLocks noChangeShapeType="1"/>
              </p:cNvSpPr>
              <p:nvPr/>
            </p:nvSpPr>
            <p:spPr bwMode="auto">
              <a:xfrm flipV="1">
                <a:off x="7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CEC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7" name="Line 573"/>
              <p:cNvSpPr>
                <a:spLocks noChangeShapeType="1"/>
              </p:cNvSpPr>
              <p:nvPr/>
            </p:nvSpPr>
            <p:spPr bwMode="auto">
              <a:xfrm flipV="1">
                <a:off x="7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CEC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8" name="Line 574"/>
              <p:cNvSpPr>
                <a:spLocks noChangeShapeType="1"/>
              </p:cNvSpPr>
              <p:nvPr/>
            </p:nvSpPr>
            <p:spPr bwMode="auto">
              <a:xfrm flipV="1">
                <a:off x="7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DEDE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49" name="Line 575"/>
              <p:cNvSpPr>
                <a:spLocks noChangeShapeType="1"/>
              </p:cNvSpPr>
              <p:nvPr/>
            </p:nvSpPr>
            <p:spPr bwMode="auto">
              <a:xfrm flipV="1">
                <a:off x="7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DEDE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0" name="Line 576"/>
              <p:cNvSpPr>
                <a:spLocks noChangeShapeType="1"/>
              </p:cNvSpPr>
              <p:nvPr/>
            </p:nvSpPr>
            <p:spPr bwMode="auto">
              <a:xfrm flipV="1">
                <a:off x="7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1" name="Line 577"/>
              <p:cNvSpPr>
                <a:spLocks noChangeShapeType="1"/>
              </p:cNvSpPr>
              <p:nvPr/>
            </p:nvSpPr>
            <p:spPr bwMode="auto">
              <a:xfrm flipV="1">
                <a:off x="6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2" name="Line 578"/>
              <p:cNvSpPr>
                <a:spLocks noChangeShapeType="1"/>
              </p:cNvSpPr>
              <p:nvPr/>
            </p:nvSpPr>
            <p:spPr bwMode="auto">
              <a:xfrm flipV="1">
                <a:off x="6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3" name="Line 579"/>
              <p:cNvSpPr>
                <a:spLocks noChangeShapeType="1"/>
              </p:cNvSpPr>
              <p:nvPr/>
            </p:nvSpPr>
            <p:spPr bwMode="auto">
              <a:xfrm flipV="1">
                <a:off x="6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FEFE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4" name="Line 580"/>
              <p:cNvSpPr>
                <a:spLocks noChangeShapeType="1"/>
              </p:cNvSpPr>
              <p:nvPr/>
            </p:nvSpPr>
            <p:spPr bwMode="auto">
              <a:xfrm flipV="1">
                <a:off x="6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FEFE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5" name="Line 581"/>
              <p:cNvSpPr>
                <a:spLocks noChangeShapeType="1"/>
              </p:cNvSpPr>
              <p:nvPr/>
            </p:nvSpPr>
            <p:spPr bwMode="auto">
              <a:xfrm flipV="1">
                <a:off x="6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0F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6" name="Line 582"/>
              <p:cNvSpPr>
                <a:spLocks noChangeShapeType="1"/>
              </p:cNvSpPr>
              <p:nvPr/>
            </p:nvSpPr>
            <p:spPr bwMode="auto">
              <a:xfrm flipV="1">
                <a:off x="6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0F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7" name="Line 583"/>
              <p:cNvSpPr>
                <a:spLocks noChangeShapeType="1"/>
              </p:cNvSpPr>
              <p:nvPr/>
            </p:nvSpPr>
            <p:spPr bwMode="auto">
              <a:xfrm flipV="1">
                <a:off x="6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1F1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8" name="Line 584"/>
              <p:cNvSpPr>
                <a:spLocks noChangeShapeType="1"/>
              </p:cNvSpPr>
              <p:nvPr/>
            </p:nvSpPr>
            <p:spPr bwMode="auto">
              <a:xfrm flipV="1">
                <a:off x="6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1F1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59" name="Line 585"/>
              <p:cNvSpPr>
                <a:spLocks noChangeShapeType="1"/>
              </p:cNvSpPr>
              <p:nvPr/>
            </p:nvSpPr>
            <p:spPr bwMode="auto">
              <a:xfrm flipV="1">
                <a:off x="6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0" name="Line 586"/>
              <p:cNvSpPr>
                <a:spLocks noChangeShapeType="1"/>
              </p:cNvSpPr>
              <p:nvPr/>
            </p:nvSpPr>
            <p:spPr bwMode="auto">
              <a:xfrm flipV="1">
                <a:off x="6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1" name="Line 587"/>
              <p:cNvSpPr>
                <a:spLocks noChangeShapeType="1"/>
              </p:cNvSpPr>
              <p:nvPr/>
            </p:nvSpPr>
            <p:spPr bwMode="auto">
              <a:xfrm flipV="1">
                <a:off x="6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3F3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2" name="Line 588"/>
              <p:cNvSpPr>
                <a:spLocks noChangeShapeType="1"/>
              </p:cNvSpPr>
              <p:nvPr/>
            </p:nvSpPr>
            <p:spPr bwMode="auto">
              <a:xfrm flipV="1">
                <a:off x="6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3F3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3" name="Line 589"/>
              <p:cNvSpPr>
                <a:spLocks noChangeShapeType="1"/>
              </p:cNvSpPr>
              <p:nvPr/>
            </p:nvSpPr>
            <p:spPr bwMode="auto">
              <a:xfrm flipV="1">
                <a:off x="5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3F3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4" name="Line 590"/>
              <p:cNvSpPr>
                <a:spLocks noChangeShapeType="1"/>
              </p:cNvSpPr>
              <p:nvPr/>
            </p:nvSpPr>
            <p:spPr bwMode="auto">
              <a:xfrm flipV="1">
                <a:off x="5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4F4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5" name="Line 591"/>
              <p:cNvSpPr>
                <a:spLocks noChangeShapeType="1"/>
              </p:cNvSpPr>
              <p:nvPr/>
            </p:nvSpPr>
            <p:spPr bwMode="auto">
              <a:xfrm flipV="1">
                <a:off x="5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4F4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6" name="Line 592"/>
              <p:cNvSpPr>
                <a:spLocks noChangeShapeType="1"/>
              </p:cNvSpPr>
              <p:nvPr/>
            </p:nvSpPr>
            <p:spPr bwMode="auto">
              <a:xfrm flipV="1">
                <a:off x="5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5F5F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7" name="Line 593"/>
              <p:cNvSpPr>
                <a:spLocks noChangeShapeType="1"/>
              </p:cNvSpPr>
              <p:nvPr/>
            </p:nvSpPr>
            <p:spPr bwMode="auto">
              <a:xfrm flipV="1">
                <a:off x="5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5F5F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8" name="Line 594"/>
              <p:cNvSpPr>
                <a:spLocks noChangeShapeType="1"/>
              </p:cNvSpPr>
              <p:nvPr/>
            </p:nvSpPr>
            <p:spPr bwMode="auto">
              <a:xfrm flipV="1">
                <a:off x="5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6F6F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69" name="Line 595"/>
              <p:cNvSpPr>
                <a:spLocks noChangeShapeType="1"/>
              </p:cNvSpPr>
              <p:nvPr/>
            </p:nvSpPr>
            <p:spPr bwMode="auto">
              <a:xfrm flipV="1">
                <a:off x="5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6F6F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0" name="Line 596"/>
              <p:cNvSpPr>
                <a:spLocks noChangeShapeType="1"/>
              </p:cNvSpPr>
              <p:nvPr/>
            </p:nvSpPr>
            <p:spPr bwMode="auto">
              <a:xfrm flipV="1">
                <a:off x="5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1" name="Line 597"/>
              <p:cNvSpPr>
                <a:spLocks noChangeShapeType="1"/>
              </p:cNvSpPr>
              <p:nvPr/>
            </p:nvSpPr>
            <p:spPr bwMode="auto">
              <a:xfrm flipV="1">
                <a:off x="5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2" name="Line 598"/>
              <p:cNvSpPr>
                <a:spLocks noChangeShapeType="1"/>
              </p:cNvSpPr>
              <p:nvPr/>
            </p:nvSpPr>
            <p:spPr bwMode="auto">
              <a:xfrm flipV="1">
                <a:off x="5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3" name="Line 599"/>
              <p:cNvSpPr>
                <a:spLocks noChangeShapeType="1"/>
              </p:cNvSpPr>
              <p:nvPr/>
            </p:nvSpPr>
            <p:spPr bwMode="auto">
              <a:xfrm flipV="1">
                <a:off x="5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4" name="Line 600"/>
              <p:cNvSpPr>
                <a:spLocks noChangeShapeType="1"/>
              </p:cNvSpPr>
              <p:nvPr/>
            </p:nvSpPr>
            <p:spPr bwMode="auto">
              <a:xfrm flipV="1">
                <a:off x="5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5" name="Line 601"/>
              <p:cNvSpPr>
                <a:spLocks noChangeShapeType="1"/>
              </p:cNvSpPr>
              <p:nvPr/>
            </p:nvSpPr>
            <p:spPr bwMode="auto">
              <a:xfrm flipV="1">
                <a:off x="5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9F9F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6" name="Line 602"/>
              <p:cNvSpPr>
                <a:spLocks noChangeShapeType="1"/>
              </p:cNvSpPr>
              <p:nvPr/>
            </p:nvSpPr>
            <p:spPr bwMode="auto">
              <a:xfrm flipV="1">
                <a:off x="4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9F9F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7" name="Line 603"/>
              <p:cNvSpPr>
                <a:spLocks noChangeShapeType="1"/>
              </p:cNvSpPr>
              <p:nvPr/>
            </p:nvSpPr>
            <p:spPr bwMode="auto">
              <a:xfrm flipV="1">
                <a:off x="4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AFAF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8" name="Line 604"/>
              <p:cNvSpPr>
                <a:spLocks noChangeShapeType="1"/>
              </p:cNvSpPr>
              <p:nvPr/>
            </p:nvSpPr>
            <p:spPr bwMode="auto">
              <a:xfrm flipV="1">
                <a:off x="4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AFAF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79" name="Line 605"/>
              <p:cNvSpPr>
                <a:spLocks noChangeShapeType="1"/>
              </p:cNvSpPr>
              <p:nvPr/>
            </p:nvSpPr>
            <p:spPr bwMode="auto">
              <a:xfrm flipV="1">
                <a:off x="4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BFB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0" name="Line 606"/>
              <p:cNvSpPr>
                <a:spLocks noChangeShapeType="1"/>
              </p:cNvSpPr>
              <p:nvPr/>
            </p:nvSpPr>
            <p:spPr bwMode="auto">
              <a:xfrm flipV="1">
                <a:off x="4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BFB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1" name="Line 607"/>
              <p:cNvSpPr>
                <a:spLocks noChangeShapeType="1"/>
              </p:cNvSpPr>
              <p:nvPr/>
            </p:nvSpPr>
            <p:spPr bwMode="auto">
              <a:xfrm flipV="1">
                <a:off x="4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BFB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2" name="Line 608"/>
              <p:cNvSpPr>
                <a:spLocks noChangeShapeType="1"/>
              </p:cNvSpPr>
              <p:nvPr/>
            </p:nvSpPr>
            <p:spPr bwMode="auto">
              <a:xfrm flipV="1">
                <a:off x="4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CFCF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3" name="Line 609"/>
              <p:cNvSpPr>
                <a:spLocks noChangeShapeType="1"/>
              </p:cNvSpPr>
              <p:nvPr/>
            </p:nvSpPr>
            <p:spPr bwMode="auto">
              <a:xfrm flipV="1">
                <a:off x="4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CFCF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4" name="Line 610"/>
              <p:cNvSpPr>
                <a:spLocks noChangeShapeType="1"/>
              </p:cNvSpPr>
              <p:nvPr/>
            </p:nvSpPr>
            <p:spPr bwMode="auto">
              <a:xfrm flipV="1">
                <a:off x="4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DFDF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5" name="Line 611"/>
              <p:cNvSpPr>
                <a:spLocks noChangeShapeType="1"/>
              </p:cNvSpPr>
              <p:nvPr/>
            </p:nvSpPr>
            <p:spPr bwMode="auto">
              <a:xfrm flipV="1">
                <a:off x="4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DFDF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6" name="Line 612"/>
              <p:cNvSpPr>
                <a:spLocks noChangeShapeType="1"/>
              </p:cNvSpPr>
              <p:nvPr/>
            </p:nvSpPr>
            <p:spPr bwMode="auto">
              <a:xfrm flipV="1">
                <a:off x="4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EFEF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7" name="Line 613"/>
              <p:cNvSpPr>
                <a:spLocks noChangeShapeType="1"/>
              </p:cNvSpPr>
              <p:nvPr/>
            </p:nvSpPr>
            <p:spPr bwMode="auto">
              <a:xfrm flipV="1">
                <a:off x="4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EFEF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8" name="Line 614"/>
              <p:cNvSpPr>
                <a:spLocks noChangeShapeType="1"/>
              </p:cNvSpPr>
              <p:nvPr/>
            </p:nvSpPr>
            <p:spPr bwMode="auto">
              <a:xfrm flipV="1">
                <a:off x="4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89" name="Line 615"/>
              <p:cNvSpPr>
                <a:spLocks noChangeShapeType="1"/>
              </p:cNvSpPr>
              <p:nvPr/>
            </p:nvSpPr>
            <p:spPr bwMode="auto">
              <a:xfrm flipV="1">
                <a:off x="3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90" name="Line 616"/>
              <p:cNvSpPr>
                <a:spLocks noChangeShapeType="1"/>
              </p:cNvSpPr>
              <p:nvPr/>
            </p:nvSpPr>
            <p:spPr bwMode="auto">
              <a:xfrm flipV="1">
                <a:off x="3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91" name="Line 617"/>
              <p:cNvSpPr>
                <a:spLocks noChangeShapeType="1"/>
              </p:cNvSpPr>
              <p:nvPr/>
            </p:nvSpPr>
            <p:spPr bwMode="auto">
              <a:xfrm flipV="1">
                <a:off x="3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92" name="Rectangle 644"/>
              <p:cNvSpPr>
                <a:spLocks noChangeArrowheads="1"/>
              </p:cNvSpPr>
              <p:nvPr/>
            </p:nvSpPr>
            <p:spPr bwMode="auto">
              <a:xfrm>
                <a:off x="384" y="3564"/>
                <a:ext cx="4568" cy="10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93" name="Rectangle 645"/>
              <p:cNvSpPr>
                <a:spLocks noChangeArrowheads="1"/>
              </p:cNvSpPr>
              <p:nvPr/>
            </p:nvSpPr>
            <p:spPr bwMode="auto">
              <a:xfrm>
                <a:off x="396" y="3144"/>
                <a:ext cx="3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most </a:t>
                </a:r>
                <a:endParaRPr lang="en-US"/>
              </a:p>
            </p:txBody>
          </p:sp>
          <p:sp>
            <p:nvSpPr>
              <p:cNvPr id="67794" name="Rectangle 646"/>
              <p:cNvSpPr>
                <a:spLocks noChangeArrowheads="1"/>
              </p:cNvSpPr>
              <p:nvPr/>
            </p:nvSpPr>
            <p:spPr bwMode="auto">
              <a:xfrm>
                <a:off x="396" y="3288"/>
                <a:ext cx="4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plastics</a:t>
                </a:r>
                <a:endParaRPr lang="en-US"/>
              </a:p>
            </p:txBody>
          </p:sp>
          <p:sp>
            <p:nvSpPr>
              <p:cNvPr id="67795" name="Rectangle 647"/>
              <p:cNvSpPr>
                <a:spLocks noChangeArrowheads="1"/>
              </p:cNvSpPr>
              <p:nvPr/>
            </p:nvSpPr>
            <p:spPr bwMode="auto">
              <a:xfrm>
                <a:off x="1044" y="3144"/>
                <a:ext cx="48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brasses </a:t>
                </a:r>
                <a:endParaRPr lang="en-US"/>
              </a:p>
            </p:txBody>
          </p:sp>
          <p:sp>
            <p:nvSpPr>
              <p:cNvPr id="67796" name="Rectangle 648"/>
              <p:cNvSpPr>
                <a:spLocks noChangeArrowheads="1"/>
              </p:cNvSpPr>
              <p:nvPr/>
            </p:nvSpPr>
            <p:spPr bwMode="auto">
              <a:xfrm>
                <a:off x="1044" y="3288"/>
                <a:ext cx="4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Al alloys</a:t>
                </a:r>
                <a:endParaRPr lang="en-US"/>
              </a:p>
            </p:txBody>
          </p:sp>
          <p:sp>
            <p:nvSpPr>
              <p:cNvPr id="67797" name="Rectangle 649"/>
              <p:cNvSpPr>
                <a:spLocks noChangeArrowheads="1"/>
              </p:cNvSpPr>
              <p:nvPr/>
            </p:nvSpPr>
            <p:spPr bwMode="auto">
              <a:xfrm>
                <a:off x="1692" y="3144"/>
                <a:ext cx="96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easy to machine </a:t>
                </a:r>
                <a:endParaRPr lang="en-US"/>
              </a:p>
            </p:txBody>
          </p:sp>
          <p:sp>
            <p:nvSpPr>
              <p:cNvPr id="67798" name="Rectangle 650"/>
              <p:cNvSpPr>
                <a:spLocks noChangeArrowheads="1"/>
              </p:cNvSpPr>
              <p:nvPr/>
            </p:nvSpPr>
            <p:spPr bwMode="auto">
              <a:xfrm>
                <a:off x="1692" y="3288"/>
                <a:ext cx="33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steels</a:t>
                </a:r>
                <a:endParaRPr lang="en-US"/>
              </a:p>
            </p:txBody>
          </p:sp>
          <p:sp>
            <p:nvSpPr>
              <p:cNvPr id="67799" name="Rectangle 651"/>
              <p:cNvSpPr>
                <a:spLocks noChangeArrowheads="1"/>
              </p:cNvSpPr>
              <p:nvPr/>
            </p:nvSpPr>
            <p:spPr bwMode="auto">
              <a:xfrm>
                <a:off x="2684" y="3288"/>
                <a:ext cx="4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file hard</a:t>
                </a:r>
                <a:endParaRPr lang="en-US"/>
              </a:p>
            </p:txBody>
          </p:sp>
          <p:sp>
            <p:nvSpPr>
              <p:cNvPr id="67800" name="Rectangle 652"/>
              <p:cNvSpPr>
                <a:spLocks noChangeArrowheads="1"/>
              </p:cNvSpPr>
              <p:nvPr/>
            </p:nvSpPr>
            <p:spPr bwMode="auto">
              <a:xfrm>
                <a:off x="3364" y="3144"/>
                <a:ext cx="4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cutting </a:t>
                </a:r>
                <a:endParaRPr lang="en-US"/>
              </a:p>
            </p:txBody>
          </p:sp>
          <p:sp>
            <p:nvSpPr>
              <p:cNvPr id="67801" name="Rectangle 653"/>
              <p:cNvSpPr>
                <a:spLocks noChangeArrowheads="1"/>
              </p:cNvSpPr>
              <p:nvPr/>
            </p:nvSpPr>
            <p:spPr bwMode="auto">
              <a:xfrm>
                <a:off x="3364" y="3288"/>
                <a:ext cx="3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 tools</a:t>
                </a:r>
                <a:endParaRPr lang="en-US"/>
              </a:p>
            </p:txBody>
          </p:sp>
          <p:sp>
            <p:nvSpPr>
              <p:cNvPr id="67802" name="Rectangle 654"/>
              <p:cNvSpPr>
                <a:spLocks noChangeArrowheads="1"/>
              </p:cNvSpPr>
              <p:nvPr/>
            </p:nvSpPr>
            <p:spPr bwMode="auto">
              <a:xfrm>
                <a:off x="3948" y="3144"/>
                <a:ext cx="4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nitrided </a:t>
                </a:r>
                <a:endParaRPr lang="en-US"/>
              </a:p>
            </p:txBody>
          </p:sp>
          <p:sp>
            <p:nvSpPr>
              <p:cNvPr id="67803" name="Rectangle 655"/>
              <p:cNvSpPr>
                <a:spLocks noChangeArrowheads="1"/>
              </p:cNvSpPr>
              <p:nvPr/>
            </p:nvSpPr>
            <p:spPr bwMode="auto">
              <a:xfrm>
                <a:off x="3948" y="3288"/>
                <a:ext cx="33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steels</a:t>
                </a:r>
                <a:endParaRPr lang="en-US"/>
              </a:p>
            </p:txBody>
          </p:sp>
          <p:sp>
            <p:nvSpPr>
              <p:cNvPr id="67804" name="Rectangle 656"/>
              <p:cNvSpPr>
                <a:spLocks noChangeArrowheads="1"/>
              </p:cNvSpPr>
              <p:nvPr/>
            </p:nvSpPr>
            <p:spPr bwMode="auto">
              <a:xfrm>
                <a:off x="4548" y="3288"/>
                <a:ext cx="4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diamond</a:t>
                </a:r>
                <a:endParaRPr lang="en-US"/>
              </a:p>
            </p:txBody>
          </p:sp>
          <p:grpSp>
            <p:nvGrpSpPr>
              <p:cNvPr id="67805" name="Group 657"/>
              <p:cNvGrpSpPr>
                <a:grpSpLocks/>
              </p:cNvGrpSpPr>
              <p:nvPr/>
            </p:nvGrpSpPr>
            <p:grpSpPr bwMode="auto">
              <a:xfrm>
                <a:off x="596" y="3488"/>
                <a:ext cx="4193" cy="152"/>
                <a:chOff x="596" y="3488"/>
                <a:chExt cx="4193" cy="152"/>
              </a:xfrm>
            </p:grpSpPr>
            <p:sp>
              <p:nvSpPr>
                <p:cNvPr id="67806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596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07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1308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08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2012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09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908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0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3532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1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4156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7812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4788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sp>
          <p:nvSpPr>
            <p:cNvPr id="67613" name="Freeform 670"/>
            <p:cNvSpPr>
              <a:spLocks/>
            </p:cNvSpPr>
            <p:nvPr/>
          </p:nvSpPr>
          <p:spPr bwMode="auto">
            <a:xfrm>
              <a:off x="2975" y="2489"/>
              <a:ext cx="235" cy="54"/>
            </a:xfrm>
            <a:custGeom>
              <a:avLst/>
              <a:gdLst>
                <a:gd name="T0" fmla="*/ 0 w 235"/>
                <a:gd name="T1" fmla="*/ 1 h 54"/>
                <a:gd name="T2" fmla="*/ 51 w 235"/>
                <a:gd name="T3" fmla="*/ 39 h 54"/>
                <a:gd name="T4" fmla="*/ 117 w 235"/>
                <a:gd name="T5" fmla="*/ 54 h 54"/>
                <a:gd name="T6" fmla="*/ 187 w 235"/>
                <a:gd name="T7" fmla="*/ 37 h 54"/>
                <a:gd name="T8" fmla="*/ 235 w 23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4"/>
                <a:gd name="T17" fmla="*/ 235 w 2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4">
                  <a:moveTo>
                    <a:pt x="0" y="1"/>
                  </a:moveTo>
                  <a:cubicBezTo>
                    <a:pt x="16" y="15"/>
                    <a:pt x="32" y="30"/>
                    <a:pt x="51" y="39"/>
                  </a:cubicBezTo>
                  <a:cubicBezTo>
                    <a:pt x="70" y="48"/>
                    <a:pt x="94" y="54"/>
                    <a:pt x="117" y="54"/>
                  </a:cubicBezTo>
                  <a:cubicBezTo>
                    <a:pt x="140" y="54"/>
                    <a:pt x="167" y="46"/>
                    <a:pt x="187" y="37"/>
                  </a:cubicBezTo>
                  <a:cubicBezTo>
                    <a:pt x="207" y="28"/>
                    <a:pt x="221" y="14"/>
                    <a:pt x="23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1B3DD-A1CB-4040-9840-BDE7D78D2259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Hardness: Measurement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smtClean="0">
                <a:solidFill>
                  <a:schemeClr val="accent2"/>
                </a:solidFill>
                <a:ea typeface="ＭＳ Ｐゴシック" charset="-128"/>
              </a:rPr>
              <a:t>Rockwell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No major sample damage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Each scale runs to 130 but only useful in range 20-100.  </a:t>
            </a:r>
            <a:endParaRPr lang="en-US" sz="2000" b="0" smtClean="0">
              <a:ea typeface="ＭＳ Ｐゴシック" charset="-128"/>
            </a:endParaRPr>
          </a:p>
          <a:p>
            <a:pPr lvl="1"/>
            <a:r>
              <a:rPr lang="en-US" sz="2400" b="0" smtClean="0">
                <a:ea typeface="ＭＳ Ｐゴシック" charset="-128"/>
              </a:rPr>
              <a:t>Minor load     10 kg</a:t>
            </a:r>
          </a:p>
          <a:p>
            <a:pPr lvl="1"/>
            <a:r>
              <a:rPr lang="en-US" sz="2400" b="0" smtClean="0">
                <a:ea typeface="ＭＳ Ｐゴシック" charset="-128"/>
              </a:rPr>
              <a:t>Major load     60 (A), 100 (B) &amp; 150 (C) kg</a:t>
            </a:r>
          </a:p>
          <a:p>
            <a:pPr marL="1085850" lvl="2"/>
            <a:r>
              <a:rPr lang="en-US" sz="2000" b="0" smtClean="0">
                <a:ea typeface="ＭＳ Ｐゴシック" charset="-128"/>
              </a:rPr>
              <a:t>A = diamond,  B = 1/16 in. ball,  C = diamond</a:t>
            </a:r>
          </a:p>
          <a:p>
            <a:pPr marL="1085850" lvl="2"/>
            <a:endParaRPr lang="en-US" sz="2000" b="0" smtClean="0">
              <a:ea typeface="ＭＳ Ｐゴシック" charset="-128"/>
            </a:endParaRPr>
          </a:p>
          <a:p>
            <a:r>
              <a:rPr lang="en-US" b="0" smtClean="0">
                <a:solidFill>
                  <a:schemeClr val="accent2"/>
                </a:solidFill>
                <a:ea typeface="ＭＳ Ｐゴシック" charset="-128"/>
              </a:rPr>
              <a:t>HB = Brinell Hardness</a:t>
            </a:r>
          </a:p>
          <a:p>
            <a:pPr lvl="1"/>
            <a:r>
              <a:rPr lang="en-US" sz="2400" b="0" i="1" smtClean="0">
                <a:ea typeface="ＭＳ Ｐゴシック" charset="-128"/>
              </a:rPr>
              <a:t>TS</a:t>
            </a:r>
            <a:r>
              <a:rPr lang="en-US" sz="2400" b="0" smtClean="0">
                <a:ea typeface="ＭＳ Ｐゴシック" charset="-128"/>
              </a:rPr>
              <a:t> (psia) = 500 x HB</a:t>
            </a:r>
          </a:p>
          <a:p>
            <a:pPr lvl="1"/>
            <a:r>
              <a:rPr lang="en-US" sz="2400" b="0" i="1" smtClean="0">
                <a:ea typeface="ＭＳ Ｐゴシック" charset="-128"/>
              </a:rPr>
              <a:t>TS </a:t>
            </a:r>
            <a:r>
              <a:rPr lang="en-US" sz="2400" b="0" smtClean="0">
                <a:ea typeface="ＭＳ Ｐゴシック" charset="-128"/>
              </a:rPr>
              <a:t>(MPa) = 3.45 x HB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27858-3C79-43C8-B3B6-7785A30C1073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Hardness: Measurement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7600950" cy="49895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682625" y="957263"/>
            <a:ext cx="841375" cy="406400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779463" y="1117600"/>
            <a:ext cx="850900" cy="3079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5050"/>
                </a:solidFill>
                <a:latin typeface="Times New Roman" charset="0"/>
              </a:rPr>
              <a:t>Table 6.5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B8B77-B3EE-4401-A32F-98C4231EA157}" type="slidenum">
              <a:rPr lang="en-US"/>
              <a:pPr/>
              <a:t>29</a:t>
            </a:fld>
            <a:endParaRPr lang="en-US"/>
          </a:p>
        </p:txBody>
      </p:sp>
      <p:pic>
        <p:nvPicPr>
          <p:cNvPr id="73734" name="Picture 42" descr="Fig 6_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5725" y="3051175"/>
            <a:ext cx="529907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True Stress &amp; Strain</a:t>
            </a:r>
          </a:p>
        </p:txBody>
      </p:sp>
      <p:sp>
        <p:nvSpPr>
          <p:cNvPr id="737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971550"/>
            <a:ext cx="7772400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b="0" smtClean="0">
                <a:ea typeface="ＭＳ Ｐゴシック" charset="-128"/>
              </a:rPr>
              <a:t>Note: S.A. changes when sample stretched</a:t>
            </a:r>
          </a:p>
          <a:p>
            <a:pPr>
              <a:buFontTx/>
              <a:buNone/>
            </a:pPr>
            <a:endParaRPr lang="en-US" sz="1200" b="0" smtClean="0">
              <a:ea typeface="ＭＳ Ｐゴシック" charset="-128"/>
            </a:endParaRPr>
          </a:p>
          <a:p>
            <a:r>
              <a:rPr lang="en-US" b="0" smtClean="0">
                <a:ea typeface="ＭＳ Ｐゴシック" charset="-128"/>
              </a:rPr>
              <a:t>True stress</a:t>
            </a:r>
          </a:p>
          <a:p>
            <a:endParaRPr lang="en-US" sz="900" b="0" smtClean="0">
              <a:ea typeface="ＭＳ Ｐゴシック" charset="-128"/>
            </a:endParaRPr>
          </a:p>
          <a:p>
            <a:r>
              <a:rPr lang="en-US" b="0" smtClean="0">
                <a:ea typeface="ＭＳ Ｐゴシック" charset="-128"/>
              </a:rPr>
              <a:t>True strain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3232150" y="1827213"/>
          <a:ext cx="1538288" cy="476250"/>
        </p:xfrm>
        <a:graphic>
          <a:graphicData uri="http://schemas.openxmlformats.org/presentationml/2006/ole">
            <p:oleObj spid="_x0000_s73730" name="Equation" r:id="rId6" imgW="698400" imgH="215640" progId="Equation.3">
              <p:embed/>
            </p:oleObj>
          </a:graphicData>
        </a:graphic>
      </p:graphicFrame>
      <p:graphicFrame>
        <p:nvGraphicFramePr>
          <p:cNvPr id="73731" name="Object 5"/>
          <p:cNvGraphicFramePr>
            <a:graphicFrameLocks noChangeAspect="1"/>
          </p:cNvGraphicFramePr>
          <p:nvPr/>
        </p:nvGraphicFramePr>
        <p:xfrm>
          <a:off x="3246438" y="2317750"/>
          <a:ext cx="2335212" cy="584200"/>
        </p:xfrm>
        <a:graphic>
          <a:graphicData uri="http://schemas.openxmlformats.org/presentationml/2006/ole">
            <p:oleObj spid="_x0000_s73731" name="Equation" r:id="rId7" imgW="914400" imgH="228600" progId="Equation.3">
              <p:embed/>
            </p:oleObj>
          </a:graphicData>
        </a:graphic>
      </p:graphicFrame>
      <p:graphicFrame>
        <p:nvGraphicFramePr>
          <p:cNvPr id="73732" name="Object 7"/>
          <p:cNvGraphicFramePr>
            <a:graphicFrameLocks noChangeAspect="1"/>
          </p:cNvGraphicFramePr>
          <p:nvPr/>
        </p:nvGraphicFramePr>
        <p:xfrm>
          <a:off x="6248400" y="1811338"/>
          <a:ext cx="1912938" cy="1060450"/>
        </p:xfrm>
        <a:graphic>
          <a:graphicData uri="http://schemas.openxmlformats.org/presentationml/2006/ole">
            <p:oleObj spid="_x0000_s73732" name="Equation" r:id="rId8" imgW="825480" imgH="457200" progId="Equation.3">
              <p:embed/>
            </p:oleObj>
          </a:graphicData>
        </a:graphic>
      </p:graphicFrame>
      <p:sp>
        <p:nvSpPr>
          <p:cNvPr id="73737" name="Rectangle 14"/>
          <p:cNvSpPr>
            <a:spLocks noChangeArrowheads="1"/>
          </p:cNvSpPr>
          <p:nvPr/>
        </p:nvSpPr>
        <p:spPr bwMode="auto">
          <a:xfrm>
            <a:off x="6858000" y="436245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6.16,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8" name="Rectangle 8"/>
          <p:cNvSpPr>
            <a:spLocks noChangeArrowheads="1"/>
          </p:cNvSpPr>
          <p:nvPr/>
        </p:nvSpPr>
        <p:spPr bwMode="auto">
          <a:xfrm>
            <a:off x="6205538" y="1736725"/>
            <a:ext cx="2016125" cy="117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F608C-23F0-48FA-9ED2-2419919A8183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812800" y="5321300"/>
            <a:ext cx="352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Plastic means </a:t>
            </a:r>
            <a:r>
              <a:rPr lang="en-US">
                <a:solidFill>
                  <a:schemeClr val="accent2"/>
                </a:solidFill>
              </a:rPr>
              <a:t>permanent</a:t>
            </a:r>
            <a:r>
              <a:rPr lang="en-US"/>
              <a:t>!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660000"/>
                </a:solidFill>
                <a:ea typeface="ＭＳ Ｐゴシック" charset="-128"/>
              </a:rPr>
              <a:t>Plastic Deformation (Metals)</a:t>
            </a:r>
          </a:p>
        </p:txBody>
      </p:sp>
      <p:grpSp>
        <p:nvGrpSpPr>
          <p:cNvPr id="20485" name="Group 279"/>
          <p:cNvGrpSpPr>
            <a:grpSpLocks/>
          </p:cNvGrpSpPr>
          <p:nvPr/>
        </p:nvGrpSpPr>
        <p:grpSpPr bwMode="auto">
          <a:xfrm>
            <a:off x="4737100" y="4292600"/>
            <a:ext cx="3568700" cy="2565400"/>
            <a:chOff x="2984" y="2704"/>
            <a:chExt cx="2248" cy="1616"/>
          </a:xfrm>
        </p:grpSpPr>
        <p:sp>
          <p:nvSpPr>
            <p:cNvPr id="20632" name="AutoShape 249"/>
            <p:cNvSpPr>
              <a:spLocks noChangeAspect="1" noChangeArrowheads="1" noTextEdit="1"/>
            </p:cNvSpPr>
            <p:nvPr/>
          </p:nvSpPr>
          <p:spPr bwMode="auto">
            <a:xfrm>
              <a:off x="2984" y="2704"/>
              <a:ext cx="2248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33" name="Line 251"/>
            <p:cNvSpPr>
              <a:spLocks noChangeShapeType="1"/>
            </p:cNvSpPr>
            <p:nvPr/>
          </p:nvSpPr>
          <p:spPr bwMode="auto">
            <a:xfrm flipV="1">
              <a:off x="3568" y="3456"/>
              <a:ext cx="88" cy="304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34" name="Freeform 252"/>
            <p:cNvSpPr>
              <a:spLocks/>
            </p:cNvSpPr>
            <p:nvPr/>
          </p:nvSpPr>
          <p:spPr bwMode="auto">
            <a:xfrm>
              <a:off x="3648" y="2952"/>
              <a:ext cx="912" cy="520"/>
            </a:xfrm>
            <a:custGeom>
              <a:avLst/>
              <a:gdLst>
                <a:gd name="T0" fmla="*/ 0 w 912"/>
                <a:gd name="T1" fmla="*/ 520 h 520"/>
                <a:gd name="T2" fmla="*/ 32 w 912"/>
                <a:gd name="T3" fmla="*/ 472 h 520"/>
                <a:gd name="T4" fmla="*/ 72 w 912"/>
                <a:gd name="T5" fmla="*/ 408 h 520"/>
                <a:gd name="T6" fmla="*/ 120 w 912"/>
                <a:gd name="T7" fmla="*/ 344 h 520"/>
                <a:gd name="T8" fmla="*/ 176 w 912"/>
                <a:gd name="T9" fmla="*/ 288 h 520"/>
                <a:gd name="T10" fmla="*/ 232 w 912"/>
                <a:gd name="T11" fmla="*/ 240 h 520"/>
                <a:gd name="T12" fmla="*/ 296 w 912"/>
                <a:gd name="T13" fmla="*/ 192 h 520"/>
                <a:gd name="T14" fmla="*/ 368 w 912"/>
                <a:gd name="T15" fmla="*/ 152 h 520"/>
                <a:gd name="T16" fmla="*/ 456 w 912"/>
                <a:gd name="T17" fmla="*/ 104 h 520"/>
                <a:gd name="T18" fmla="*/ 536 w 912"/>
                <a:gd name="T19" fmla="*/ 72 h 520"/>
                <a:gd name="T20" fmla="*/ 624 w 912"/>
                <a:gd name="T21" fmla="*/ 48 h 520"/>
                <a:gd name="T22" fmla="*/ 728 w 912"/>
                <a:gd name="T23" fmla="*/ 24 h 520"/>
                <a:gd name="T24" fmla="*/ 816 w 912"/>
                <a:gd name="T25" fmla="*/ 8 h 520"/>
                <a:gd name="T26" fmla="*/ 880 w 912"/>
                <a:gd name="T27" fmla="*/ 0 h 520"/>
                <a:gd name="T28" fmla="*/ 912 w 912"/>
                <a:gd name="T29" fmla="*/ 0 h 5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2"/>
                <a:gd name="T46" fmla="*/ 0 h 520"/>
                <a:gd name="T47" fmla="*/ 912 w 912"/>
                <a:gd name="T48" fmla="*/ 520 h 5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2" h="520">
                  <a:moveTo>
                    <a:pt x="0" y="520"/>
                  </a:moveTo>
                  <a:lnTo>
                    <a:pt x="32" y="472"/>
                  </a:lnTo>
                  <a:lnTo>
                    <a:pt x="72" y="408"/>
                  </a:lnTo>
                  <a:lnTo>
                    <a:pt x="120" y="344"/>
                  </a:lnTo>
                  <a:lnTo>
                    <a:pt x="176" y="288"/>
                  </a:lnTo>
                  <a:lnTo>
                    <a:pt x="232" y="240"/>
                  </a:lnTo>
                  <a:lnTo>
                    <a:pt x="296" y="192"/>
                  </a:lnTo>
                  <a:lnTo>
                    <a:pt x="368" y="152"/>
                  </a:lnTo>
                  <a:lnTo>
                    <a:pt x="456" y="104"/>
                  </a:lnTo>
                  <a:lnTo>
                    <a:pt x="536" y="72"/>
                  </a:lnTo>
                  <a:lnTo>
                    <a:pt x="624" y="48"/>
                  </a:lnTo>
                  <a:lnTo>
                    <a:pt x="728" y="24"/>
                  </a:lnTo>
                  <a:lnTo>
                    <a:pt x="816" y="8"/>
                  </a:lnTo>
                  <a:lnTo>
                    <a:pt x="880" y="0"/>
                  </a:lnTo>
                  <a:lnTo>
                    <a:pt x="912" y="0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253"/>
            <p:cNvSpPr>
              <a:spLocks/>
            </p:cNvSpPr>
            <p:nvPr/>
          </p:nvSpPr>
          <p:spPr bwMode="auto">
            <a:xfrm>
              <a:off x="3664" y="2968"/>
              <a:ext cx="904" cy="512"/>
            </a:xfrm>
            <a:custGeom>
              <a:avLst/>
              <a:gdLst>
                <a:gd name="T0" fmla="*/ 0 w 904"/>
                <a:gd name="T1" fmla="*/ 512 h 512"/>
                <a:gd name="T2" fmla="*/ 24 w 904"/>
                <a:gd name="T3" fmla="*/ 464 h 512"/>
                <a:gd name="T4" fmla="*/ 64 w 904"/>
                <a:gd name="T5" fmla="*/ 400 h 512"/>
                <a:gd name="T6" fmla="*/ 112 w 904"/>
                <a:gd name="T7" fmla="*/ 336 h 512"/>
                <a:gd name="T8" fmla="*/ 168 w 904"/>
                <a:gd name="T9" fmla="*/ 280 h 512"/>
                <a:gd name="T10" fmla="*/ 224 w 904"/>
                <a:gd name="T11" fmla="*/ 232 h 512"/>
                <a:gd name="T12" fmla="*/ 288 w 904"/>
                <a:gd name="T13" fmla="*/ 184 h 512"/>
                <a:gd name="T14" fmla="*/ 360 w 904"/>
                <a:gd name="T15" fmla="*/ 144 h 512"/>
                <a:gd name="T16" fmla="*/ 448 w 904"/>
                <a:gd name="T17" fmla="*/ 96 h 512"/>
                <a:gd name="T18" fmla="*/ 528 w 904"/>
                <a:gd name="T19" fmla="*/ 64 h 512"/>
                <a:gd name="T20" fmla="*/ 616 w 904"/>
                <a:gd name="T21" fmla="*/ 40 h 512"/>
                <a:gd name="T22" fmla="*/ 720 w 904"/>
                <a:gd name="T23" fmla="*/ 16 h 512"/>
                <a:gd name="T24" fmla="*/ 808 w 904"/>
                <a:gd name="T25" fmla="*/ 0 h 512"/>
                <a:gd name="T26" fmla="*/ 872 w 904"/>
                <a:gd name="T27" fmla="*/ 0 h 512"/>
                <a:gd name="T28" fmla="*/ 904 w 904"/>
                <a:gd name="T29" fmla="*/ 0 h 5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4"/>
                <a:gd name="T46" fmla="*/ 0 h 512"/>
                <a:gd name="T47" fmla="*/ 904 w 904"/>
                <a:gd name="T48" fmla="*/ 512 h 5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4" h="512">
                  <a:moveTo>
                    <a:pt x="0" y="512"/>
                  </a:moveTo>
                  <a:lnTo>
                    <a:pt x="24" y="464"/>
                  </a:lnTo>
                  <a:lnTo>
                    <a:pt x="64" y="400"/>
                  </a:lnTo>
                  <a:lnTo>
                    <a:pt x="112" y="336"/>
                  </a:lnTo>
                  <a:lnTo>
                    <a:pt x="168" y="280"/>
                  </a:lnTo>
                  <a:lnTo>
                    <a:pt x="224" y="232"/>
                  </a:lnTo>
                  <a:lnTo>
                    <a:pt x="288" y="184"/>
                  </a:lnTo>
                  <a:lnTo>
                    <a:pt x="360" y="144"/>
                  </a:lnTo>
                  <a:lnTo>
                    <a:pt x="448" y="96"/>
                  </a:lnTo>
                  <a:lnTo>
                    <a:pt x="528" y="64"/>
                  </a:lnTo>
                  <a:lnTo>
                    <a:pt x="616" y="40"/>
                  </a:lnTo>
                  <a:lnTo>
                    <a:pt x="720" y="16"/>
                  </a:lnTo>
                  <a:lnTo>
                    <a:pt x="808" y="0"/>
                  </a:lnTo>
                  <a:lnTo>
                    <a:pt x="872" y="0"/>
                  </a:lnTo>
                  <a:lnTo>
                    <a:pt x="904" y="0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36" name="Group 256"/>
            <p:cNvGrpSpPr>
              <a:grpSpLocks/>
            </p:cNvGrpSpPr>
            <p:nvPr/>
          </p:nvGrpSpPr>
          <p:grpSpPr bwMode="auto">
            <a:xfrm>
              <a:off x="3528" y="2792"/>
              <a:ext cx="80" cy="968"/>
              <a:chOff x="3528" y="2792"/>
              <a:chExt cx="80" cy="968"/>
            </a:xfrm>
          </p:grpSpPr>
          <p:sp>
            <p:nvSpPr>
              <p:cNvPr id="20659" name="Freeform 254"/>
              <p:cNvSpPr>
                <a:spLocks/>
              </p:cNvSpPr>
              <p:nvPr/>
            </p:nvSpPr>
            <p:spPr bwMode="auto">
              <a:xfrm>
                <a:off x="3528" y="279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Line 255"/>
              <p:cNvSpPr>
                <a:spLocks noChangeShapeType="1"/>
              </p:cNvSpPr>
              <p:nvPr/>
            </p:nvSpPr>
            <p:spPr bwMode="auto">
              <a:xfrm flipV="1">
                <a:off x="3568" y="2848"/>
                <a:ext cx="1" cy="9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0637" name="Group 259"/>
            <p:cNvGrpSpPr>
              <a:grpSpLocks/>
            </p:cNvGrpSpPr>
            <p:nvPr/>
          </p:nvGrpSpPr>
          <p:grpSpPr bwMode="auto">
            <a:xfrm>
              <a:off x="3560" y="3720"/>
              <a:ext cx="1424" cy="80"/>
              <a:chOff x="3560" y="3720"/>
              <a:chExt cx="1424" cy="80"/>
            </a:xfrm>
          </p:grpSpPr>
          <p:sp>
            <p:nvSpPr>
              <p:cNvPr id="20657" name="Freeform 257"/>
              <p:cNvSpPr>
                <a:spLocks/>
              </p:cNvSpPr>
              <p:nvPr/>
            </p:nvSpPr>
            <p:spPr bwMode="auto">
              <a:xfrm>
                <a:off x="4896" y="3720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Line 258"/>
              <p:cNvSpPr>
                <a:spLocks noChangeShapeType="1"/>
              </p:cNvSpPr>
              <p:nvPr/>
            </p:nvSpPr>
            <p:spPr bwMode="auto">
              <a:xfrm>
                <a:off x="3560" y="3760"/>
                <a:ext cx="13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638" name="Rectangle 260"/>
            <p:cNvSpPr>
              <a:spLocks noChangeArrowheads="1"/>
            </p:cNvSpPr>
            <p:nvPr/>
          </p:nvSpPr>
          <p:spPr bwMode="auto">
            <a:xfrm>
              <a:off x="3376" y="2720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F</a:t>
              </a:r>
              <a:endParaRPr lang="en-US" i="1"/>
            </a:p>
          </p:txBody>
        </p:sp>
        <p:sp>
          <p:nvSpPr>
            <p:cNvPr id="20639" name="Rectangle 261"/>
            <p:cNvSpPr>
              <a:spLocks noChangeArrowheads="1"/>
            </p:cNvSpPr>
            <p:nvPr/>
          </p:nvSpPr>
          <p:spPr bwMode="auto">
            <a:xfrm>
              <a:off x="4984" y="3616"/>
              <a:ext cx="1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grpSp>
          <p:nvGrpSpPr>
            <p:cNvPr id="20640" name="Group 264"/>
            <p:cNvGrpSpPr>
              <a:grpSpLocks/>
            </p:cNvGrpSpPr>
            <p:nvPr/>
          </p:nvGrpSpPr>
          <p:grpSpPr bwMode="auto">
            <a:xfrm>
              <a:off x="3800" y="3160"/>
              <a:ext cx="128" cy="112"/>
              <a:chOff x="3800" y="3160"/>
              <a:chExt cx="128" cy="112"/>
            </a:xfrm>
          </p:grpSpPr>
          <p:sp>
            <p:nvSpPr>
              <p:cNvPr id="20655" name="Freeform 262"/>
              <p:cNvSpPr>
                <a:spLocks/>
              </p:cNvSpPr>
              <p:nvPr/>
            </p:nvSpPr>
            <p:spPr bwMode="auto">
              <a:xfrm>
                <a:off x="3816" y="3160"/>
                <a:ext cx="112" cy="104"/>
              </a:xfrm>
              <a:custGeom>
                <a:avLst/>
                <a:gdLst>
                  <a:gd name="T0" fmla="*/ 112 w 112"/>
                  <a:gd name="T1" fmla="*/ 0 h 104"/>
                  <a:gd name="T2" fmla="*/ 64 w 112"/>
                  <a:gd name="T3" fmla="*/ 104 h 104"/>
                  <a:gd name="T4" fmla="*/ 56 w 112"/>
                  <a:gd name="T5" fmla="*/ 48 h 104"/>
                  <a:gd name="T6" fmla="*/ 0 w 112"/>
                  <a:gd name="T7" fmla="*/ 32 h 104"/>
                  <a:gd name="T8" fmla="*/ 112 w 11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4"/>
                  <a:gd name="T17" fmla="*/ 112 w 11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4">
                    <a:moveTo>
                      <a:pt x="112" y="0"/>
                    </a:moveTo>
                    <a:lnTo>
                      <a:pt x="64" y="104"/>
                    </a:lnTo>
                    <a:lnTo>
                      <a:pt x="56" y="48"/>
                    </a:lnTo>
                    <a:lnTo>
                      <a:pt x="0" y="3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Line 263"/>
              <p:cNvSpPr>
                <a:spLocks noChangeShapeType="1"/>
              </p:cNvSpPr>
              <p:nvPr/>
            </p:nvSpPr>
            <p:spPr bwMode="auto">
              <a:xfrm flipV="1">
                <a:off x="3800" y="3208"/>
                <a:ext cx="72" cy="64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0641" name="Group 278"/>
            <p:cNvGrpSpPr>
              <a:grpSpLocks/>
            </p:cNvGrpSpPr>
            <p:nvPr/>
          </p:nvGrpSpPr>
          <p:grpSpPr bwMode="auto">
            <a:xfrm>
              <a:off x="4328" y="2940"/>
              <a:ext cx="234" cy="828"/>
              <a:chOff x="4328" y="2960"/>
              <a:chExt cx="224" cy="792"/>
            </a:xfrm>
          </p:grpSpPr>
          <p:sp>
            <p:nvSpPr>
              <p:cNvPr id="20651" name="Line 265"/>
              <p:cNvSpPr>
                <a:spLocks noChangeShapeType="1"/>
              </p:cNvSpPr>
              <p:nvPr/>
            </p:nvSpPr>
            <p:spPr bwMode="auto">
              <a:xfrm flipV="1">
                <a:off x="4328" y="2960"/>
                <a:ext cx="224" cy="792"/>
              </a:xfrm>
              <a:prstGeom prst="line">
                <a:avLst/>
              </a:prstGeom>
              <a:noFill/>
              <a:ln w="3810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20652" name="Group 268"/>
              <p:cNvGrpSpPr>
                <a:grpSpLocks/>
              </p:cNvGrpSpPr>
              <p:nvPr/>
            </p:nvGrpSpPr>
            <p:grpSpPr bwMode="auto">
              <a:xfrm>
                <a:off x="4440" y="3160"/>
                <a:ext cx="96" cy="144"/>
                <a:chOff x="4456" y="3160"/>
                <a:chExt cx="96" cy="144"/>
              </a:xfrm>
            </p:grpSpPr>
            <p:sp>
              <p:nvSpPr>
                <p:cNvPr id="20653" name="Freeform 266"/>
                <p:cNvSpPr>
                  <a:spLocks/>
                </p:cNvSpPr>
                <p:nvPr/>
              </p:nvSpPr>
              <p:spPr bwMode="auto">
                <a:xfrm>
                  <a:off x="4456" y="3192"/>
                  <a:ext cx="96" cy="112"/>
                </a:xfrm>
                <a:custGeom>
                  <a:avLst/>
                  <a:gdLst>
                    <a:gd name="T0" fmla="*/ 24 w 96"/>
                    <a:gd name="T1" fmla="*/ 112 h 112"/>
                    <a:gd name="T2" fmla="*/ 0 w 96"/>
                    <a:gd name="T3" fmla="*/ 0 h 112"/>
                    <a:gd name="T4" fmla="*/ 40 w 96"/>
                    <a:gd name="T5" fmla="*/ 40 h 112"/>
                    <a:gd name="T6" fmla="*/ 96 w 96"/>
                    <a:gd name="T7" fmla="*/ 24 h 112"/>
                    <a:gd name="T8" fmla="*/ 24 w 96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12"/>
                    <a:gd name="T17" fmla="*/ 96 w 9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0" y="40"/>
                      </a:lnTo>
                      <a:lnTo>
                        <a:pt x="96" y="24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12700">
                  <a:solidFill>
                    <a:srgbClr val="66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4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496" y="3160"/>
                  <a:ext cx="16" cy="72"/>
                </a:xfrm>
                <a:prstGeom prst="line">
                  <a:avLst/>
                </a:prstGeom>
                <a:noFill/>
                <a:ln w="25400">
                  <a:solidFill>
                    <a:srgbClr val="66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sp>
          <p:nvSpPr>
            <p:cNvPr id="20642" name="Rectangle 269"/>
            <p:cNvSpPr>
              <a:spLocks noChangeArrowheads="1"/>
            </p:cNvSpPr>
            <p:nvPr/>
          </p:nvSpPr>
          <p:spPr bwMode="auto">
            <a:xfrm>
              <a:off x="3088" y="3432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660000"/>
                  </a:solidFill>
                </a:rPr>
                <a:t>linear </a:t>
              </a:r>
              <a:endParaRPr lang="en-US"/>
            </a:p>
          </p:txBody>
        </p:sp>
        <p:sp>
          <p:nvSpPr>
            <p:cNvPr id="20643" name="Rectangle 270"/>
            <p:cNvSpPr>
              <a:spLocks noChangeArrowheads="1"/>
            </p:cNvSpPr>
            <p:nvPr/>
          </p:nvSpPr>
          <p:spPr bwMode="auto">
            <a:xfrm>
              <a:off x="3088" y="3600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660000"/>
                  </a:solidFill>
                </a:rPr>
                <a:t>elastic</a:t>
              </a:r>
              <a:endParaRPr lang="en-US"/>
            </a:p>
          </p:txBody>
        </p:sp>
        <p:sp>
          <p:nvSpPr>
            <p:cNvPr id="20644" name="Rectangle 271"/>
            <p:cNvSpPr>
              <a:spLocks noChangeArrowheads="1"/>
            </p:cNvSpPr>
            <p:nvPr/>
          </p:nvSpPr>
          <p:spPr bwMode="auto">
            <a:xfrm>
              <a:off x="4432" y="3440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660000"/>
                  </a:solidFill>
                </a:rPr>
                <a:t>linear </a:t>
              </a:r>
              <a:endParaRPr lang="en-US"/>
            </a:p>
          </p:txBody>
        </p:sp>
        <p:sp>
          <p:nvSpPr>
            <p:cNvPr id="20645" name="Rectangle 272"/>
            <p:cNvSpPr>
              <a:spLocks noChangeArrowheads="1"/>
            </p:cNvSpPr>
            <p:nvPr/>
          </p:nvSpPr>
          <p:spPr bwMode="auto">
            <a:xfrm>
              <a:off x="4432" y="3608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660000"/>
                  </a:solidFill>
                </a:rPr>
                <a:t>elastic</a:t>
              </a:r>
              <a:endParaRPr lang="en-US"/>
            </a:p>
          </p:txBody>
        </p:sp>
        <p:sp>
          <p:nvSpPr>
            <p:cNvPr id="20646" name="Rectangle 273"/>
            <p:cNvSpPr>
              <a:spLocks noChangeArrowheads="1"/>
            </p:cNvSpPr>
            <p:nvPr/>
          </p:nvSpPr>
          <p:spPr bwMode="auto">
            <a:xfrm>
              <a:off x="3608" y="3832"/>
              <a:ext cx="8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99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20647" name="Rectangle 274"/>
            <p:cNvSpPr>
              <a:spLocks noChangeArrowheads="1"/>
            </p:cNvSpPr>
            <p:nvPr/>
          </p:nvSpPr>
          <p:spPr bwMode="auto">
            <a:xfrm>
              <a:off x="3696" y="3880"/>
              <a:ext cx="4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99"/>
                  </a:solidFill>
                </a:rPr>
                <a:t>plastic</a:t>
              </a:r>
              <a:endParaRPr lang="en-US"/>
            </a:p>
          </p:txBody>
        </p:sp>
        <p:grpSp>
          <p:nvGrpSpPr>
            <p:cNvPr id="20648" name="Group 277"/>
            <p:cNvGrpSpPr>
              <a:grpSpLocks/>
            </p:cNvGrpSpPr>
            <p:nvPr/>
          </p:nvGrpSpPr>
          <p:grpSpPr bwMode="auto">
            <a:xfrm>
              <a:off x="3568" y="3784"/>
              <a:ext cx="768" cy="80"/>
              <a:chOff x="3568" y="3784"/>
              <a:chExt cx="768" cy="80"/>
            </a:xfrm>
          </p:grpSpPr>
          <p:sp>
            <p:nvSpPr>
              <p:cNvPr id="20649" name="Freeform 275"/>
              <p:cNvSpPr>
                <a:spLocks/>
              </p:cNvSpPr>
              <p:nvPr/>
            </p:nvSpPr>
            <p:spPr bwMode="auto">
              <a:xfrm>
                <a:off x="4248" y="3784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9999"/>
              </a:solidFill>
              <a:ln w="1270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Line 276"/>
              <p:cNvSpPr>
                <a:spLocks noChangeShapeType="1"/>
              </p:cNvSpPr>
              <p:nvPr/>
            </p:nvSpPr>
            <p:spPr bwMode="auto">
              <a:xfrm>
                <a:off x="3568" y="3824"/>
                <a:ext cx="712" cy="1"/>
              </a:xfrm>
              <a:prstGeom prst="line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20486" name="Group 287"/>
          <p:cNvGrpSpPr>
            <a:grpSpLocks/>
          </p:cNvGrpSpPr>
          <p:nvPr/>
        </p:nvGrpSpPr>
        <p:grpSpPr bwMode="auto">
          <a:xfrm>
            <a:off x="457200" y="1003300"/>
            <a:ext cx="8150225" cy="4148138"/>
            <a:chOff x="288" y="632"/>
            <a:chExt cx="5134" cy="2613"/>
          </a:xfrm>
        </p:grpSpPr>
        <p:sp>
          <p:nvSpPr>
            <p:cNvPr id="20487" name="Line 286"/>
            <p:cNvSpPr>
              <a:spLocks noChangeShapeType="1"/>
            </p:cNvSpPr>
            <p:nvPr/>
          </p:nvSpPr>
          <p:spPr bwMode="auto">
            <a:xfrm flipH="1">
              <a:off x="1992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88" name="Line 285"/>
            <p:cNvSpPr>
              <a:spLocks noChangeShapeType="1"/>
            </p:cNvSpPr>
            <p:nvPr/>
          </p:nvSpPr>
          <p:spPr bwMode="auto">
            <a:xfrm flipH="1">
              <a:off x="3992" y="2464"/>
              <a:ext cx="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20489" name="Group 281"/>
            <p:cNvGrpSpPr>
              <a:grpSpLocks/>
            </p:cNvGrpSpPr>
            <p:nvPr/>
          </p:nvGrpSpPr>
          <p:grpSpPr bwMode="auto">
            <a:xfrm>
              <a:off x="3968" y="672"/>
              <a:ext cx="248" cy="72"/>
              <a:chOff x="3976" y="672"/>
              <a:chExt cx="248" cy="72"/>
            </a:xfrm>
          </p:grpSpPr>
          <p:sp>
            <p:nvSpPr>
              <p:cNvPr id="20628" name="Line 238"/>
              <p:cNvSpPr>
                <a:spLocks noChangeShapeType="1"/>
              </p:cNvSpPr>
              <p:nvPr/>
            </p:nvSpPr>
            <p:spPr bwMode="auto">
              <a:xfrm flipV="1">
                <a:off x="3976" y="672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29" name="Line 239"/>
              <p:cNvSpPr>
                <a:spLocks noChangeShapeType="1"/>
              </p:cNvSpPr>
              <p:nvPr/>
            </p:nvSpPr>
            <p:spPr bwMode="auto">
              <a:xfrm flipV="1">
                <a:off x="4022" y="672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30" name="Line 240"/>
              <p:cNvSpPr>
                <a:spLocks noChangeShapeType="1"/>
              </p:cNvSpPr>
              <p:nvPr/>
            </p:nvSpPr>
            <p:spPr bwMode="auto">
              <a:xfrm flipV="1">
                <a:off x="4067" y="672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31" name="Line 241"/>
              <p:cNvSpPr>
                <a:spLocks noChangeShapeType="1"/>
              </p:cNvSpPr>
              <p:nvPr/>
            </p:nvSpPr>
            <p:spPr bwMode="auto">
              <a:xfrm flipV="1">
                <a:off x="4112" y="672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0490" name="Group 280"/>
            <p:cNvGrpSpPr>
              <a:grpSpLocks/>
            </p:cNvGrpSpPr>
            <p:nvPr/>
          </p:nvGrpSpPr>
          <p:grpSpPr bwMode="auto">
            <a:xfrm>
              <a:off x="1944" y="632"/>
              <a:ext cx="240" cy="80"/>
              <a:chOff x="1944" y="632"/>
              <a:chExt cx="240" cy="80"/>
            </a:xfrm>
          </p:grpSpPr>
          <p:sp>
            <p:nvSpPr>
              <p:cNvPr id="20624" name="Line 243"/>
              <p:cNvSpPr>
                <a:spLocks noChangeShapeType="1"/>
              </p:cNvSpPr>
              <p:nvPr/>
            </p:nvSpPr>
            <p:spPr bwMode="auto">
              <a:xfrm flipV="1">
                <a:off x="1944" y="632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25" name="Line 244"/>
              <p:cNvSpPr>
                <a:spLocks noChangeShapeType="1"/>
              </p:cNvSpPr>
              <p:nvPr/>
            </p:nvSpPr>
            <p:spPr bwMode="auto">
              <a:xfrm flipV="1">
                <a:off x="1987" y="632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26" name="Line 245"/>
              <p:cNvSpPr>
                <a:spLocks noChangeShapeType="1"/>
              </p:cNvSpPr>
              <p:nvPr/>
            </p:nvSpPr>
            <p:spPr bwMode="auto">
              <a:xfrm flipV="1">
                <a:off x="2030" y="632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27" name="Line 246"/>
              <p:cNvSpPr>
                <a:spLocks noChangeShapeType="1"/>
              </p:cNvSpPr>
              <p:nvPr/>
            </p:nvSpPr>
            <p:spPr bwMode="auto">
              <a:xfrm flipV="1">
                <a:off x="2072" y="632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0491" name="Group 237"/>
            <p:cNvGrpSpPr>
              <a:grpSpLocks/>
            </p:cNvGrpSpPr>
            <p:nvPr/>
          </p:nvGrpSpPr>
          <p:grpSpPr bwMode="auto">
            <a:xfrm>
              <a:off x="752" y="656"/>
              <a:ext cx="320" cy="72"/>
              <a:chOff x="712" y="632"/>
              <a:chExt cx="320" cy="72"/>
            </a:xfrm>
          </p:grpSpPr>
          <p:sp>
            <p:nvSpPr>
              <p:cNvPr id="20620" name="Line 233"/>
              <p:cNvSpPr>
                <a:spLocks noChangeShapeType="1"/>
              </p:cNvSpPr>
              <p:nvPr/>
            </p:nvSpPr>
            <p:spPr bwMode="auto">
              <a:xfrm flipV="1">
                <a:off x="712" y="632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21" name="Line 234"/>
              <p:cNvSpPr>
                <a:spLocks noChangeShapeType="1"/>
              </p:cNvSpPr>
              <p:nvPr/>
            </p:nvSpPr>
            <p:spPr bwMode="auto">
              <a:xfrm flipV="1">
                <a:off x="776" y="632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22" name="Line 235"/>
              <p:cNvSpPr>
                <a:spLocks noChangeShapeType="1"/>
              </p:cNvSpPr>
              <p:nvPr/>
            </p:nvSpPr>
            <p:spPr bwMode="auto">
              <a:xfrm flipV="1">
                <a:off x="848" y="632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23" name="Line 236"/>
              <p:cNvSpPr>
                <a:spLocks noChangeShapeType="1"/>
              </p:cNvSpPr>
              <p:nvPr/>
            </p:nvSpPr>
            <p:spPr bwMode="auto">
              <a:xfrm flipV="1">
                <a:off x="912" y="632"/>
                <a:ext cx="120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492" name="Rectangle 3"/>
            <p:cNvSpPr>
              <a:spLocks noChangeArrowheads="1"/>
            </p:cNvSpPr>
            <p:nvPr/>
          </p:nvSpPr>
          <p:spPr bwMode="auto">
            <a:xfrm>
              <a:off x="1008" y="672"/>
              <a:ext cx="6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1. Initial</a:t>
              </a:r>
            </a:p>
          </p:txBody>
        </p:sp>
        <p:sp>
          <p:nvSpPr>
            <p:cNvPr id="20493" name="Rectangle 4"/>
            <p:cNvSpPr>
              <a:spLocks noChangeArrowheads="1"/>
            </p:cNvSpPr>
            <p:nvPr/>
          </p:nvSpPr>
          <p:spPr bwMode="auto">
            <a:xfrm>
              <a:off x="2160" y="672"/>
              <a:ext cx="11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2. Small load</a:t>
              </a:r>
            </a:p>
          </p:txBody>
        </p:sp>
        <p:sp>
          <p:nvSpPr>
            <p:cNvPr id="20494" name="Rectangle 5"/>
            <p:cNvSpPr>
              <a:spLocks noChangeArrowheads="1"/>
            </p:cNvSpPr>
            <p:nvPr/>
          </p:nvSpPr>
          <p:spPr bwMode="auto">
            <a:xfrm>
              <a:off x="4224" y="672"/>
              <a:ext cx="82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3. Unload</a:t>
              </a:r>
            </a:p>
          </p:txBody>
        </p:sp>
        <p:grpSp>
          <p:nvGrpSpPr>
            <p:cNvPr id="20495" name="Group 91"/>
            <p:cNvGrpSpPr>
              <a:grpSpLocks/>
            </p:cNvGrpSpPr>
            <p:nvPr/>
          </p:nvGrpSpPr>
          <p:grpSpPr bwMode="auto">
            <a:xfrm>
              <a:off x="1952" y="2704"/>
              <a:ext cx="112" cy="536"/>
              <a:chOff x="1952" y="2704"/>
              <a:chExt cx="112" cy="536"/>
            </a:xfrm>
          </p:grpSpPr>
          <p:sp>
            <p:nvSpPr>
              <p:cNvPr id="20618" name="Freeform 89"/>
              <p:cNvSpPr>
                <a:spLocks/>
              </p:cNvSpPr>
              <p:nvPr/>
            </p:nvSpPr>
            <p:spPr bwMode="auto">
              <a:xfrm>
                <a:off x="1952" y="3120"/>
                <a:ext cx="112" cy="120"/>
              </a:xfrm>
              <a:custGeom>
                <a:avLst/>
                <a:gdLst>
                  <a:gd name="T0" fmla="*/ 56 w 112"/>
                  <a:gd name="T1" fmla="*/ 120 h 120"/>
                  <a:gd name="T2" fmla="*/ 0 w 112"/>
                  <a:gd name="T3" fmla="*/ 0 h 120"/>
                  <a:gd name="T4" fmla="*/ 56 w 112"/>
                  <a:gd name="T5" fmla="*/ 40 h 120"/>
                  <a:gd name="T6" fmla="*/ 112 w 112"/>
                  <a:gd name="T7" fmla="*/ 0 h 120"/>
                  <a:gd name="T8" fmla="*/ 56 w 112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120"/>
                    </a:moveTo>
                    <a:lnTo>
                      <a:pt x="0" y="0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56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Line 90"/>
              <p:cNvSpPr>
                <a:spLocks noChangeShapeType="1"/>
              </p:cNvSpPr>
              <p:nvPr/>
            </p:nvSpPr>
            <p:spPr bwMode="auto">
              <a:xfrm>
                <a:off x="2008" y="2704"/>
                <a:ext cx="1" cy="4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496" name="Rectangle 92"/>
            <p:cNvSpPr>
              <a:spLocks noChangeArrowheads="1"/>
            </p:cNvSpPr>
            <p:nvPr/>
          </p:nvSpPr>
          <p:spPr bwMode="auto">
            <a:xfrm>
              <a:off x="4728" y="1088"/>
              <a:ext cx="56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660000"/>
                  </a:solidFill>
                </a:rPr>
                <a:t>planes</a:t>
              </a:r>
            </a:p>
          </p:txBody>
        </p:sp>
        <p:sp>
          <p:nvSpPr>
            <p:cNvPr id="20497" name="Rectangle 93"/>
            <p:cNvSpPr>
              <a:spLocks noChangeArrowheads="1"/>
            </p:cNvSpPr>
            <p:nvPr/>
          </p:nvSpPr>
          <p:spPr bwMode="auto">
            <a:xfrm>
              <a:off x="4848" y="1088"/>
              <a:ext cx="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</a:rPr>
                <a:t> </a:t>
              </a:r>
              <a:endParaRPr lang="en-US"/>
            </a:p>
          </p:txBody>
        </p:sp>
        <p:sp>
          <p:nvSpPr>
            <p:cNvPr id="20498" name="Rectangle 94"/>
            <p:cNvSpPr>
              <a:spLocks noChangeArrowheads="1"/>
            </p:cNvSpPr>
            <p:nvPr/>
          </p:nvSpPr>
          <p:spPr bwMode="auto">
            <a:xfrm>
              <a:off x="4728" y="1312"/>
              <a:ext cx="3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660000"/>
                  </a:solidFill>
                </a:rPr>
                <a:t>still </a:t>
              </a:r>
            </a:p>
          </p:txBody>
        </p:sp>
        <p:sp>
          <p:nvSpPr>
            <p:cNvPr id="20499" name="Rectangle 95"/>
            <p:cNvSpPr>
              <a:spLocks noChangeArrowheads="1"/>
            </p:cNvSpPr>
            <p:nvPr/>
          </p:nvSpPr>
          <p:spPr bwMode="auto">
            <a:xfrm>
              <a:off x="4728" y="1536"/>
              <a:ext cx="6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660000"/>
                  </a:solidFill>
                </a:rPr>
                <a:t>sheared</a:t>
              </a:r>
            </a:p>
          </p:txBody>
        </p:sp>
        <p:sp>
          <p:nvSpPr>
            <p:cNvPr id="20500" name="Rectangle 96"/>
            <p:cNvSpPr>
              <a:spLocks noChangeArrowheads="1"/>
            </p:cNvSpPr>
            <p:nvPr/>
          </p:nvSpPr>
          <p:spPr bwMode="auto">
            <a:xfrm>
              <a:off x="752" y="720"/>
              <a:ext cx="216" cy="1512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1" name="Group 122"/>
            <p:cNvGrpSpPr>
              <a:grpSpLocks/>
            </p:cNvGrpSpPr>
            <p:nvPr/>
          </p:nvGrpSpPr>
          <p:grpSpPr bwMode="auto">
            <a:xfrm>
              <a:off x="1072" y="1064"/>
              <a:ext cx="648" cy="648"/>
              <a:chOff x="1072" y="1064"/>
              <a:chExt cx="648" cy="648"/>
            </a:xfrm>
          </p:grpSpPr>
          <p:grpSp>
            <p:nvGrpSpPr>
              <p:cNvPr id="20593" name="Group 101"/>
              <p:cNvGrpSpPr>
                <a:grpSpLocks/>
              </p:cNvGrpSpPr>
              <p:nvPr/>
            </p:nvGrpSpPr>
            <p:grpSpPr bwMode="auto">
              <a:xfrm>
                <a:off x="1072" y="1064"/>
                <a:ext cx="576" cy="144"/>
                <a:chOff x="1072" y="1064"/>
                <a:chExt cx="576" cy="144"/>
              </a:xfrm>
            </p:grpSpPr>
            <p:sp>
              <p:nvSpPr>
                <p:cNvPr id="20614" name="Oval 97"/>
                <p:cNvSpPr>
                  <a:spLocks noChangeArrowheads="1"/>
                </p:cNvSpPr>
                <p:nvPr/>
              </p:nvSpPr>
              <p:spPr bwMode="auto">
                <a:xfrm>
                  <a:off x="1072" y="1064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5" name="Oval 98"/>
                <p:cNvSpPr>
                  <a:spLocks noChangeArrowheads="1"/>
                </p:cNvSpPr>
                <p:nvPr/>
              </p:nvSpPr>
              <p:spPr bwMode="auto">
                <a:xfrm>
                  <a:off x="1216" y="1064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Oval 99"/>
                <p:cNvSpPr>
                  <a:spLocks noChangeArrowheads="1"/>
                </p:cNvSpPr>
                <p:nvPr/>
              </p:nvSpPr>
              <p:spPr bwMode="auto">
                <a:xfrm>
                  <a:off x="1360" y="1064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7" name="Oval 100"/>
                <p:cNvSpPr>
                  <a:spLocks noChangeArrowheads="1"/>
                </p:cNvSpPr>
                <p:nvPr/>
              </p:nvSpPr>
              <p:spPr bwMode="auto">
                <a:xfrm>
                  <a:off x="1504" y="1064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4" name="Group 106"/>
              <p:cNvGrpSpPr>
                <a:grpSpLocks/>
              </p:cNvGrpSpPr>
              <p:nvPr/>
            </p:nvGrpSpPr>
            <p:grpSpPr bwMode="auto">
              <a:xfrm>
                <a:off x="1144" y="1192"/>
                <a:ext cx="576" cy="144"/>
                <a:chOff x="1144" y="1192"/>
                <a:chExt cx="576" cy="144"/>
              </a:xfrm>
            </p:grpSpPr>
            <p:sp>
              <p:nvSpPr>
                <p:cNvPr id="20610" name="Oval 102"/>
                <p:cNvSpPr>
                  <a:spLocks noChangeArrowheads="1"/>
                </p:cNvSpPr>
                <p:nvPr/>
              </p:nvSpPr>
              <p:spPr bwMode="auto">
                <a:xfrm>
                  <a:off x="1144" y="119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1" name="Oval 103"/>
                <p:cNvSpPr>
                  <a:spLocks noChangeArrowheads="1"/>
                </p:cNvSpPr>
                <p:nvPr/>
              </p:nvSpPr>
              <p:spPr bwMode="auto">
                <a:xfrm>
                  <a:off x="1288" y="119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Oval 104"/>
                <p:cNvSpPr>
                  <a:spLocks noChangeArrowheads="1"/>
                </p:cNvSpPr>
                <p:nvPr/>
              </p:nvSpPr>
              <p:spPr bwMode="auto">
                <a:xfrm>
                  <a:off x="1432" y="119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3" name="Oval 105"/>
                <p:cNvSpPr>
                  <a:spLocks noChangeArrowheads="1"/>
                </p:cNvSpPr>
                <p:nvPr/>
              </p:nvSpPr>
              <p:spPr bwMode="auto">
                <a:xfrm>
                  <a:off x="1576" y="119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5" name="Group 111"/>
              <p:cNvGrpSpPr>
                <a:grpSpLocks/>
              </p:cNvGrpSpPr>
              <p:nvPr/>
            </p:nvGrpSpPr>
            <p:grpSpPr bwMode="auto">
              <a:xfrm>
                <a:off x="1072" y="1312"/>
                <a:ext cx="576" cy="144"/>
                <a:chOff x="1072" y="1312"/>
                <a:chExt cx="576" cy="144"/>
              </a:xfrm>
            </p:grpSpPr>
            <p:sp>
              <p:nvSpPr>
                <p:cNvPr id="20606" name="Oval 107"/>
                <p:cNvSpPr>
                  <a:spLocks noChangeArrowheads="1"/>
                </p:cNvSpPr>
                <p:nvPr/>
              </p:nvSpPr>
              <p:spPr bwMode="auto">
                <a:xfrm>
                  <a:off x="1072" y="131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7" name="Oval 108"/>
                <p:cNvSpPr>
                  <a:spLocks noChangeArrowheads="1"/>
                </p:cNvSpPr>
                <p:nvPr/>
              </p:nvSpPr>
              <p:spPr bwMode="auto">
                <a:xfrm>
                  <a:off x="1216" y="131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8" name="Oval 109"/>
                <p:cNvSpPr>
                  <a:spLocks noChangeArrowheads="1"/>
                </p:cNvSpPr>
                <p:nvPr/>
              </p:nvSpPr>
              <p:spPr bwMode="auto">
                <a:xfrm>
                  <a:off x="1360" y="131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9" name="Oval 110"/>
                <p:cNvSpPr>
                  <a:spLocks noChangeArrowheads="1"/>
                </p:cNvSpPr>
                <p:nvPr/>
              </p:nvSpPr>
              <p:spPr bwMode="auto">
                <a:xfrm>
                  <a:off x="1504" y="1312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6" name="Group 116"/>
              <p:cNvGrpSpPr>
                <a:grpSpLocks/>
              </p:cNvGrpSpPr>
              <p:nvPr/>
            </p:nvGrpSpPr>
            <p:grpSpPr bwMode="auto">
              <a:xfrm>
                <a:off x="1144" y="1440"/>
                <a:ext cx="576" cy="144"/>
                <a:chOff x="1144" y="1440"/>
                <a:chExt cx="576" cy="144"/>
              </a:xfrm>
            </p:grpSpPr>
            <p:sp>
              <p:nvSpPr>
                <p:cNvPr id="20602" name="Oval 112"/>
                <p:cNvSpPr>
                  <a:spLocks noChangeArrowheads="1"/>
                </p:cNvSpPr>
                <p:nvPr/>
              </p:nvSpPr>
              <p:spPr bwMode="auto">
                <a:xfrm>
                  <a:off x="1144" y="1440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3" name="Oval 113"/>
                <p:cNvSpPr>
                  <a:spLocks noChangeArrowheads="1"/>
                </p:cNvSpPr>
                <p:nvPr/>
              </p:nvSpPr>
              <p:spPr bwMode="auto">
                <a:xfrm>
                  <a:off x="1288" y="1440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4" name="Oval 114"/>
                <p:cNvSpPr>
                  <a:spLocks noChangeArrowheads="1"/>
                </p:cNvSpPr>
                <p:nvPr/>
              </p:nvSpPr>
              <p:spPr bwMode="auto">
                <a:xfrm>
                  <a:off x="1432" y="1440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5" name="Oval 115"/>
                <p:cNvSpPr>
                  <a:spLocks noChangeArrowheads="1"/>
                </p:cNvSpPr>
                <p:nvPr/>
              </p:nvSpPr>
              <p:spPr bwMode="auto">
                <a:xfrm>
                  <a:off x="1576" y="1440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7" name="Group 121"/>
              <p:cNvGrpSpPr>
                <a:grpSpLocks/>
              </p:cNvGrpSpPr>
              <p:nvPr/>
            </p:nvGrpSpPr>
            <p:grpSpPr bwMode="auto">
              <a:xfrm>
                <a:off x="1072" y="1568"/>
                <a:ext cx="576" cy="144"/>
                <a:chOff x="1072" y="1568"/>
                <a:chExt cx="576" cy="144"/>
              </a:xfrm>
            </p:grpSpPr>
            <p:sp>
              <p:nvSpPr>
                <p:cNvPr id="20598" name="Oval 117"/>
                <p:cNvSpPr>
                  <a:spLocks noChangeArrowheads="1"/>
                </p:cNvSpPr>
                <p:nvPr/>
              </p:nvSpPr>
              <p:spPr bwMode="auto">
                <a:xfrm>
                  <a:off x="1072" y="1568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9" name="Oval 118"/>
                <p:cNvSpPr>
                  <a:spLocks noChangeArrowheads="1"/>
                </p:cNvSpPr>
                <p:nvPr/>
              </p:nvSpPr>
              <p:spPr bwMode="auto">
                <a:xfrm>
                  <a:off x="1216" y="1568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0" name="Oval 119"/>
                <p:cNvSpPr>
                  <a:spLocks noChangeArrowheads="1"/>
                </p:cNvSpPr>
                <p:nvPr/>
              </p:nvSpPr>
              <p:spPr bwMode="auto">
                <a:xfrm>
                  <a:off x="1360" y="1568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1" name="Oval 120"/>
                <p:cNvSpPr>
                  <a:spLocks noChangeArrowheads="1"/>
                </p:cNvSpPr>
                <p:nvPr/>
              </p:nvSpPr>
              <p:spPr bwMode="auto">
                <a:xfrm>
                  <a:off x="1504" y="1568"/>
                  <a:ext cx="144" cy="144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02" name="Group 125"/>
            <p:cNvGrpSpPr>
              <a:grpSpLocks/>
            </p:cNvGrpSpPr>
            <p:nvPr/>
          </p:nvGrpSpPr>
          <p:grpSpPr bwMode="auto">
            <a:xfrm>
              <a:off x="944" y="1336"/>
              <a:ext cx="240" cy="104"/>
              <a:chOff x="944" y="1336"/>
              <a:chExt cx="240" cy="104"/>
            </a:xfrm>
          </p:grpSpPr>
          <p:sp>
            <p:nvSpPr>
              <p:cNvPr id="20591" name="Freeform 123"/>
              <p:cNvSpPr>
                <a:spLocks/>
              </p:cNvSpPr>
              <p:nvPr/>
            </p:nvSpPr>
            <p:spPr bwMode="auto">
              <a:xfrm>
                <a:off x="944" y="1336"/>
                <a:ext cx="128" cy="104"/>
              </a:xfrm>
              <a:custGeom>
                <a:avLst/>
                <a:gdLst>
                  <a:gd name="T0" fmla="*/ 0 w 128"/>
                  <a:gd name="T1" fmla="*/ 80 h 104"/>
                  <a:gd name="T2" fmla="*/ 104 w 128"/>
                  <a:gd name="T3" fmla="*/ 0 h 104"/>
                  <a:gd name="T4" fmla="*/ 80 w 128"/>
                  <a:gd name="T5" fmla="*/ 64 h 104"/>
                  <a:gd name="T6" fmla="*/ 128 w 128"/>
                  <a:gd name="T7" fmla="*/ 104 h 104"/>
                  <a:gd name="T8" fmla="*/ 0 w 128"/>
                  <a:gd name="T9" fmla="*/ 8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04"/>
                  <a:gd name="T17" fmla="*/ 128 w 12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04">
                    <a:moveTo>
                      <a:pt x="0" y="80"/>
                    </a:moveTo>
                    <a:lnTo>
                      <a:pt x="104" y="0"/>
                    </a:lnTo>
                    <a:lnTo>
                      <a:pt x="80" y="64"/>
                    </a:lnTo>
                    <a:lnTo>
                      <a:pt x="128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124"/>
              <p:cNvSpPr>
                <a:spLocks noChangeShapeType="1"/>
              </p:cNvSpPr>
              <p:nvPr/>
            </p:nvSpPr>
            <p:spPr bwMode="auto">
              <a:xfrm flipV="1">
                <a:off x="1024" y="1352"/>
                <a:ext cx="160" cy="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503" name="Rectangle 126"/>
            <p:cNvSpPr>
              <a:spLocks noChangeArrowheads="1"/>
            </p:cNvSpPr>
            <p:nvPr/>
          </p:nvSpPr>
          <p:spPr bwMode="auto">
            <a:xfrm>
              <a:off x="852" y="1364"/>
              <a:ext cx="104" cy="1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Rectangle 127"/>
            <p:cNvSpPr>
              <a:spLocks noChangeArrowheads="1"/>
            </p:cNvSpPr>
            <p:nvPr/>
          </p:nvSpPr>
          <p:spPr bwMode="auto">
            <a:xfrm>
              <a:off x="1076" y="1060"/>
              <a:ext cx="640" cy="656"/>
            </a:xfrm>
            <a:prstGeom prst="rect">
              <a:avLst/>
            </a:prstGeom>
            <a:noFill/>
            <a:ln w="12700">
              <a:solidFill>
                <a:srgbClr val="66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Rectangle 128"/>
            <p:cNvSpPr>
              <a:spLocks noChangeArrowheads="1"/>
            </p:cNvSpPr>
            <p:nvPr/>
          </p:nvSpPr>
          <p:spPr bwMode="auto">
            <a:xfrm>
              <a:off x="1944" y="704"/>
              <a:ext cx="136" cy="19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Oval 129"/>
            <p:cNvSpPr>
              <a:spLocks noChangeArrowheads="1"/>
            </p:cNvSpPr>
            <p:nvPr/>
          </p:nvSpPr>
          <p:spPr bwMode="auto">
            <a:xfrm>
              <a:off x="2240" y="168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Oval 130"/>
            <p:cNvSpPr>
              <a:spLocks noChangeArrowheads="1"/>
            </p:cNvSpPr>
            <p:nvPr/>
          </p:nvSpPr>
          <p:spPr bwMode="auto">
            <a:xfrm>
              <a:off x="2296" y="152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Oval 131"/>
            <p:cNvSpPr>
              <a:spLocks noChangeArrowheads="1"/>
            </p:cNvSpPr>
            <p:nvPr/>
          </p:nvSpPr>
          <p:spPr bwMode="auto">
            <a:xfrm>
              <a:off x="2360" y="136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132"/>
            <p:cNvSpPr>
              <a:spLocks noChangeArrowheads="1"/>
            </p:cNvSpPr>
            <p:nvPr/>
          </p:nvSpPr>
          <p:spPr bwMode="auto">
            <a:xfrm>
              <a:off x="2416" y="12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0" name="Group 139"/>
            <p:cNvGrpSpPr>
              <a:grpSpLocks/>
            </p:cNvGrpSpPr>
            <p:nvPr/>
          </p:nvGrpSpPr>
          <p:grpSpPr bwMode="auto">
            <a:xfrm>
              <a:off x="2296" y="1368"/>
              <a:ext cx="328" cy="624"/>
              <a:chOff x="2296" y="1368"/>
              <a:chExt cx="328" cy="624"/>
            </a:xfrm>
          </p:grpSpPr>
          <p:sp>
            <p:nvSpPr>
              <p:cNvPr id="20585" name="Oval 133"/>
              <p:cNvSpPr>
                <a:spLocks noChangeArrowheads="1"/>
              </p:cNvSpPr>
              <p:nvPr/>
            </p:nvSpPr>
            <p:spPr bwMode="auto">
              <a:xfrm>
                <a:off x="2296" y="184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Oval 134"/>
              <p:cNvSpPr>
                <a:spLocks noChangeArrowheads="1"/>
              </p:cNvSpPr>
              <p:nvPr/>
            </p:nvSpPr>
            <p:spPr bwMode="auto">
              <a:xfrm>
                <a:off x="2424" y="184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Oval 135"/>
              <p:cNvSpPr>
                <a:spLocks noChangeArrowheads="1"/>
              </p:cNvSpPr>
              <p:nvPr/>
            </p:nvSpPr>
            <p:spPr bwMode="auto">
              <a:xfrm>
                <a:off x="2360" y="168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Oval 136"/>
              <p:cNvSpPr>
                <a:spLocks noChangeArrowheads="1"/>
              </p:cNvSpPr>
              <p:nvPr/>
            </p:nvSpPr>
            <p:spPr bwMode="auto">
              <a:xfrm>
                <a:off x="2480" y="168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Oval 137"/>
              <p:cNvSpPr>
                <a:spLocks noChangeArrowheads="1"/>
              </p:cNvSpPr>
              <p:nvPr/>
            </p:nvSpPr>
            <p:spPr bwMode="auto">
              <a:xfrm>
                <a:off x="2424" y="152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Oval 138"/>
              <p:cNvSpPr>
                <a:spLocks noChangeArrowheads="1"/>
              </p:cNvSpPr>
              <p:nvPr/>
            </p:nvSpPr>
            <p:spPr bwMode="auto">
              <a:xfrm>
                <a:off x="2480" y="13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149"/>
            <p:cNvGrpSpPr>
              <a:grpSpLocks/>
            </p:cNvGrpSpPr>
            <p:nvPr/>
          </p:nvGrpSpPr>
          <p:grpSpPr bwMode="auto">
            <a:xfrm>
              <a:off x="2168" y="896"/>
              <a:ext cx="392" cy="776"/>
              <a:chOff x="2168" y="896"/>
              <a:chExt cx="392" cy="776"/>
            </a:xfrm>
          </p:grpSpPr>
          <p:sp>
            <p:nvSpPr>
              <p:cNvPr id="20576" name="Oval 140"/>
              <p:cNvSpPr>
                <a:spLocks noChangeArrowheads="1"/>
              </p:cNvSpPr>
              <p:nvPr/>
            </p:nvSpPr>
            <p:spPr bwMode="auto">
              <a:xfrm>
                <a:off x="2168" y="152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Oval 141"/>
              <p:cNvSpPr>
                <a:spLocks noChangeArrowheads="1"/>
              </p:cNvSpPr>
              <p:nvPr/>
            </p:nvSpPr>
            <p:spPr bwMode="auto">
              <a:xfrm>
                <a:off x="2232" y="13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Oval 142"/>
              <p:cNvSpPr>
                <a:spLocks noChangeArrowheads="1"/>
              </p:cNvSpPr>
              <p:nvPr/>
            </p:nvSpPr>
            <p:spPr bwMode="auto">
              <a:xfrm>
                <a:off x="216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Oval 143"/>
              <p:cNvSpPr>
                <a:spLocks noChangeArrowheads="1"/>
              </p:cNvSpPr>
              <p:nvPr/>
            </p:nvSpPr>
            <p:spPr bwMode="auto">
              <a:xfrm>
                <a:off x="2296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Oval 144"/>
              <p:cNvSpPr>
                <a:spLocks noChangeArrowheads="1"/>
              </p:cNvSpPr>
              <p:nvPr/>
            </p:nvSpPr>
            <p:spPr bwMode="auto">
              <a:xfrm>
                <a:off x="2232" y="1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Oval 145"/>
              <p:cNvSpPr>
                <a:spLocks noChangeArrowheads="1"/>
              </p:cNvSpPr>
              <p:nvPr/>
            </p:nvSpPr>
            <p:spPr bwMode="auto">
              <a:xfrm>
                <a:off x="2352" y="1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Oval 146"/>
              <p:cNvSpPr>
                <a:spLocks noChangeArrowheads="1"/>
              </p:cNvSpPr>
              <p:nvPr/>
            </p:nvSpPr>
            <p:spPr bwMode="auto">
              <a:xfrm>
                <a:off x="2168" y="8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Oval 147"/>
              <p:cNvSpPr>
                <a:spLocks noChangeArrowheads="1"/>
              </p:cNvSpPr>
              <p:nvPr/>
            </p:nvSpPr>
            <p:spPr bwMode="auto">
              <a:xfrm>
                <a:off x="2296" y="8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Oval 148"/>
              <p:cNvSpPr>
                <a:spLocks noChangeArrowheads="1"/>
              </p:cNvSpPr>
              <p:nvPr/>
            </p:nvSpPr>
            <p:spPr bwMode="auto">
              <a:xfrm>
                <a:off x="2416" y="8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2" name="Oval 150"/>
            <p:cNvSpPr>
              <a:spLocks noChangeArrowheads="1"/>
            </p:cNvSpPr>
            <p:nvPr/>
          </p:nvSpPr>
          <p:spPr bwMode="auto">
            <a:xfrm>
              <a:off x="2488" y="105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151"/>
            <p:cNvSpPr>
              <a:spLocks noChangeArrowheads="1"/>
            </p:cNvSpPr>
            <p:nvPr/>
          </p:nvSpPr>
          <p:spPr bwMode="auto">
            <a:xfrm>
              <a:off x="2012" y="1396"/>
              <a:ext cx="56" cy="2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52"/>
            <p:cNvSpPr>
              <a:spLocks/>
            </p:cNvSpPr>
            <p:nvPr/>
          </p:nvSpPr>
          <p:spPr bwMode="auto">
            <a:xfrm>
              <a:off x="2272" y="1208"/>
              <a:ext cx="352" cy="776"/>
            </a:xfrm>
            <a:custGeom>
              <a:avLst/>
              <a:gdLst>
                <a:gd name="T0" fmla="*/ 304 w 352"/>
                <a:gd name="T1" fmla="*/ 0 h 776"/>
                <a:gd name="T2" fmla="*/ 352 w 352"/>
                <a:gd name="T3" fmla="*/ 0 h 776"/>
                <a:gd name="T4" fmla="*/ 352 w 352"/>
                <a:gd name="T5" fmla="*/ 776 h 776"/>
                <a:gd name="T6" fmla="*/ 0 w 352"/>
                <a:gd name="T7" fmla="*/ 776 h 776"/>
                <a:gd name="T8" fmla="*/ 304 w 352"/>
                <a:gd name="T9" fmla="*/ 0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776"/>
                <a:gd name="T17" fmla="*/ 352 w 352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776">
                  <a:moveTo>
                    <a:pt x="304" y="0"/>
                  </a:moveTo>
                  <a:lnTo>
                    <a:pt x="352" y="0"/>
                  </a:lnTo>
                  <a:lnTo>
                    <a:pt x="352" y="776"/>
                  </a:lnTo>
                  <a:lnTo>
                    <a:pt x="0" y="776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154"/>
            <p:cNvSpPr>
              <a:spLocks/>
            </p:cNvSpPr>
            <p:nvPr/>
          </p:nvSpPr>
          <p:spPr bwMode="auto">
            <a:xfrm>
              <a:off x="2160" y="888"/>
              <a:ext cx="416" cy="776"/>
            </a:xfrm>
            <a:custGeom>
              <a:avLst/>
              <a:gdLst>
                <a:gd name="T0" fmla="*/ 112 w 416"/>
                <a:gd name="T1" fmla="*/ 776 h 776"/>
                <a:gd name="T2" fmla="*/ 0 w 416"/>
                <a:gd name="T3" fmla="*/ 776 h 776"/>
                <a:gd name="T4" fmla="*/ 0 w 416"/>
                <a:gd name="T5" fmla="*/ 0 h 776"/>
                <a:gd name="T6" fmla="*/ 416 w 416"/>
                <a:gd name="T7" fmla="*/ 0 h 776"/>
                <a:gd name="T8" fmla="*/ 112 w 416"/>
                <a:gd name="T9" fmla="*/ 776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776"/>
                <a:gd name="T17" fmla="*/ 416 w 416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776">
                  <a:moveTo>
                    <a:pt x="112" y="776"/>
                  </a:moveTo>
                  <a:lnTo>
                    <a:pt x="0" y="776"/>
                  </a:lnTo>
                  <a:lnTo>
                    <a:pt x="0" y="0"/>
                  </a:lnTo>
                  <a:lnTo>
                    <a:pt x="416" y="0"/>
                  </a:lnTo>
                  <a:lnTo>
                    <a:pt x="112" y="77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156"/>
            <p:cNvSpPr>
              <a:spLocks/>
            </p:cNvSpPr>
            <p:nvPr/>
          </p:nvSpPr>
          <p:spPr bwMode="auto">
            <a:xfrm>
              <a:off x="2200" y="1056"/>
              <a:ext cx="440" cy="776"/>
            </a:xfrm>
            <a:custGeom>
              <a:avLst/>
              <a:gdLst>
                <a:gd name="T0" fmla="*/ 312 w 440"/>
                <a:gd name="T1" fmla="*/ 0 h 776"/>
                <a:gd name="T2" fmla="*/ 440 w 440"/>
                <a:gd name="T3" fmla="*/ 0 h 776"/>
                <a:gd name="T4" fmla="*/ 128 w 440"/>
                <a:gd name="T5" fmla="*/ 776 h 776"/>
                <a:gd name="T6" fmla="*/ 0 w 440"/>
                <a:gd name="T7" fmla="*/ 776 h 776"/>
                <a:gd name="T8" fmla="*/ 312 w 440"/>
                <a:gd name="T9" fmla="*/ 0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776"/>
                <a:gd name="T17" fmla="*/ 440 w 440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776">
                  <a:moveTo>
                    <a:pt x="312" y="0"/>
                  </a:moveTo>
                  <a:lnTo>
                    <a:pt x="440" y="0"/>
                  </a:lnTo>
                  <a:lnTo>
                    <a:pt x="128" y="776"/>
                  </a:lnTo>
                  <a:lnTo>
                    <a:pt x="0" y="776"/>
                  </a:lnTo>
                  <a:lnTo>
                    <a:pt x="31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Rectangle 158"/>
            <p:cNvSpPr>
              <a:spLocks noChangeArrowheads="1"/>
            </p:cNvSpPr>
            <p:nvPr/>
          </p:nvSpPr>
          <p:spPr bwMode="auto">
            <a:xfrm>
              <a:off x="2088" y="2976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F</a:t>
              </a:r>
              <a:endParaRPr lang="en-US" i="1"/>
            </a:p>
          </p:txBody>
        </p:sp>
        <p:grpSp>
          <p:nvGrpSpPr>
            <p:cNvPr id="20518" name="Group 168"/>
            <p:cNvGrpSpPr>
              <a:grpSpLocks/>
            </p:cNvGrpSpPr>
            <p:nvPr/>
          </p:nvGrpSpPr>
          <p:grpSpPr bwMode="auto">
            <a:xfrm>
              <a:off x="2168" y="1936"/>
              <a:ext cx="80" cy="280"/>
              <a:chOff x="2168" y="1936"/>
              <a:chExt cx="80" cy="280"/>
            </a:xfrm>
          </p:grpSpPr>
          <p:sp>
            <p:nvSpPr>
              <p:cNvPr id="20574" name="Freeform 166"/>
              <p:cNvSpPr>
                <a:spLocks/>
              </p:cNvSpPr>
              <p:nvPr/>
            </p:nvSpPr>
            <p:spPr bwMode="auto">
              <a:xfrm>
                <a:off x="2168" y="2128"/>
                <a:ext cx="80" cy="88"/>
              </a:xfrm>
              <a:custGeom>
                <a:avLst/>
                <a:gdLst>
                  <a:gd name="T0" fmla="*/ 40 w 80"/>
                  <a:gd name="T1" fmla="*/ 88 h 88"/>
                  <a:gd name="T2" fmla="*/ 0 w 80"/>
                  <a:gd name="T3" fmla="*/ 0 h 88"/>
                  <a:gd name="T4" fmla="*/ 40 w 80"/>
                  <a:gd name="T5" fmla="*/ 32 h 88"/>
                  <a:gd name="T6" fmla="*/ 80 w 80"/>
                  <a:gd name="T7" fmla="*/ 0 h 88"/>
                  <a:gd name="T8" fmla="*/ 40 w 8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88"/>
                    </a:moveTo>
                    <a:lnTo>
                      <a:pt x="0" y="0"/>
                    </a:lnTo>
                    <a:lnTo>
                      <a:pt x="40" y="32"/>
                    </a:lnTo>
                    <a:lnTo>
                      <a:pt x="80" y="0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Line 167"/>
              <p:cNvSpPr>
                <a:spLocks noChangeShapeType="1"/>
              </p:cNvSpPr>
              <p:nvPr/>
            </p:nvSpPr>
            <p:spPr bwMode="auto">
              <a:xfrm flipV="1">
                <a:off x="2208" y="1936"/>
                <a:ext cx="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0519" name="Group 171"/>
            <p:cNvGrpSpPr>
              <a:grpSpLocks/>
            </p:cNvGrpSpPr>
            <p:nvPr/>
          </p:nvGrpSpPr>
          <p:grpSpPr bwMode="auto">
            <a:xfrm>
              <a:off x="2168" y="2696"/>
              <a:ext cx="80" cy="280"/>
              <a:chOff x="2168" y="2696"/>
              <a:chExt cx="80" cy="280"/>
            </a:xfrm>
          </p:grpSpPr>
          <p:sp>
            <p:nvSpPr>
              <p:cNvPr id="20572" name="Freeform 169"/>
              <p:cNvSpPr>
                <a:spLocks/>
              </p:cNvSpPr>
              <p:nvPr/>
            </p:nvSpPr>
            <p:spPr bwMode="auto">
              <a:xfrm>
                <a:off x="2168" y="2696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Line 170"/>
              <p:cNvSpPr>
                <a:spLocks noChangeShapeType="1"/>
              </p:cNvSpPr>
              <p:nvPr/>
            </p:nvSpPr>
            <p:spPr bwMode="auto">
              <a:xfrm flipV="1">
                <a:off x="2208" y="2752"/>
                <a:ext cx="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520" name="Rectangle 172"/>
            <p:cNvSpPr>
              <a:spLocks noChangeArrowheads="1"/>
            </p:cNvSpPr>
            <p:nvPr/>
          </p:nvSpPr>
          <p:spPr bwMode="auto">
            <a:xfrm>
              <a:off x="2152" y="2296"/>
              <a:ext cx="9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20521" name="Rectangle 173"/>
            <p:cNvSpPr>
              <a:spLocks noChangeArrowheads="1"/>
            </p:cNvSpPr>
            <p:nvPr/>
          </p:nvSpPr>
          <p:spPr bwMode="auto">
            <a:xfrm>
              <a:off x="2248" y="2344"/>
              <a:ext cx="13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elastic + plastic</a:t>
              </a:r>
              <a:endParaRPr lang="en-US"/>
            </a:p>
          </p:txBody>
        </p:sp>
        <p:grpSp>
          <p:nvGrpSpPr>
            <p:cNvPr id="20522" name="Group 176"/>
            <p:cNvGrpSpPr>
              <a:grpSpLocks/>
            </p:cNvGrpSpPr>
            <p:nvPr/>
          </p:nvGrpSpPr>
          <p:grpSpPr bwMode="auto">
            <a:xfrm>
              <a:off x="2032" y="1408"/>
              <a:ext cx="240" cy="104"/>
              <a:chOff x="2032" y="1408"/>
              <a:chExt cx="240" cy="104"/>
            </a:xfrm>
          </p:grpSpPr>
          <p:sp>
            <p:nvSpPr>
              <p:cNvPr id="20570" name="Freeform 174"/>
              <p:cNvSpPr>
                <a:spLocks/>
              </p:cNvSpPr>
              <p:nvPr/>
            </p:nvSpPr>
            <p:spPr bwMode="auto">
              <a:xfrm>
                <a:off x="2032" y="1408"/>
                <a:ext cx="128" cy="104"/>
              </a:xfrm>
              <a:custGeom>
                <a:avLst/>
                <a:gdLst>
                  <a:gd name="T0" fmla="*/ 0 w 128"/>
                  <a:gd name="T1" fmla="*/ 80 h 104"/>
                  <a:gd name="T2" fmla="*/ 104 w 128"/>
                  <a:gd name="T3" fmla="*/ 0 h 104"/>
                  <a:gd name="T4" fmla="*/ 80 w 128"/>
                  <a:gd name="T5" fmla="*/ 64 h 104"/>
                  <a:gd name="T6" fmla="*/ 128 w 128"/>
                  <a:gd name="T7" fmla="*/ 104 h 104"/>
                  <a:gd name="T8" fmla="*/ 0 w 128"/>
                  <a:gd name="T9" fmla="*/ 8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04"/>
                  <a:gd name="T17" fmla="*/ 128 w 12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04">
                    <a:moveTo>
                      <a:pt x="0" y="80"/>
                    </a:moveTo>
                    <a:lnTo>
                      <a:pt x="104" y="0"/>
                    </a:lnTo>
                    <a:lnTo>
                      <a:pt x="80" y="64"/>
                    </a:lnTo>
                    <a:lnTo>
                      <a:pt x="128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Line 175"/>
              <p:cNvSpPr>
                <a:spLocks noChangeShapeType="1"/>
              </p:cNvSpPr>
              <p:nvPr/>
            </p:nvSpPr>
            <p:spPr bwMode="auto">
              <a:xfrm flipV="1">
                <a:off x="2112" y="1424"/>
                <a:ext cx="160" cy="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523" name="Rectangle 177"/>
            <p:cNvSpPr>
              <a:spLocks noChangeArrowheads="1"/>
            </p:cNvSpPr>
            <p:nvPr/>
          </p:nvSpPr>
          <p:spPr bwMode="auto">
            <a:xfrm>
              <a:off x="2640" y="936"/>
              <a:ext cx="5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bonds </a:t>
              </a:r>
              <a:endParaRPr lang="en-US"/>
            </a:p>
          </p:txBody>
        </p:sp>
        <p:sp>
          <p:nvSpPr>
            <p:cNvPr id="20524" name="Rectangle 178"/>
            <p:cNvSpPr>
              <a:spLocks noChangeArrowheads="1"/>
            </p:cNvSpPr>
            <p:nvPr/>
          </p:nvSpPr>
          <p:spPr bwMode="auto">
            <a:xfrm>
              <a:off x="2640" y="1160"/>
              <a:ext cx="6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stretch </a:t>
              </a:r>
              <a:endParaRPr lang="en-US"/>
            </a:p>
          </p:txBody>
        </p:sp>
        <p:sp>
          <p:nvSpPr>
            <p:cNvPr id="20525" name="Rectangle 179"/>
            <p:cNvSpPr>
              <a:spLocks noChangeArrowheads="1"/>
            </p:cNvSpPr>
            <p:nvPr/>
          </p:nvSpPr>
          <p:spPr bwMode="auto">
            <a:xfrm>
              <a:off x="2640" y="1384"/>
              <a:ext cx="80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&amp; planes </a:t>
              </a:r>
              <a:endParaRPr lang="en-US"/>
            </a:p>
          </p:txBody>
        </p:sp>
        <p:sp>
          <p:nvSpPr>
            <p:cNvPr id="20526" name="Rectangle 180"/>
            <p:cNvSpPr>
              <a:spLocks noChangeArrowheads="1"/>
            </p:cNvSpPr>
            <p:nvPr/>
          </p:nvSpPr>
          <p:spPr bwMode="auto">
            <a:xfrm>
              <a:off x="2640" y="1608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shear</a:t>
              </a:r>
              <a:endParaRPr lang="en-US"/>
            </a:p>
          </p:txBody>
        </p:sp>
        <p:sp>
          <p:nvSpPr>
            <p:cNvPr id="20527" name="Rectangle 181"/>
            <p:cNvSpPr>
              <a:spLocks noChangeArrowheads="1"/>
            </p:cNvSpPr>
            <p:nvPr/>
          </p:nvSpPr>
          <p:spPr bwMode="auto">
            <a:xfrm>
              <a:off x="3968" y="736"/>
              <a:ext cx="152" cy="1736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Rectangle 182"/>
            <p:cNvSpPr>
              <a:spLocks noChangeArrowheads="1"/>
            </p:cNvSpPr>
            <p:nvPr/>
          </p:nvSpPr>
          <p:spPr bwMode="auto">
            <a:xfrm>
              <a:off x="4036" y="1380"/>
              <a:ext cx="72" cy="1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9" name="Group 186"/>
            <p:cNvGrpSpPr>
              <a:grpSpLocks/>
            </p:cNvGrpSpPr>
            <p:nvPr/>
          </p:nvGrpSpPr>
          <p:grpSpPr bwMode="auto">
            <a:xfrm>
              <a:off x="4216" y="984"/>
              <a:ext cx="432" cy="144"/>
              <a:chOff x="4216" y="984"/>
              <a:chExt cx="432" cy="144"/>
            </a:xfrm>
          </p:grpSpPr>
          <p:sp>
            <p:nvSpPr>
              <p:cNvPr id="20567" name="Oval 183"/>
              <p:cNvSpPr>
                <a:spLocks noChangeArrowheads="1"/>
              </p:cNvSpPr>
              <p:nvPr/>
            </p:nvSpPr>
            <p:spPr bwMode="auto">
              <a:xfrm>
                <a:off x="4216" y="984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Oval 184"/>
              <p:cNvSpPr>
                <a:spLocks noChangeArrowheads="1"/>
              </p:cNvSpPr>
              <p:nvPr/>
            </p:nvSpPr>
            <p:spPr bwMode="auto">
              <a:xfrm>
                <a:off x="4360" y="984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Oval 185"/>
              <p:cNvSpPr>
                <a:spLocks noChangeArrowheads="1"/>
              </p:cNvSpPr>
              <p:nvPr/>
            </p:nvSpPr>
            <p:spPr bwMode="auto">
              <a:xfrm>
                <a:off x="4504" y="984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0" name="Group 196"/>
            <p:cNvGrpSpPr>
              <a:grpSpLocks/>
            </p:cNvGrpSpPr>
            <p:nvPr/>
          </p:nvGrpSpPr>
          <p:grpSpPr bwMode="auto">
            <a:xfrm>
              <a:off x="4144" y="1944"/>
              <a:ext cx="80" cy="280"/>
              <a:chOff x="4144" y="1944"/>
              <a:chExt cx="80" cy="280"/>
            </a:xfrm>
          </p:grpSpPr>
          <p:sp>
            <p:nvSpPr>
              <p:cNvPr id="20565" name="Freeform 194"/>
              <p:cNvSpPr>
                <a:spLocks/>
              </p:cNvSpPr>
              <p:nvPr/>
            </p:nvSpPr>
            <p:spPr bwMode="auto">
              <a:xfrm>
                <a:off x="4144" y="2136"/>
                <a:ext cx="80" cy="88"/>
              </a:xfrm>
              <a:custGeom>
                <a:avLst/>
                <a:gdLst>
                  <a:gd name="T0" fmla="*/ 40 w 80"/>
                  <a:gd name="T1" fmla="*/ 88 h 88"/>
                  <a:gd name="T2" fmla="*/ 0 w 80"/>
                  <a:gd name="T3" fmla="*/ 0 h 88"/>
                  <a:gd name="T4" fmla="*/ 40 w 80"/>
                  <a:gd name="T5" fmla="*/ 32 h 88"/>
                  <a:gd name="T6" fmla="*/ 80 w 80"/>
                  <a:gd name="T7" fmla="*/ 0 h 88"/>
                  <a:gd name="T8" fmla="*/ 40 w 8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88"/>
                    </a:moveTo>
                    <a:lnTo>
                      <a:pt x="0" y="0"/>
                    </a:lnTo>
                    <a:lnTo>
                      <a:pt x="40" y="32"/>
                    </a:lnTo>
                    <a:lnTo>
                      <a:pt x="80" y="0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Line 195"/>
              <p:cNvSpPr>
                <a:spLocks noChangeShapeType="1"/>
              </p:cNvSpPr>
              <p:nvPr/>
            </p:nvSpPr>
            <p:spPr bwMode="auto">
              <a:xfrm flipV="1">
                <a:off x="4184" y="1944"/>
                <a:ext cx="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0531" name="Group 199"/>
            <p:cNvGrpSpPr>
              <a:grpSpLocks/>
            </p:cNvGrpSpPr>
            <p:nvPr/>
          </p:nvGrpSpPr>
          <p:grpSpPr bwMode="auto">
            <a:xfrm>
              <a:off x="4152" y="2472"/>
              <a:ext cx="80" cy="288"/>
              <a:chOff x="4152" y="2472"/>
              <a:chExt cx="80" cy="288"/>
            </a:xfrm>
          </p:grpSpPr>
          <p:sp>
            <p:nvSpPr>
              <p:cNvPr id="20563" name="Freeform 197"/>
              <p:cNvSpPr>
                <a:spLocks/>
              </p:cNvSpPr>
              <p:nvPr/>
            </p:nvSpPr>
            <p:spPr bwMode="auto">
              <a:xfrm>
                <a:off x="4152" y="247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Line 198"/>
              <p:cNvSpPr>
                <a:spLocks noChangeShapeType="1"/>
              </p:cNvSpPr>
              <p:nvPr/>
            </p:nvSpPr>
            <p:spPr bwMode="auto">
              <a:xfrm flipV="1">
                <a:off x="4192" y="2528"/>
                <a:ext cx="1" cy="2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532" name="Rectangle 200"/>
            <p:cNvSpPr>
              <a:spLocks noChangeArrowheads="1"/>
            </p:cNvSpPr>
            <p:nvPr/>
          </p:nvSpPr>
          <p:spPr bwMode="auto">
            <a:xfrm>
              <a:off x="4144" y="2200"/>
              <a:ext cx="9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20533" name="Rectangle 201"/>
            <p:cNvSpPr>
              <a:spLocks noChangeArrowheads="1"/>
            </p:cNvSpPr>
            <p:nvPr/>
          </p:nvSpPr>
          <p:spPr bwMode="auto">
            <a:xfrm>
              <a:off x="4240" y="2248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plastic</a:t>
              </a:r>
              <a:endParaRPr lang="en-US"/>
            </a:p>
          </p:txBody>
        </p:sp>
        <p:grpSp>
          <p:nvGrpSpPr>
            <p:cNvPr id="20534" name="Group 205"/>
            <p:cNvGrpSpPr>
              <a:grpSpLocks/>
            </p:cNvGrpSpPr>
            <p:nvPr/>
          </p:nvGrpSpPr>
          <p:grpSpPr bwMode="auto">
            <a:xfrm>
              <a:off x="4288" y="1104"/>
              <a:ext cx="432" cy="144"/>
              <a:chOff x="4288" y="1104"/>
              <a:chExt cx="432" cy="144"/>
            </a:xfrm>
          </p:grpSpPr>
          <p:sp>
            <p:nvSpPr>
              <p:cNvPr id="20560" name="Oval 202"/>
              <p:cNvSpPr>
                <a:spLocks noChangeArrowheads="1"/>
              </p:cNvSpPr>
              <p:nvPr/>
            </p:nvSpPr>
            <p:spPr bwMode="auto">
              <a:xfrm>
                <a:off x="4288" y="1104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Oval 203"/>
              <p:cNvSpPr>
                <a:spLocks noChangeArrowheads="1"/>
              </p:cNvSpPr>
              <p:nvPr/>
            </p:nvSpPr>
            <p:spPr bwMode="auto">
              <a:xfrm>
                <a:off x="4432" y="1104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Oval 204"/>
              <p:cNvSpPr>
                <a:spLocks noChangeArrowheads="1"/>
              </p:cNvSpPr>
              <p:nvPr/>
            </p:nvSpPr>
            <p:spPr bwMode="auto">
              <a:xfrm>
                <a:off x="4576" y="1104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5" name="Group 209"/>
            <p:cNvGrpSpPr>
              <a:grpSpLocks/>
            </p:cNvGrpSpPr>
            <p:nvPr/>
          </p:nvGrpSpPr>
          <p:grpSpPr bwMode="auto">
            <a:xfrm>
              <a:off x="4216" y="1232"/>
              <a:ext cx="432" cy="144"/>
              <a:chOff x="4216" y="1232"/>
              <a:chExt cx="432" cy="144"/>
            </a:xfrm>
          </p:grpSpPr>
          <p:sp>
            <p:nvSpPr>
              <p:cNvPr id="20557" name="Oval 206"/>
              <p:cNvSpPr>
                <a:spLocks noChangeArrowheads="1"/>
              </p:cNvSpPr>
              <p:nvPr/>
            </p:nvSpPr>
            <p:spPr bwMode="auto">
              <a:xfrm>
                <a:off x="4216" y="123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Oval 207"/>
              <p:cNvSpPr>
                <a:spLocks noChangeArrowheads="1"/>
              </p:cNvSpPr>
              <p:nvPr/>
            </p:nvSpPr>
            <p:spPr bwMode="auto">
              <a:xfrm>
                <a:off x="4360" y="123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Oval 208"/>
              <p:cNvSpPr>
                <a:spLocks noChangeArrowheads="1"/>
              </p:cNvSpPr>
              <p:nvPr/>
            </p:nvSpPr>
            <p:spPr bwMode="auto">
              <a:xfrm>
                <a:off x="4504" y="123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6" name="Group 213"/>
            <p:cNvGrpSpPr>
              <a:grpSpLocks/>
            </p:cNvGrpSpPr>
            <p:nvPr/>
          </p:nvGrpSpPr>
          <p:grpSpPr bwMode="auto">
            <a:xfrm>
              <a:off x="4288" y="1352"/>
              <a:ext cx="432" cy="144"/>
              <a:chOff x="4288" y="1352"/>
              <a:chExt cx="432" cy="144"/>
            </a:xfrm>
          </p:grpSpPr>
          <p:sp>
            <p:nvSpPr>
              <p:cNvPr id="20554" name="Oval 210"/>
              <p:cNvSpPr>
                <a:spLocks noChangeArrowheads="1"/>
              </p:cNvSpPr>
              <p:nvPr/>
            </p:nvSpPr>
            <p:spPr bwMode="auto">
              <a:xfrm>
                <a:off x="4288" y="135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Oval 211"/>
              <p:cNvSpPr>
                <a:spLocks noChangeArrowheads="1"/>
              </p:cNvSpPr>
              <p:nvPr/>
            </p:nvSpPr>
            <p:spPr bwMode="auto">
              <a:xfrm>
                <a:off x="4432" y="135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Oval 212"/>
              <p:cNvSpPr>
                <a:spLocks noChangeArrowheads="1"/>
              </p:cNvSpPr>
              <p:nvPr/>
            </p:nvSpPr>
            <p:spPr bwMode="auto">
              <a:xfrm>
                <a:off x="4576" y="135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7" name="Group 217"/>
            <p:cNvGrpSpPr>
              <a:grpSpLocks/>
            </p:cNvGrpSpPr>
            <p:nvPr/>
          </p:nvGrpSpPr>
          <p:grpSpPr bwMode="auto">
            <a:xfrm>
              <a:off x="4216" y="1472"/>
              <a:ext cx="432" cy="144"/>
              <a:chOff x="4216" y="1472"/>
              <a:chExt cx="432" cy="144"/>
            </a:xfrm>
          </p:grpSpPr>
          <p:sp>
            <p:nvSpPr>
              <p:cNvPr id="20551" name="Oval 214"/>
              <p:cNvSpPr>
                <a:spLocks noChangeArrowheads="1"/>
              </p:cNvSpPr>
              <p:nvPr/>
            </p:nvSpPr>
            <p:spPr bwMode="auto">
              <a:xfrm>
                <a:off x="4216" y="147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Oval 215"/>
              <p:cNvSpPr>
                <a:spLocks noChangeArrowheads="1"/>
              </p:cNvSpPr>
              <p:nvPr/>
            </p:nvSpPr>
            <p:spPr bwMode="auto">
              <a:xfrm>
                <a:off x="4360" y="147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Oval 216"/>
              <p:cNvSpPr>
                <a:spLocks noChangeArrowheads="1"/>
              </p:cNvSpPr>
              <p:nvPr/>
            </p:nvSpPr>
            <p:spPr bwMode="auto">
              <a:xfrm>
                <a:off x="4504" y="1472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8" name="Group 221"/>
            <p:cNvGrpSpPr>
              <a:grpSpLocks/>
            </p:cNvGrpSpPr>
            <p:nvPr/>
          </p:nvGrpSpPr>
          <p:grpSpPr bwMode="auto">
            <a:xfrm>
              <a:off x="4288" y="1600"/>
              <a:ext cx="424" cy="144"/>
              <a:chOff x="4288" y="1600"/>
              <a:chExt cx="424" cy="144"/>
            </a:xfrm>
          </p:grpSpPr>
          <p:sp>
            <p:nvSpPr>
              <p:cNvPr id="20548" name="Oval 218"/>
              <p:cNvSpPr>
                <a:spLocks noChangeArrowheads="1"/>
              </p:cNvSpPr>
              <p:nvPr/>
            </p:nvSpPr>
            <p:spPr bwMode="auto">
              <a:xfrm>
                <a:off x="4288" y="1600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Oval 219"/>
              <p:cNvSpPr>
                <a:spLocks noChangeArrowheads="1"/>
              </p:cNvSpPr>
              <p:nvPr/>
            </p:nvSpPr>
            <p:spPr bwMode="auto">
              <a:xfrm>
                <a:off x="4424" y="1600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Oval 220"/>
              <p:cNvSpPr>
                <a:spLocks noChangeArrowheads="1"/>
              </p:cNvSpPr>
              <p:nvPr/>
            </p:nvSpPr>
            <p:spPr bwMode="auto">
              <a:xfrm>
                <a:off x="4568" y="1600"/>
                <a:ext cx="144" cy="144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9" name="Oval 222"/>
            <p:cNvSpPr>
              <a:spLocks noChangeArrowheads="1"/>
            </p:cNvSpPr>
            <p:nvPr/>
          </p:nvSpPr>
          <p:spPr bwMode="auto">
            <a:xfrm>
              <a:off x="4352" y="1720"/>
              <a:ext cx="144" cy="144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Oval 223"/>
            <p:cNvSpPr>
              <a:spLocks noChangeArrowheads="1"/>
            </p:cNvSpPr>
            <p:nvPr/>
          </p:nvSpPr>
          <p:spPr bwMode="auto">
            <a:xfrm>
              <a:off x="4496" y="1720"/>
              <a:ext cx="144" cy="144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225"/>
            <p:cNvSpPr>
              <a:spLocks/>
            </p:cNvSpPr>
            <p:nvPr/>
          </p:nvSpPr>
          <p:spPr bwMode="auto">
            <a:xfrm>
              <a:off x="4320" y="1184"/>
              <a:ext cx="392" cy="680"/>
            </a:xfrm>
            <a:custGeom>
              <a:avLst/>
              <a:gdLst>
                <a:gd name="T0" fmla="*/ 384 w 392"/>
                <a:gd name="T1" fmla="*/ 0 h 680"/>
                <a:gd name="T2" fmla="*/ 392 w 392"/>
                <a:gd name="T3" fmla="*/ 0 h 680"/>
                <a:gd name="T4" fmla="*/ 392 w 392"/>
                <a:gd name="T5" fmla="*/ 680 h 680"/>
                <a:gd name="T6" fmla="*/ 0 w 392"/>
                <a:gd name="T7" fmla="*/ 680 h 680"/>
                <a:gd name="T8" fmla="*/ 384 w 392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680"/>
                <a:gd name="T17" fmla="*/ 392 w 392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680">
                  <a:moveTo>
                    <a:pt x="384" y="0"/>
                  </a:moveTo>
                  <a:lnTo>
                    <a:pt x="392" y="0"/>
                  </a:lnTo>
                  <a:lnTo>
                    <a:pt x="392" y="680"/>
                  </a:lnTo>
                  <a:lnTo>
                    <a:pt x="0" y="680"/>
                  </a:lnTo>
                  <a:lnTo>
                    <a:pt x="38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226"/>
            <p:cNvSpPr>
              <a:spLocks/>
            </p:cNvSpPr>
            <p:nvPr/>
          </p:nvSpPr>
          <p:spPr bwMode="auto">
            <a:xfrm>
              <a:off x="4216" y="968"/>
              <a:ext cx="472" cy="656"/>
            </a:xfrm>
            <a:custGeom>
              <a:avLst/>
              <a:gdLst>
                <a:gd name="T0" fmla="*/ 88 w 472"/>
                <a:gd name="T1" fmla="*/ 656 h 656"/>
                <a:gd name="T2" fmla="*/ 0 w 472"/>
                <a:gd name="T3" fmla="*/ 656 h 656"/>
                <a:gd name="T4" fmla="*/ 0 w 472"/>
                <a:gd name="T5" fmla="*/ 0 h 656"/>
                <a:gd name="T6" fmla="*/ 472 w 472"/>
                <a:gd name="T7" fmla="*/ 0 h 656"/>
                <a:gd name="T8" fmla="*/ 88 w 472"/>
                <a:gd name="T9" fmla="*/ 656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656"/>
                <a:gd name="T17" fmla="*/ 472 w 472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656">
                  <a:moveTo>
                    <a:pt x="88" y="656"/>
                  </a:moveTo>
                  <a:lnTo>
                    <a:pt x="0" y="656"/>
                  </a:lnTo>
                  <a:lnTo>
                    <a:pt x="0" y="0"/>
                  </a:lnTo>
                  <a:lnTo>
                    <a:pt x="472" y="0"/>
                  </a:lnTo>
                  <a:lnTo>
                    <a:pt x="88" y="65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229"/>
            <p:cNvSpPr>
              <a:spLocks/>
            </p:cNvSpPr>
            <p:nvPr/>
          </p:nvSpPr>
          <p:spPr bwMode="auto">
            <a:xfrm>
              <a:off x="4240" y="1096"/>
              <a:ext cx="512" cy="656"/>
            </a:xfrm>
            <a:custGeom>
              <a:avLst/>
              <a:gdLst>
                <a:gd name="T0" fmla="*/ 368 w 512"/>
                <a:gd name="T1" fmla="*/ 0 h 656"/>
                <a:gd name="T2" fmla="*/ 512 w 512"/>
                <a:gd name="T3" fmla="*/ 0 h 656"/>
                <a:gd name="T4" fmla="*/ 136 w 512"/>
                <a:gd name="T5" fmla="*/ 656 h 656"/>
                <a:gd name="T6" fmla="*/ 0 w 512"/>
                <a:gd name="T7" fmla="*/ 656 h 656"/>
                <a:gd name="T8" fmla="*/ 368 w 512"/>
                <a:gd name="T9" fmla="*/ 0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656"/>
                <a:gd name="T17" fmla="*/ 512 w 512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656">
                  <a:moveTo>
                    <a:pt x="368" y="0"/>
                  </a:moveTo>
                  <a:lnTo>
                    <a:pt x="512" y="0"/>
                  </a:lnTo>
                  <a:lnTo>
                    <a:pt x="136" y="656"/>
                  </a:lnTo>
                  <a:lnTo>
                    <a:pt x="0" y="656"/>
                  </a:lnTo>
                  <a:lnTo>
                    <a:pt x="36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44" name="Group 232"/>
            <p:cNvGrpSpPr>
              <a:grpSpLocks/>
            </p:cNvGrpSpPr>
            <p:nvPr/>
          </p:nvGrpSpPr>
          <p:grpSpPr bwMode="auto">
            <a:xfrm>
              <a:off x="4096" y="1344"/>
              <a:ext cx="240" cy="104"/>
              <a:chOff x="4096" y="1344"/>
              <a:chExt cx="240" cy="104"/>
            </a:xfrm>
          </p:grpSpPr>
          <p:sp>
            <p:nvSpPr>
              <p:cNvPr id="20546" name="Freeform 230"/>
              <p:cNvSpPr>
                <a:spLocks/>
              </p:cNvSpPr>
              <p:nvPr/>
            </p:nvSpPr>
            <p:spPr bwMode="auto">
              <a:xfrm>
                <a:off x="4096" y="1344"/>
                <a:ext cx="128" cy="104"/>
              </a:xfrm>
              <a:custGeom>
                <a:avLst/>
                <a:gdLst>
                  <a:gd name="T0" fmla="*/ 0 w 128"/>
                  <a:gd name="T1" fmla="*/ 80 h 104"/>
                  <a:gd name="T2" fmla="*/ 104 w 128"/>
                  <a:gd name="T3" fmla="*/ 0 h 104"/>
                  <a:gd name="T4" fmla="*/ 80 w 128"/>
                  <a:gd name="T5" fmla="*/ 64 h 104"/>
                  <a:gd name="T6" fmla="*/ 128 w 128"/>
                  <a:gd name="T7" fmla="*/ 104 h 104"/>
                  <a:gd name="T8" fmla="*/ 0 w 128"/>
                  <a:gd name="T9" fmla="*/ 8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04"/>
                  <a:gd name="T17" fmla="*/ 128 w 12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04">
                    <a:moveTo>
                      <a:pt x="0" y="80"/>
                    </a:moveTo>
                    <a:lnTo>
                      <a:pt x="104" y="0"/>
                    </a:lnTo>
                    <a:lnTo>
                      <a:pt x="80" y="64"/>
                    </a:lnTo>
                    <a:lnTo>
                      <a:pt x="128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Line 231"/>
              <p:cNvSpPr>
                <a:spLocks noChangeShapeType="1"/>
              </p:cNvSpPr>
              <p:nvPr/>
            </p:nvSpPr>
            <p:spPr bwMode="auto">
              <a:xfrm flipV="1">
                <a:off x="4176" y="1368"/>
                <a:ext cx="160" cy="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0545" name="Line 284"/>
            <p:cNvSpPr>
              <a:spLocks noChangeShapeType="1"/>
            </p:cNvSpPr>
            <p:nvPr/>
          </p:nvSpPr>
          <p:spPr bwMode="auto">
            <a:xfrm>
              <a:off x="288" y="2224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8985E3-56CD-4428-AC16-2E5B2AF19194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Hardening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09600" y="4511675"/>
            <a:ext cx="800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Curve fit to the stress-strain response:</a:t>
            </a:r>
          </a:p>
        </p:txBody>
      </p:sp>
      <p:grpSp>
        <p:nvGrpSpPr>
          <p:cNvPr id="75781" name="Group 77"/>
          <p:cNvGrpSpPr>
            <a:grpSpLocks/>
          </p:cNvGrpSpPr>
          <p:nvPr/>
        </p:nvGrpSpPr>
        <p:grpSpPr bwMode="auto">
          <a:xfrm>
            <a:off x="1358900" y="5016500"/>
            <a:ext cx="6815138" cy="1333500"/>
            <a:chOff x="856" y="3160"/>
            <a:chExt cx="4293" cy="840"/>
          </a:xfrm>
        </p:grpSpPr>
        <p:sp>
          <p:nvSpPr>
            <p:cNvPr id="75815" name="Rectangle 40"/>
            <p:cNvSpPr>
              <a:spLocks noChangeArrowheads="1"/>
            </p:cNvSpPr>
            <p:nvPr/>
          </p:nvSpPr>
          <p:spPr bwMode="auto">
            <a:xfrm>
              <a:off x="1688" y="3424"/>
              <a:ext cx="288" cy="28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Rectangle 41"/>
            <p:cNvSpPr>
              <a:spLocks noChangeArrowheads="1"/>
            </p:cNvSpPr>
            <p:nvPr/>
          </p:nvSpPr>
          <p:spPr bwMode="auto">
            <a:xfrm>
              <a:off x="1688" y="352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 Rounded MT Bold" charset="0"/>
                </a:rPr>
                <a:t>  </a:t>
              </a:r>
              <a:endParaRPr lang="en-US">
                <a:latin typeface="Times" charset="0"/>
              </a:endParaRPr>
            </a:p>
          </p:txBody>
        </p:sp>
        <p:sp>
          <p:nvSpPr>
            <p:cNvPr id="75817" name="Rectangle 42"/>
            <p:cNvSpPr>
              <a:spLocks noChangeArrowheads="1"/>
            </p:cNvSpPr>
            <p:nvPr/>
          </p:nvSpPr>
          <p:spPr bwMode="auto">
            <a:xfrm>
              <a:off x="1696" y="3416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75818" name="Rectangle 43"/>
            <p:cNvSpPr>
              <a:spLocks noChangeArrowheads="1"/>
            </p:cNvSpPr>
            <p:nvPr/>
          </p:nvSpPr>
          <p:spPr bwMode="auto">
            <a:xfrm>
              <a:off x="1824" y="3504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T</a:t>
              </a:r>
              <a:endParaRPr lang="en-US" i="1"/>
            </a:p>
          </p:txBody>
        </p:sp>
        <p:sp>
          <p:nvSpPr>
            <p:cNvPr id="75819" name="Rectangle 44"/>
            <p:cNvSpPr>
              <a:spLocks noChangeArrowheads="1"/>
            </p:cNvSpPr>
            <p:nvPr/>
          </p:nvSpPr>
          <p:spPr bwMode="auto">
            <a:xfrm>
              <a:off x="2000" y="3416"/>
              <a:ext cx="10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>
                <a:latin typeface="Times" charset="0"/>
              </a:endParaRPr>
            </a:p>
          </p:txBody>
        </p:sp>
        <p:sp>
          <p:nvSpPr>
            <p:cNvPr id="75820" name="Rectangle 45"/>
            <p:cNvSpPr>
              <a:spLocks noChangeArrowheads="1"/>
            </p:cNvSpPr>
            <p:nvPr/>
          </p:nvSpPr>
          <p:spPr bwMode="auto">
            <a:xfrm>
              <a:off x="2152" y="342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K</a:t>
              </a:r>
              <a:endParaRPr lang="en-US" i="1"/>
            </a:p>
          </p:txBody>
        </p:sp>
        <p:grpSp>
          <p:nvGrpSpPr>
            <p:cNvPr id="75821" name="Group 75"/>
            <p:cNvGrpSpPr>
              <a:grpSpLocks/>
            </p:cNvGrpSpPr>
            <p:nvPr/>
          </p:nvGrpSpPr>
          <p:grpSpPr bwMode="auto">
            <a:xfrm>
              <a:off x="2372" y="3416"/>
              <a:ext cx="216" cy="296"/>
              <a:chOff x="2336" y="3416"/>
              <a:chExt cx="216" cy="296"/>
            </a:xfrm>
          </p:grpSpPr>
          <p:sp>
            <p:nvSpPr>
              <p:cNvPr id="75841" name="Rectangle 39"/>
              <p:cNvSpPr>
                <a:spLocks noChangeArrowheads="1"/>
              </p:cNvSpPr>
              <p:nvPr/>
            </p:nvSpPr>
            <p:spPr bwMode="auto">
              <a:xfrm>
                <a:off x="2336" y="3424"/>
                <a:ext cx="216" cy="288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42" name="Rectangle 46"/>
              <p:cNvSpPr>
                <a:spLocks noChangeArrowheads="1"/>
              </p:cNvSpPr>
              <p:nvPr/>
            </p:nvSpPr>
            <p:spPr bwMode="auto">
              <a:xfrm>
                <a:off x="2352" y="3416"/>
                <a:ext cx="8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charset="2"/>
                  </a:rPr>
                  <a:t>e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75843" name="Rectangle 4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</a:rPr>
                  <a:t>T</a:t>
                </a:r>
                <a:endParaRPr lang="en-US" i="1"/>
              </a:p>
            </p:txBody>
          </p:sp>
        </p:grpSp>
        <p:sp>
          <p:nvSpPr>
            <p:cNvPr id="75822" name="Rectangle 48"/>
            <p:cNvSpPr>
              <a:spLocks noChangeArrowheads="1"/>
            </p:cNvSpPr>
            <p:nvPr/>
          </p:nvSpPr>
          <p:spPr bwMode="auto">
            <a:xfrm>
              <a:off x="2280" y="3312"/>
              <a:ext cx="10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Symbol" charset="2"/>
                </a:rPr>
                <a:t>(</a:t>
              </a:r>
              <a:endParaRPr lang="en-US">
                <a:latin typeface="Times" charset="0"/>
              </a:endParaRPr>
            </a:p>
          </p:txBody>
        </p:sp>
        <p:sp>
          <p:nvSpPr>
            <p:cNvPr id="75823" name="Rectangle 49"/>
            <p:cNvSpPr>
              <a:spLocks noChangeArrowheads="1"/>
            </p:cNvSpPr>
            <p:nvPr/>
          </p:nvSpPr>
          <p:spPr bwMode="auto">
            <a:xfrm>
              <a:off x="2576" y="3312"/>
              <a:ext cx="10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Symbol" charset="2"/>
                </a:rPr>
                <a:t>)</a:t>
              </a:r>
              <a:endParaRPr lang="en-US">
                <a:latin typeface="Times" charset="0"/>
              </a:endParaRPr>
            </a:p>
          </p:txBody>
        </p:sp>
        <p:sp>
          <p:nvSpPr>
            <p:cNvPr id="75824" name="Rectangle 50"/>
            <p:cNvSpPr>
              <a:spLocks noChangeArrowheads="1"/>
            </p:cNvSpPr>
            <p:nvPr/>
          </p:nvSpPr>
          <p:spPr bwMode="auto">
            <a:xfrm>
              <a:off x="2649" y="332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</a:rPr>
                <a:t> </a:t>
              </a:r>
              <a:r>
                <a:rPr lang="en-US" sz="2000" i="1">
                  <a:solidFill>
                    <a:srgbClr val="000000"/>
                  </a:solidFill>
                </a:rPr>
                <a:t>n</a:t>
              </a:r>
              <a:endParaRPr lang="en-US" i="1"/>
            </a:p>
          </p:txBody>
        </p:sp>
        <p:grpSp>
          <p:nvGrpSpPr>
            <p:cNvPr id="75825" name="Group 54"/>
            <p:cNvGrpSpPr>
              <a:grpSpLocks/>
            </p:cNvGrpSpPr>
            <p:nvPr/>
          </p:nvGrpSpPr>
          <p:grpSpPr bwMode="auto">
            <a:xfrm>
              <a:off x="1320" y="3608"/>
              <a:ext cx="368" cy="168"/>
              <a:chOff x="1320" y="3608"/>
              <a:chExt cx="368" cy="168"/>
            </a:xfrm>
          </p:grpSpPr>
          <p:sp>
            <p:nvSpPr>
              <p:cNvPr id="75839" name="Freeform 52"/>
              <p:cNvSpPr>
                <a:spLocks/>
              </p:cNvSpPr>
              <p:nvPr/>
            </p:nvSpPr>
            <p:spPr bwMode="auto">
              <a:xfrm>
                <a:off x="1592" y="3608"/>
                <a:ext cx="96" cy="72"/>
              </a:xfrm>
              <a:custGeom>
                <a:avLst/>
                <a:gdLst>
                  <a:gd name="T0" fmla="*/ 96 w 96"/>
                  <a:gd name="T1" fmla="*/ 0 h 72"/>
                  <a:gd name="T2" fmla="*/ 32 w 96"/>
                  <a:gd name="T3" fmla="*/ 72 h 72"/>
                  <a:gd name="T4" fmla="*/ 48 w 96"/>
                  <a:gd name="T5" fmla="*/ 24 h 72"/>
                  <a:gd name="T6" fmla="*/ 0 w 96"/>
                  <a:gd name="T7" fmla="*/ 0 h 72"/>
                  <a:gd name="T8" fmla="*/ 96 w 9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96" y="0"/>
                    </a:moveTo>
                    <a:lnTo>
                      <a:pt x="32" y="72"/>
                    </a:lnTo>
                    <a:lnTo>
                      <a:pt x="48" y="24"/>
                    </a:ln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66"/>
              </a:solidFill>
              <a:ln w="12700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40" name="Line 53"/>
              <p:cNvSpPr>
                <a:spLocks noChangeShapeType="1"/>
              </p:cNvSpPr>
              <p:nvPr/>
            </p:nvSpPr>
            <p:spPr bwMode="auto">
              <a:xfrm flipV="1">
                <a:off x="1320" y="3632"/>
                <a:ext cx="320" cy="144"/>
              </a:xfrm>
              <a:prstGeom prst="line">
                <a:avLst/>
              </a:prstGeom>
              <a:noFill/>
              <a:ln w="12700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5826" name="Rectangle 55"/>
            <p:cNvSpPr>
              <a:spLocks noChangeArrowheads="1"/>
            </p:cNvSpPr>
            <p:nvPr/>
          </p:nvSpPr>
          <p:spPr bwMode="auto">
            <a:xfrm>
              <a:off x="856" y="3808"/>
              <a:ext cx="1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rgbClr val="990066"/>
                  </a:solidFill>
                </a:rPr>
                <a:t>“true” stress (</a:t>
              </a:r>
              <a:r>
                <a:rPr lang="en-US" sz="2000" i="1">
                  <a:solidFill>
                    <a:srgbClr val="990066"/>
                  </a:solidFill>
                </a:rPr>
                <a:t>F</a:t>
              </a:r>
              <a:r>
                <a:rPr lang="en-US" sz="2000">
                  <a:solidFill>
                    <a:srgbClr val="990066"/>
                  </a:solidFill>
                </a:rPr>
                <a:t>/</a:t>
              </a:r>
              <a:r>
                <a:rPr lang="en-US" sz="2000" i="1">
                  <a:solidFill>
                    <a:srgbClr val="990066"/>
                  </a:solidFill>
                </a:rPr>
                <a:t>A</a:t>
              </a:r>
              <a:r>
                <a:rPr lang="en-US" sz="2000">
                  <a:solidFill>
                    <a:srgbClr val="990066"/>
                  </a:solidFill>
                </a:rPr>
                <a:t>)</a:t>
              </a:r>
              <a:endParaRPr lang="en-US"/>
            </a:p>
          </p:txBody>
        </p:sp>
        <p:grpSp>
          <p:nvGrpSpPr>
            <p:cNvPr id="75827" name="Group 58"/>
            <p:cNvGrpSpPr>
              <a:grpSpLocks/>
            </p:cNvGrpSpPr>
            <p:nvPr/>
          </p:nvGrpSpPr>
          <p:grpSpPr bwMode="auto">
            <a:xfrm>
              <a:off x="2560" y="3704"/>
              <a:ext cx="360" cy="152"/>
              <a:chOff x="2560" y="3704"/>
              <a:chExt cx="360" cy="152"/>
            </a:xfrm>
          </p:grpSpPr>
          <p:sp>
            <p:nvSpPr>
              <p:cNvPr id="75837" name="Freeform 56"/>
              <p:cNvSpPr>
                <a:spLocks/>
              </p:cNvSpPr>
              <p:nvPr/>
            </p:nvSpPr>
            <p:spPr bwMode="auto">
              <a:xfrm>
                <a:off x="2560" y="3704"/>
                <a:ext cx="96" cy="72"/>
              </a:xfrm>
              <a:custGeom>
                <a:avLst/>
                <a:gdLst>
                  <a:gd name="T0" fmla="*/ 0 w 96"/>
                  <a:gd name="T1" fmla="*/ 0 h 72"/>
                  <a:gd name="T2" fmla="*/ 96 w 96"/>
                  <a:gd name="T3" fmla="*/ 0 h 72"/>
                  <a:gd name="T4" fmla="*/ 48 w 96"/>
                  <a:gd name="T5" fmla="*/ 24 h 72"/>
                  <a:gd name="T6" fmla="*/ 64 w 96"/>
                  <a:gd name="T7" fmla="*/ 72 h 72"/>
                  <a:gd name="T8" fmla="*/ 0 w 9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0" y="0"/>
                    </a:moveTo>
                    <a:lnTo>
                      <a:pt x="96" y="0"/>
                    </a:lnTo>
                    <a:lnTo>
                      <a:pt x="48" y="24"/>
                    </a:lnTo>
                    <a:lnTo>
                      <a:pt x="64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8" name="Line 57"/>
              <p:cNvSpPr>
                <a:spLocks noChangeShapeType="1"/>
              </p:cNvSpPr>
              <p:nvPr/>
            </p:nvSpPr>
            <p:spPr bwMode="auto">
              <a:xfrm>
                <a:off x="2608" y="3728"/>
                <a:ext cx="312" cy="128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5828" name="Rectangle 59"/>
            <p:cNvSpPr>
              <a:spLocks noChangeArrowheads="1"/>
            </p:cNvSpPr>
            <p:nvPr/>
          </p:nvSpPr>
          <p:spPr bwMode="auto">
            <a:xfrm>
              <a:off x="2960" y="3784"/>
              <a:ext cx="1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9900"/>
                  </a:solidFill>
                </a:rPr>
                <a:t>“true” strain:  ln(</a:t>
              </a:r>
              <a:r>
                <a:rPr lang="en-US" sz="2000" i="1">
                  <a:solidFill>
                    <a:srgbClr val="009900"/>
                  </a:solidFill>
                </a:rPr>
                <a:t>L</a:t>
              </a:r>
              <a:r>
                <a:rPr lang="en-US" sz="2000">
                  <a:solidFill>
                    <a:srgbClr val="009900"/>
                  </a:solidFill>
                </a:rPr>
                <a:t>/</a:t>
              </a:r>
              <a:r>
                <a:rPr lang="en-US" sz="2000" i="1">
                  <a:solidFill>
                    <a:srgbClr val="009900"/>
                  </a:solidFill>
                </a:rPr>
                <a:t>L</a:t>
              </a:r>
              <a:r>
                <a:rPr lang="en-US" sz="2000" i="1" baseline="-25000">
                  <a:solidFill>
                    <a:srgbClr val="009900"/>
                  </a:solidFill>
                </a:rPr>
                <a:t>o</a:t>
              </a:r>
              <a:r>
                <a:rPr lang="en-US" sz="2000">
                  <a:solidFill>
                    <a:srgbClr val="009900"/>
                  </a:solidFill>
                </a:rPr>
                <a:t>)</a:t>
              </a:r>
              <a:endParaRPr lang="en-US"/>
            </a:p>
          </p:txBody>
        </p:sp>
        <p:grpSp>
          <p:nvGrpSpPr>
            <p:cNvPr id="75829" name="Group 64"/>
            <p:cNvGrpSpPr>
              <a:grpSpLocks/>
            </p:cNvGrpSpPr>
            <p:nvPr/>
          </p:nvGrpSpPr>
          <p:grpSpPr bwMode="auto">
            <a:xfrm>
              <a:off x="2782" y="3264"/>
              <a:ext cx="474" cy="144"/>
              <a:chOff x="2736" y="3264"/>
              <a:chExt cx="520" cy="144"/>
            </a:xfrm>
          </p:grpSpPr>
          <p:sp>
            <p:nvSpPr>
              <p:cNvPr id="75835" name="Freeform 62"/>
              <p:cNvSpPr>
                <a:spLocks/>
              </p:cNvSpPr>
              <p:nvPr/>
            </p:nvSpPr>
            <p:spPr bwMode="auto">
              <a:xfrm>
                <a:off x="2736" y="3336"/>
                <a:ext cx="96" cy="72"/>
              </a:xfrm>
              <a:custGeom>
                <a:avLst/>
                <a:gdLst>
                  <a:gd name="T0" fmla="*/ 0 w 96"/>
                  <a:gd name="T1" fmla="*/ 56 h 72"/>
                  <a:gd name="T2" fmla="*/ 80 w 96"/>
                  <a:gd name="T3" fmla="*/ 0 h 72"/>
                  <a:gd name="T4" fmla="*/ 56 w 96"/>
                  <a:gd name="T5" fmla="*/ 40 h 72"/>
                  <a:gd name="T6" fmla="*/ 96 w 96"/>
                  <a:gd name="T7" fmla="*/ 72 h 72"/>
                  <a:gd name="T8" fmla="*/ 0 w 96"/>
                  <a:gd name="T9" fmla="*/ 5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0" y="56"/>
                    </a:moveTo>
                    <a:lnTo>
                      <a:pt x="80" y="0"/>
                    </a:lnTo>
                    <a:lnTo>
                      <a:pt x="56" y="40"/>
                    </a:lnTo>
                    <a:lnTo>
                      <a:pt x="96" y="7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6" name="Line 63"/>
              <p:cNvSpPr>
                <a:spLocks noChangeShapeType="1"/>
              </p:cNvSpPr>
              <p:nvPr/>
            </p:nvSpPr>
            <p:spPr bwMode="auto">
              <a:xfrm flipV="1">
                <a:off x="2792" y="3264"/>
                <a:ext cx="464" cy="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5830" name="Rectangle 65"/>
            <p:cNvSpPr>
              <a:spLocks noChangeArrowheads="1"/>
            </p:cNvSpPr>
            <p:nvPr/>
          </p:nvSpPr>
          <p:spPr bwMode="auto">
            <a:xfrm>
              <a:off x="3264" y="3160"/>
              <a:ext cx="14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hardening exponent:</a:t>
              </a:r>
              <a:endParaRPr lang="en-US"/>
            </a:p>
          </p:txBody>
        </p:sp>
        <p:sp>
          <p:nvSpPr>
            <p:cNvPr id="75831" name="Rectangle 67"/>
            <p:cNvSpPr>
              <a:spLocks noChangeArrowheads="1"/>
            </p:cNvSpPr>
            <p:nvPr/>
          </p:nvSpPr>
          <p:spPr bwMode="auto">
            <a:xfrm>
              <a:off x="3264" y="3344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n </a:t>
              </a:r>
              <a:r>
                <a:rPr lang="en-US" sz="200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75832" name="Rectangle 68"/>
            <p:cNvSpPr>
              <a:spLocks noChangeArrowheads="1"/>
            </p:cNvSpPr>
            <p:nvPr/>
          </p:nvSpPr>
          <p:spPr bwMode="auto">
            <a:xfrm>
              <a:off x="3555" y="3344"/>
              <a:ext cx="1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CC"/>
                  </a:solidFill>
                </a:rPr>
                <a:t>0.15 (some steels) </a:t>
              </a:r>
              <a:endParaRPr lang="en-US"/>
            </a:p>
          </p:txBody>
        </p:sp>
        <p:sp>
          <p:nvSpPr>
            <p:cNvPr id="75833" name="Rectangle 71"/>
            <p:cNvSpPr>
              <a:spLocks noChangeArrowheads="1"/>
            </p:cNvSpPr>
            <p:nvPr/>
          </p:nvSpPr>
          <p:spPr bwMode="auto">
            <a:xfrm>
              <a:off x="3264" y="3528"/>
              <a:ext cx="4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to </a:t>
              </a:r>
              <a:r>
                <a:rPr lang="en-US" sz="2000" i="1">
                  <a:solidFill>
                    <a:srgbClr val="000000"/>
                  </a:solidFill>
                </a:rPr>
                <a:t>n </a:t>
              </a:r>
              <a:r>
                <a:rPr lang="en-US" sz="2000">
                  <a:solidFill>
                    <a:srgbClr val="000000"/>
                  </a:solidFill>
                </a:rPr>
                <a:t>=</a:t>
              </a:r>
              <a:endParaRPr lang="en-US"/>
            </a:p>
          </p:txBody>
        </p:sp>
        <p:sp>
          <p:nvSpPr>
            <p:cNvPr id="75834" name="Rectangle 72"/>
            <p:cNvSpPr>
              <a:spLocks noChangeArrowheads="1"/>
            </p:cNvSpPr>
            <p:nvPr/>
          </p:nvSpPr>
          <p:spPr bwMode="auto">
            <a:xfrm>
              <a:off x="3726" y="3528"/>
              <a:ext cx="14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</a:rPr>
                <a:t>0.5 (some coppers) </a:t>
              </a:r>
              <a:endParaRPr lang="en-US"/>
            </a:p>
          </p:txBody>
        </p:sp>
      </p:grp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95313" y="1027113"/>
            <a:ext cx="800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An increase in </a:t>
            </a:r>
            <a:r>
              <a:rPr lang="en-US">
                <a:latin typeface="Symbol" charset="2"/>
              </a:rPr>
              <a:t>s</a:t>
            </a:r>
            <a:r>
              <a:rPr lang="en-US" sz="2800" i="1" baseline="-25000"/>
              <a:t>y</a:t>
            </a:r>
            <a:r>
              <a:rPr lang="en-US"/>
              <a:t> due to plastic deformation.</a:t>
            </a:r>
          </a:p>
        </p:txBody>
      </p:sp>
      <p:grpSp>
        <p:nvGrpSpPr>
          <p:cNvPr id="75783" name="Group 6"/>
          <p:cNvGrpSpPr>
            <a:grpSpLocks/>
          </p:cNvGrpSpPr>
          <p:nvPr/>
        </p:nvGrpSpPr>
        <p:grpSpPr bwMode="auto">
          <a:xfrm>
            <a:off x="2155825" y="1625600"/>
            <a:ext cx="127000" cy="2717800"/>
            <a:chOff x="1262" y="928"/>
            <a:chExt cx="80" cy="1712"/>
          </a:xfrm>
        </p:grpSpPr>
        <p:sp>
          <p:nvSpPr>
            <p:cNvPr id="75813" name="Freeform 7"/>
            <p:cNvSpPr>
              <a:spLocks/>
            </p:cNvSpPr>
            <p:nvPr/>
          </p:nvSpPr>
          <p:spPr bwMode="auto">
            <a:xfrm>
              <a:off x="1262" y="928"/>
              <a:ext cx="80" cy="88"/>
            </a:xfrm>
            <a:custGeom>
              <a:avLst/>
              <a:gdLst>
                <a:gd name="T0" fmla="*/ 40 w 80"/>
                <a:gd name="T1" fmla="*/ 0 h 88"/>
                <a:gd name="T2" fmla="*/ 80 w 80"/>
                <a:gd name="T3" fmla="*/ 88 h 88"/>
                <a:gd name="T4" fmla="*/ 40 w 80"/>
                <a:gd name="T5" fmla="*/ 56 h 88"/>
                <a:gd name="T6" fmla="*/ 0 w 80"/>
                <a:gd name="T7" fmla="*/ 88 h 88"/>
                <a:gd name="T8" fmla="*/ 40 w 80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0"/>
                  </a:moveTo>
                  <a:lnTo>
                    <a:pt x="80" y="88"/>
                  </a:lnTo>
                  <a:lnTo>
                    <a:pt x="40" y="56"/>
                  </a:lnTo>
                  <a:lnTo>
                    <a:pt x="0" y="8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Line 8"/>
            <p:cNvSpPr>
              <a:spLocks noChangeShapeType="1"/>
            </p:cNvSpPr>
            <p:nvPr/>
          </p:nvSpPr>
          <p:spPr bwMode="auto">
            <a:xfrm flipV="1">
              <a:off x="1302" y="984"/>
              <a:ext cx="1" cy="16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5784" name="Group 9"/>
          <p:cNvGrpSpPr>
            <a:grpSpLocks/>
          </p:cNvGrpSpPr>
          <p:nvPr/>
        </p:nvGrpSpPr>
        <p:grpSpPr bwMode="auto">
          <a:xfrm>
            <a:off x="2219325" y="4279900"/>
            <a:ext cx="3708400" cy="127000"/>
            <a:chOff x="1302" y="2600"/>
            <a:chExt cx="2336" cy="80"/>
          </a:xfrm>
        </p:grpSpPr>
        <p:sp>
          <p:nvSpPr>
            <p:cNvPr id="75811" name="Freeform 10"/>
            <p:cNvSpPr>
              <a:spLocks/>
            </p:cNvSpPr>
            <p:nvPr/>
          </p:nvSpPr>
          <p:spPr bwMode="auto">
            <a:xfrm>
              <a:off x="3550" y="2600"/>
              <a:ext cx="88" cy="80"/>
            </a:xfrm>
            <a:custGeom>
              <a:avLst/>
              <a:gdLst>
                <a:gd name="T0" fmla="*/ 88 w 88"/>
                <a:gd name="T1" fmla="*/ 40 h 80"/>
                <a:gd name="T2" fmla="*/ 0 w 88"/>
                <a:gd name="T3" fmla="*/ 80 h 80"/>
                <a:gd name="T4" fmla="*/ 32 w 88"/>
                <a:gd name="T5" fmla="*/ 40 h 80"/>
                <a:gd name="T6" fmla="*/ 0 w 88"/>
                <a:gd name="T7" fmla="*/ 0 h 80"/>
                <a:gd name="T8" fmla="*/ 88 w 88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0"/>
                <a:gd name="T17" fmla="*/ 88 w 8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0">
                  <a:moveTo>
                    <a:pt x="88" y="40"/>
                  </a:moveTo>
                  <a:lnTo>
                    <a:pt x="0" y="80"/>
                  </a:lnTo>
                  <a:lnTo>
                    <a:pt x="32" y="40"/>
                  </a:lnTo>
                  <a:lnTo>
                    <a:pt x="0" y="0"/>
                  </a:lnTo>
                  <a:lnTo>
                    <a:pt x="88" y="4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Line 11"/>
            <p:cNvSpPr>
              <a:spLocks noChangeShapeType="1"/>
            </p:cNvSpPr>
            <p:nvPr/>
          </p:nvSpPr>
          <p:spPr bwMode="auto">
            <a:xfrm flipV="1">
              <a:off x="1302" y="2640"/>
              <a:ext cx="228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5785" name="Rectangle 12"/>
          <p:cNvSpPr>
            <a:spLocks noChangeArrowheads="1"/>
          </p:cNvSpPr>
          <p:nvPr/>
        </p:nvSpPr>
        <p:spPr bwMode="auto">
          <a:xfrm>
            <a:off x="1787525" y="1231900"/>
            <a:ext cx="276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i="1">
                <a:solidFill>
                  <a:srgbClr val="000000"/>
                </a:solidFill>
                <a:latin typeface="Symbol" charset="2"/>
              </a:rPr>
              <a:t>s</a:t>
            </a:r>
            <a:endParaRPr lang="en-US" i="1">
              <a:latin typeface="Times" charset="0"/>
            </a:endParaRPr>
          </a:p>
        </p:txBody>
      </p:sp>
      <p:sp>
        <p:nvSpPr>
          <p:cNvPr id="75786" name="Rectangle 13"/>
          <p:cNvSpPr>
            <a:spLocks noChangeArrowheads="1"/>
          </p:cNvSpPr>
          <p:nvPr/>
        </p:nvSpPr>
        <p:spPr bwMode="auto">
          <a:xfrm>
            <a:off x="6042025" y="3937000"/>
            <a:ext cx="200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Symbol" charset="2"/>
              </a:rPr>
              <a:t>e</a:t>
            </a:r>
            <a:endParaRPr lang="en-US">
              <a:latin typeface="Times" charset="0"/>
            </a:endParaRPr>
          </a:p>
        </p:txBody>
      </p:sp>
      <p:sp>
        <p:nvSpPr>
          <p:cNvPr id="75787" name="Rectangle 18"/>
          <p:cNvSpPr>
            <a:spLocks noChangeArrowheads="1"/>
          </p:cNvSpPr>
          <p:nvPr/>
        </p:nvSpPr>
        <p:spPr bwMode="auto">
          <a:xfrm>
            <a:off x="5445125" y="1955800"/>
            <a:ext cx="2117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large hardening</a:t>
            </a:r>
            <a:endParaRPr lang="en-US">
              <a:latin typeface="Times" charset="0"/>
            </a:endParaRPr>
          </a:p>
        </p:txBody>
      </p:sp>
      <p:sp>
        <p:nvSpPr>
          <p:cNvPr id="75788" name="Rectangle 19"/>
          <p:cNvSpPr>
            <a:spLocks noChangeArrowheads="1"/>
          </p:cNvSpPr>
          <p:nvPr/>
        </p:nvSpPr>
        <p:spPr bwMode="auto">
          <a:xfrm>
            <a:off x="5470525" y="2717800"/>
            <a:ext cx="2151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small hardening</a:t>
            </a:r>
            <a:endParaRPr lang="en-US">
              <a:latin typeface="Times" charset="0"/>
            </a:endParaRPr>
          </a:p>
        </p:txBody>
      </p:sp>
      <p:sp>
        <p:nvSpPr>
          <p:cNvPr id="75789" name="Line 20"/>
          <p:cNvSpPr>
            <a:spLocks noChangeShapeType="1"/>
          </p:cNvSpPr>
          <p:nvPr/>
        </p:nvSpPr>
        <p:spPr bwMode="auto">
          <a:xfrm flipH="1">
            <a:off x="2219325" y="2895600"/>
            <a:ext cx="266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5790" name="Line 21"/>
          <p:cNvSpPr>
            <a:spLocks noChangeShapeType="1"/>
          </p:cNvSpPr>
          <p:nvPr/>
        </p:nvSpPr>
        <p:spPr bwMode="auto">
          <a:xfrm flipH="1">
            <a:off x="3375025" y="2457450"/>
            <a:ext cx="304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5791" name="Line 22"/>
          <p:cNvSpPr>
            <a:spLocks noChangeShapeType="1"/>
          </p:cNvSpPr>
          <p:nvPr/>
        </p:nvSpPr>
        <p:spPr bwMode="auto">
          <a:xfrm flipH="1">
            <a:off x="2994025" y="2457450"/>
            <a:ext cx="304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5792" name="Line 23"/>
          <p:cNvSpPr>
            <a:spLocks noChangeShapeType="1"/>
          </p:cNvSpPr>
          <p:nvPr/>
        </p:nvSpPr>
        <p:spPr bwMode="auto">
          <a:xfrm flipH="1">
            <a:off x="2613025" y="2457450"/>
            <a:ext cx="304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5793" name="Line 24"/>
          <p:cNvSpPr>
            <a:spLocks noChangeShapeType="1"/>
          </p:cNvSpPr>
          <p:nvPr/>
        </p:nvSpPr>
        <p:spPr bwMode="auto">
          <a:xfrm flipH="1">
            <a:off x="2244725" y="2457450"/>
            <a:ext cx="292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75794" name="Group 26"/>
          <p:cNvGrpSpPr>
            <a:grpSpLocks/>
          </p:cNvGrpSpPr>
          <p:nvPr/>
        </p:nvGrpSpPr>
        <p:grpSpPr bwMode="auto">
          <a:xfrm>
            <a:off x="1609725" y="2616200"/>
            <a:ext cx="482600" cy="604838"/>
            <a:chOff x="918" y="1552"/>
            <a:chExt cx="304" cy="381"/>
          </a:xfrm>
        </p:grpSpPr>
        <p:sp>
          <p:nvSpPr>
            <p:cNvPr id="75807" name="Rectangle 27"/>
            <p:cNvSpPr>
              <a:spLocks noChangeArrowheads="1"/>
            </p:cNvSpPr>
            <p:nvPr/>
          </p:nvSpPr>
          <p:spPr bwMode="auto">
            <a:xfrm>
              <a:off x="918" y="1552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75808" name="Rectangle 28"/>
            <p:cNvSpPr>
              <a:spLocks noChangeArrowheads="1"/>
            </p:cNvSpPr>
            <p:nvPr/>
          </p:nvSpPr>
          <p:spPr bwMode="auto">
            <a:xfrm>
              <a:off x="1054" y="163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y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75809" name="Rectangle 29"/>
            <p:cNvSpPr>
              <a:spLocks noChangeArrowheads="1"/>
            </p:cNvSpPr>
            <p:nvPr/>
          </p:nvSpPr>
          <p:spPr bwMode="auto">
            <a:xfrm>
              <a:off x="1158" y="1616"/>
              <a:ext cx="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 </a:t>
              </a:r>
              <a:endParaRPr lang="en-US">
                <a:latin typeface="Times" charset="0"/>
              </a:endParaRPr>
            </a:p>
          </p:txBody>
        </p:sp>
        <p:sp>
          <p:nvSpPr>
            <p:cNvPr id="75810" name="Rectangle 30"/>
            <p:cNvSpPr>
              <a:spLocks noChangeArrowheads="1"/>
            </p:cNvSpPr>
            <p:nvPr/>
          </p:nvSpPr>
          <p:spPr bwMode="auto">
            <a:xfrm>
              <a:off x="1142" y="176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>
                <a:latin typeface="Times" charset="0"/>
              </a:endParaRPr>
            </a:p>
          </p:txBody>
        </p:sp>
      </p:grpSp>
      <p:grpSp>
        <p:nvGrpSpPr>
          <p:cNvPr id="75795" name="Group 31"/>
          <p:cNvGrpSpPr>
            <a:grpSpLocks/>
          </p:cNvGrpSpPr>
          <p:nvPr/>
        </p:nvGrpSpPr>
        <p:grpSpPr bwMode="auto">
          <a:xfrm>
            <a:off x="1571625" y="2095500"/>
            <a:ext cx="495300" cy="630238"/>
            <a:chOff x="894" y="1224"/>
            <a:chExt cx="312" cy="397"/>
          </a:xfrm>
        </p:grpSpPr>
        <p:sp>
          <p:nvSpPr>
            <p:cNvPr id="75803" name="Rectangle 32"/>
            <p:cNvSpPr>
              <a:spLocks noChangeArrowheads="1"/>
            </p:cNvSpPr>
            <p:nvPr/>
          </p:nvSpPr>
          <p:spPr bwMode="auto">
            <a:xfrm>
              <a:off x="894" y="1224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75804" name="Rectangle 33"/>
            <p:cNvSpPr>
              <a:spLocks noChangeArrowheads="1"/>
            </p:cNvSpPr>
            <p:nvPr/>
          </p:nvSpPr>
          <p:spPr bwMode="auto">
            <a:xfrm>
              <a:off x="1030" y="130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y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75805" name="Rectangle 34"/>
            <p:cNvSpPr>
              <a:spLocks noChangeArrowheads="1"/>
            </p:cNvSpPr>
            <p:nvPr/>
          </p:nvSpPr>
          <p:spPr bwMode="auto">
            <a:xfrm>
              <a:off x="1134" y="1288"/>
              <a:ext cx="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 </a:t>
              </a:r>
              <a:endParaRPr lang="en-US">
                <a:latin typeface="Times" charset="0"/>
              </a:endParaRPr>
            </a:p>
          </p:txBody>
        </p:sp>
        <p:sp>
          <p:nvSpPr>
            <p:cNvPr id="75806" name="Rectangle 35"/>
            <p:cNvSpPr>
              <a:spLocks noChangeArrowheads="1"/>
            </p:cNvSpPr>
            <p:nvPr/>
          </p:nvSpPr>
          <p:spPr bwMode="auto">
            <a:xfrm>
              <a:off x="1126" y="144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>
                <a:latin typeface="Times" charset="0"/>
              </a:endParaRPr>
            </a:p>
          </p:txBody>
        </p:sp>
      </p:grpSp>
      <p:sp>
        <p:nvSpPr>
          <p:cNvPr id="75796" name="Freeform 79"/>
          <p:cNvSpPr>
            <a:spLocks/>
          </p:cNvSpPr>
          <p:nvPr/>
        </p:nvSpPr>
        <p:spPr bwMode="auto">
          <a:xfrm>
            <a:off x="2235200" y="2216150"/>
            <a:ext cx="3168650" cy="2133600"/>
          </a:xfrm>
          <a:custGeom>
            <a:avLst/>
            <a:gdLst>
              <a:gd name="T0" fmla="*/ 0 w 1996"/>
              <a:gd name="T1" fmla="*/ 2147483647 h 1344"/>
              <a:gd name="T2" fmla="*/ 2147483647 w 1996"/>
              <a:gd name="T3" fmla="*/ 2147483647 h 1344"/>
              <a:gd name="T4" fmla="*/ 2147483647 w 1996"/>
              <a:gd name="T5" fmla="*/ 2147483647 h 1344"/>
              <a:gd name="T6" fmla="*/ 2147483647 w 1996"/>
              <a:gd name="T7" fmla="*/ 2147483647 h 1344"/>
              <a:gd name="T8" fmla="*/ 2147483647 w 1996"/>
              <a:gd name="T9" fmla="*/ 2147483647 h 1344"/>
              <a:gd name="T10" fmla="*/ 2147483647 w 1996"/>
              <a:gd name="T11" fmla="*/ 2147483647 h 1344"/>
              <a:gd name="T12" fmla="*/ 2147483647 w 1996"/>
              <a:gd name="T13" fmla="*/ 2147483647 h 1344"/>
              <a:gd name="T14" fmla="*/ 2147483647 w 1996"/>
              <a:gd name="T15" fmla="*/ 2147483647 h 1344"/>
              <a:gd name="T16" fmla="*/ 2147483647 w 1996"/>
              <a:gd name="T17" fmla="*/ 0 h 13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6"/>
              <a:gd name="T28" fmla="*/ 0 h 1344"/>
              <a:gd name="T29" fmla="*/ 1996 w 1996"/>
              <a:gd name="T30" fmla="*/ 1344 h 13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6" h="1344">
                <a:moveTo>
                  <a:pt x="0" y="1344"/>
                </a:moveTo>
                <a:cubicBezTo>
                  <a:pt x="42" y="1032"/>
                  <a:pt x="85" y="721"/>
                  <a:pt x="104" y="588"/>
                </a:cubicBezTo>
                <a:cubicBezTo>
                  <a:pt x="123" y="455"/>
                  <a:pt x="106" y="564"/>
                  <a:pt x="112" y="544"/>
                </a:cubicBezTo>
                <a:cubicBezTo>
                  <a:pt x="118" y="524"/>
                  <a:pt x="119" y="496"/>
                  <a:pt x="140" y="468"/>
                </a:cubicBezTo>
                <a:cubicBezTo>
                  <a:pt x="161" y="440"/>
                  <a:pt x="203" y="401"/>
                  <a:pt x="236" y="376"/>
                </a:cubicBezTo>
                <a:cubicBezTo>
                  <a:pt x="269" y="351"/>
                  <a:pt x="277" y="339"/>
                  <a:pt x="336" y="316"/>
                </a:cubicBezTo>
                <a:cubicBezTo>
                  <a:pt x="395" y="293"/>
                  <a:pt x="406" y="275"/>
                  <a:pt x="588" y="236"/>
                </a:cubicBezTo>
                <a:cubicBezTo>
                  <a:pt x="770" y="197"/>
                  <a:pt x="1193" y="119"/>
                  <a:pt x="1428" y="80"/>
                </a:cubicBezTo>
                <a:cubicBezTo>
                  <a:pt x="1663" y="41"/>
                  <a:pt x="1829" y="20"/>
                  <a:pt x="1996" y="0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Freeform 16"/>
          <p:cNvSpPr>
            <a:spLocks/>
          </p:cNvSpPr>
          <p:nvPr/>
        </p:nvSpPr>
        <p:spPr bwMode="auto">
          <a:xfrm>
            <a:off x="2232025" y="2946400"/>
            <a:ext cx="3162300" cy="1422400"/>
          </a:xfrm>
          <a:custGeom>
            <a:avLst/>
            <a:gdLst>
              <a:gd name="T0" fmla="*/ 0 w 1992"/>
              <a:gd name="T1" fmla="*/ 2147483647 h 896"/>
              <a:gd name="T2" fmla="*/ 2147483647 w 1992"/>
              <a:gd name="T3" fmla="*/ 2147483647 h 896"/>
              <a:gd name="T4" fmla="*/ 2147483647 w 1992"/>
              <a:gd name="T5" fmla="*/ 2147483647 h 896"/>
              <a:gd name="T6" fmla="*/ 2147483647 w 1992"/>
              <a:gd name="T7" fmla="*/ 2147483647 h 896"/>
              <a:gd name="T8" fmla="*/ 2147483647 w 1992"/>
              <a:gd name="T9" fmla="*/ 2147483647 h 896"/>
              <a:gd name="T10" fmla="*/ 2147483647 w 1992"/>
              <a:gd name="T11" fmla="*/ 0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2"/>
              <a:gd name="T19" fmla="*/ 0 h 896"/>
              <a:gd name="T20" fmla="*/ 1992 w 1992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2" h="896">
                <a:moveTo>
                  <a:pt x="0" y="896"/>
                </a:moveTo>
                <a:lnTo>
                  <a:pt x="112" y="96"/>
                </a:lnTo>
                <a:lnTo>
                  <a:pt x="160" y="48"/>
                </a:lnTo>
                <a:lnTo>
                  <a:pt x="232" y="32"/>
                </a:lnTo>
                <a:lnTo>
                  <a:pt x="360" y="32"/>
                </a:lnTo>
                <a:lnTo>
                  <a:pt x="1992" y="0"/>
                </a:lnTo>
              </a:path>
            </a:pathLst>
          </a:custGeom>
          <a:solidFill>
            <a:srgbClr val="FFFFFF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8" name="Line 64"/>
          <p:cNvSpPr>
            <a:spLocks noChangeShapeType="1"/>
          </p:cNvSpPr>
          <p:nvPr/>
        </p:nvSpPr>
        <p:spPr bwMode="auto">
          <a:xfrm flipV="1">
            <a:off x="3433763" y="2495550"/>
            <a:ext cx="265112" cy="18669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5799" name="Rectangle 69"/>
          <p:cNvSpPr>
            <a:spLocks noChangeArrowheads="1"/>
          </p:cNvSpPr>
          <p:nvPr/>
        </p:nvSpPr>
        <p:spPr bwMode="auto">
          <a:xfrm>
            <a:off x="3576638" y="2413000"/>
            <a:ext cx="20955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800" name="Freeform 67"/>
          <p:cNvSpPr>
            <a:spLocks/>
          </p:cNvSpPr>
          <p:nvPr/>
        </p:nvSpPr>
        <p:spPr bwMode="auto">
          <a:xfrm>
            <a:off x="3467100" y="2501900"/>
            <a:ext cx="217488" cy="120650"/>
          </a:xfrm>
          <a:custGeom>
            <a:avLst/>
            <a:gdLst>
              <a:gd name="T0" fmla="*/ 2147483647 w 137"/>
              <a:gd name="T1" fmla="*/ 2147483647 h 76"/>
              <a:gd name="T2" fmla="*/ 2147483647 w 137"/>
              <a:gd name="T3" fmla="*/ 2147483647 h 76"/>
              <a:gd name="T4" fmla="*/ 2147483647 w 137"/>
              <a:gd name="T5" fmla="*/ 0 h 76"/>
              <a:gd name="T6" fmla="*/ 0 w 137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76"/>
              <a:gd name="T14" fmla="*/ 137 w 137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76">
                <a:moveTo>
                  <a:pt x="136" y="76"/>
                </a:moveTo>
                <a:cubicBezTo>
                  <a:pt x="136" y="54"/>
                  <a:pt x="137" y="33"/>
                  <a:pt x="132" y="20"/>
                </a:cubicBezTo>
                <a:cubicBezTo>
                  <a:pt x="127" y="7"/>
                  <a:pt x="130" y="0"/>
                  <a:pt x="108" y="0"/>
                </a:cubicBezTo>
                <a:cubicBezTo>
                  <a:pt x="86" y="0"/>
                  <a:pt x="43" y="10"/>
                  <a:pt x="0" y="20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Freeform 68"/>
          <p:cNvSpPr>
            <a:spLocks/>
          </p:cNvSpPr>
          <p:nvPr/>
        </p:nvSpPr>
        <p:spPr bwMode="auto">
          <a:xfrm>
            <a:off x="3654425" y="2381250"/>
            <a:ext cx="641350" cy="450850"/>
          </a:xfrm>
          <a:custGeom>
            <a:avLst/>
            <a:gdLst>
              <a:gd name="T0" fmla="*/ 0 w 404"/>
              <a:gd name="T1" fmla="*/ 2147483647 h 284"/>
              <a:gd name="T2" fmla="*/ 2147483647 w 404"/>
              <a:gd name="T3" fmla="*/ 2147483647 h 284"/>
              <a:gd name="T4" fmla="*/ 2147483647 w 404"/>
              <a:gd name="T5" fmla="*/ 2147483647 h 284"/>
              <a:gd name="T6" fmla="*/ 2147483647 w 404"/>
              <a:gd name="T7" fmla="*/ 2147483647 h 284"/>
              <a:gd name="T8" fmla="*/ 2147483647 w 404"/>
              <a:gd name="T9" fmla="*/ 2147483647 h 284"/>
              <a:gd name="T10" fmla="*/ 2147483647 w 404"/>
              <a:gd name="T11" fmla="*/ 0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4"/>
              <a:gd name="T19" fmla="*/ 0 h 284"/>
              <a:gd name="T20" fmla="*/ 404 w 404"/>
              <a:gd name="T21" fmla="*/ 284 h 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4" h="284">
                <a:moveTo>
                  <a:pt x="0" y="284"/>
                </a:moveTo>
                <a:cubicBezTo>
                  <a:pt x="5" y="242"/>
                  <a:pt x="11" y="201"/>
                  <a:pt x="16" y="172"/>
                </a:cubicBezTo>
                <a:cubicBezTo>
                  <a:pt x="21" y="143"/>
                  <a:pt x="23" y="123"/>
                  <a:pt x="28" y="108"/>
                </a:cubicBezTo>
                <a:cubicBezTo>
                  <a:pt x="33" y="93"/>
                  <a:pt x="31" y="89"/>
                  <a:pt x="44" y="80"/>
                </a:cubicBezTo>
                <a:cubicBezTo>
                  <a:pt x="57" y="71"/>
                  <a:pt x="44" y="65"/>
                  <a:pt x="104" y="52"/>
                </a:cubicBezTo>
                <a:cubicBezTo>
                  <a:pt x="164" y="39"/>
                  <a:pt x="284" y="19"/>
                  <a:pt x="404" y="0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Line 70"/>
          <p:cNvSpPr>
            <a:spLocks noChangeShapeType="1"/>
          </p:cNvSpPr>
          <p:nvPr/>
        </p:nvSpPr>
        <p:spPr bwMode="auto">
          <a:xfrm flipV="1">
            <a:off x="3517900" y="2978150"/>
            <a:ext cx="228600" cy="63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6DD6F-96E5-4855-929A-6FFB9079835D}" type="slidenum">
              <a:rPr lang="en-US"/>
              <a:pPr/>
              <a:t>31</a:t>
            </a:fld>
            <a:endParaRPr lang="en-US"/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6286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Variability in Material Properties</a:t>
            </a:r>
          </a:p>
        </p:txBody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31888"/>
            <a:ext cx="7772400" cy="5391150"/>
          </a:xfrm>
        </p:spPr>
        <p:txBody>
          <a:bodyPr/>
          <a:lstStyle/>
          <a:p>
            <a:r>
              <a:rPr lang="en-US" sz="2400" b="0" smtClean="0">
                <a:ea typeface="ＭＳ Ｐゴシック" charset="-128"/>
              </a:rPr>
              <a:t>Elastic modulus is material property</a:t>
            </a:r>
          </a:p>
          <a:p>
            <a:r>
              <a:rPr lang="en-US" sz="2400" b="0" smtClean="0">
                <a:ea typeface="ＭＳ Ｐゴシック" charset="-128"/>
              </a:rPr>
              <a:t>Critical properties depend largely on sample flaws (defects, etc.). Large sample to sample variability.  </a:t>
            </a:r>
          </a:p>
          <a:p>
            <a:r>
              <a:rPr lang="en-US" sz="2400" b="0" smtClean="0">
                <a:ea typeface="ＭＳ Ｐゴシック" charset="-128"/>
              </a:rPr>
              <a:t>Statistics</a:t>
            </a:r>
          </a:p>
          <a:p>
            <a:endParaRPr lang="en-US" sz="1600" b="0" smtClean="0">
              <a:ea typeface="ＭＳ Ｐゴシック" charset="-128"/>
            </a:endParaRPr>
          </a:p>
          <a:p>
            <a:pPr lvl="1"/>
            <a:r>
              <a:rPr lang="en-US" sz="2400" b="0" smtClean="0">
                <a:solidFill>
                  <a:schemeClr val="accent2"/>
                </a:solidFill>
                <a:ea typeface="ＭＳ Ｐゴシック" charset="-128"/>
              </a:rPr>
              <a:t>Mean</a:t>
            </a:r>
          </a:p>
          <a:p>
            <a:endParaRPr lang="en-US" sz="24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  <a:p>
            <a:endParaRPr lang="en-US" sz="2400" b="0" smtClean="0">
              <a:ea typeface="ＭＳ Ｐゴシック" charset="-128"/>
            </a:endParaRPr>
          </a:p>
          <a:p>
            <a:pPr lvl="1"/>
            <a:r>
              <a:rPr lang="en-US" sz="2400" b="0" smtClean="0">
                <a:solidFill>
                  <a:schemeClr val="accent2"/>
                </a:solidFill>
                <a:ea typeface="ＭＳ Ｐゴシック" charset="-128"/>
              </a:rPr>
              <a:t>Standard Deviation</a:t>
            </a:r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7826" name="Equation" r:id="rId5" imgW="114120" imgH="215640" progId="Equation.3">
              <p:embed/>
            </p:oleObj>
          </a:graphicData>
        </a:graphic>
      </p:graphicFrame>
      <p:graphicFrame>
        <p:nvGraphicFramePr>
          <p:cNvPr id="77827" name="Object 5"/>
          <p:cNvGraphicFramePr>
            <a:graphicFrameLocks noChangeAspect="1"/>
          </p:cNvGraphicFramePr>
          <p:nvPr/>
        </p:nvGraphicFramePr>
        <p:xfrm>
          <a:off x="4884738" y="4089400"/>
          <a:ext cx="2303462" cy="1743075"/>
        </p:xfrm>
        <a:graphic>
          <a:graphicData uri="http://schemas.openxmlformats.org/presentationml/2006/ole">
            <p:oleObj spid="_x0000_s77827" name="Equation" r:id="rId6" imgW="1104900" imgH="838200" progId="Equation.3">
              <p:embed/>
            </p:oleObj>
          </a:graphicData>
        </a:graphic>
      </p:graphicFrame>
      <p:graphicFrame>
        <p:nvGraphicFramePr>
          <p:cNvPr id="77828" name="Object 6"/>
          <p:cNvGraphicFramePr>
            <a:graphicFrameLocks noChangeAspect="1"/>
          </p:cNvGraphicFramePr>
          <p:nvPr/>
        </p:nvGraphicFramePr>
        <p:xfrm>
          <a:off x="5229225" y="2754313"/>
          <a:ext cx="1398588" cy="1128712"/>
        </p:xfrm>
        <a:graphic>
          <a:graphicData uri="http://schemas.openxmlformats.org/presentationml/2006/ole">
            <p:oleObj spid="_x0000_s77828" name="Equation" r:id="rId7" imgW="596880" imgH="482400" progId="Equation.3">
              <p:embed/>
            </p:oleObj>
          </a:graphicData>
        </a:graphic>
      </p:graphicFrame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1909763" y="5818188"/>
            <a:ext cx="4292600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where </a:t>
            </a:r>
            <a:r>
              <a:rPr lang="en-US" sz="2000" i="1"/>
              <a:t>n</a:t>
            </a:r>
            <a:r>
              <a:rPr lang="en-US" sz="2000"/>
              <a:t> is the number of data points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DD546-DEFF-4904-831B-82C95EF47514}" type="slidenum">
              <a:rPr lang="en-US"/>
              <a:pPr/>
              <a:t>32</a:t>
            </a:fld>
            <a:endParaRPr lang="en-US"/>
          </a:p>
        </p:txBody>
      </p:sp>
      <p:sp>
        <p:nvSpPr>
          <p:cNvPr id="79878" name="Rectangle 3"/>
          <p:cNvSpPr>
            <a:spLocks noChangeArrowheads="1"/>
          </p:cNvSpPr>
          <p:nvPr/>
        </p:nvSpPr>
        <p:spPr bwMode="auto">
          <a:xfrm>
            <a:off x="3690938" y="2286000"/>
            <a:ext cx="304800" cy="381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3333"/>
              </a:solidFill>
              <a:latin typeface="Times" charset="0"/>
            </a:endParaRPr>
          </a:p>
        </p:txBody>
      </p:sp>
      <p:sp>
        <p:nvSpPr>
          <p:cNvPr id="79879" name="Rectangle 4"/>
          <p:cNvSpPr>
            <a:spLocks noChangeArrowheads="1"/>
          </p:cNvSpPr>
          <p:nvPr/>
        </p:nvSpPr>
        <p:spPr bwMode="auto">
          <a:xfrm>
            <a:off x="457200" y="990600"/>
            <a:ext cx="8001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Design uncertainties mean we do not push the limit.</a:t>
            </a:r>
          </a:p>
          <a:p>
            <a:r>
              <a:rPr lang="en-US"/>
              <a:t>•  </a:t>
            </a:r>
            <a:r>
              <a:rPr lang="en-US">
                <a:solidFill>
                  <a:schemeClr val="accent2"/>
                </a:solidFill>
              </a:rPr>
              <a:t>Factor of safety, </a:t>
            </a:r>
            <a:r>
              <a:rPr lang="en-US" i="1">
                <a:solidFill>
                  <a:schemeClr val="accent2"/>
                </a:solidFill>
              </a:rPr>
              <a:t>N</a:t>
            </a:r>
            <a:endParaRPr lang="en-US" i="1"/>
          </a:p>
        </p:txBody>
      </p:sp>
      <p:graphicFrame>
        <p:nvGraphicFramePr>
          <p:cNvPr id="79874" name="Object 6"/>
          <p:cNvGraphicFramePr>
            <a:graphicFrameLocks noChangeAspect="1"/>
          </p:cNvGraphicFramePr>
          <p:nvPr/>
        </p:nvGraphicFramePr>
        <p:xfrm>
          <a:off x="2081213" y="1665288"/>
          <a:ext cx="2062162" cy="1046162"/>
        </p:xfrm>
        <a:graphic>
          <a:graphicData uri="http://schemas.openxmlformats.org/presentationml/2006/ole">
            <p:oleObj spid="_x0000_s79874" name="Equation" r:id="rId5" imgW="825480" imgH="419040" progId="Equation.3">
              <p:embed/>
            </p:oleObj>
          </a:graphicData>
        </a:graphic>
      </p:graphicFrame>
      <p:sp>
        <p:nvSpPr>
          <p:cNvPr id="79880" name="Line 7"/>
          <p:cNvSpPr>
            <a:spLocks noChangeShapeType="1"/>
          </p:cNvSpPr>
          <p:nvPr/>
        </p:nvSpPr>
        <p:spPr bwMode="auto">
          <a:xfrm flipV="1">
            <a:off x="4114800" y="1828800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5334000" y="1447800"/>
            <a:ext cx="1312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33"/>
                </a:solidFill>
              </a:rPr>
              <a:t>Often </a:t>
            </a:r>
            <a:r>
              <a:rPr lang="en-US" sz="2000" i="1">
                <a:solidFill>
                  <a:srgbClr val="333333"/>
                </a:solidFill>
              </a:rPr>
              <a:t>N</a:t>
            </a:r>
            <a:r>
              <a:rPr lang="en-US" sz="2000">
                <a:solidFill>
                  <a:srgbClr val="333333"/>
                </a:solidFill>
              </a:rPr>
              <a:t> is</a:t>
            </a:r>
          </a:p>
          <a:p>
            <a:r>
              <a:rPr lang="en-US" sz="2000">
                <a:solidFill>
                  <a:srgbClr val="333333"/>
                </a:solidFill>
              </a:rPr>
              <a:t>between</a:t>
            </a:r>
          </a:p>
          <a:p>
            <a:r>
              <a:rPr lang="en-US" sz="2000">
                <a:solidFill>
                  <a:srgbClr val="333333"/>
                </a:solidFill>
              </a:rPr>
              <a:t>1.2 and 4</a:t>
            </a: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457200" y="2851150"/>
            <a:ext cx="8153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Example:</a:t>
            </a:r>
            <a:r>
              <a:rPr lang="en-US" sz="2200"/>
              <a:t>  Calculate a diameter, </a:t>
            </a:r>
            <a:r>
              <a:rPr lang="en-US" sz="2200" i="1"/>
              <a:t>d</a:t>
            </a:r>
            <a:r>
              <a:rPr lang="en-US" sz="2200"/>
              <a:t>, to ensure that yield does</a:t>
            </a:r>
          </a:p>
          <a:p>
            <a:r>
              <a:rPr lang="en-US" sz="2200"/>
              <a:t>     not occur in the 1045 carbon steel rod below.  Use a </a:t>
            </a:r>
          </a:p>
          <a:p>
            <a:r>
              <a:rPr lang="en-US" sz="2200"/>
              <a:t>     factor of safety of 5.</a:t>
            </a:r>
          </a:p>
        </p:txBody>
      </p:sp>
      <p:sp>
        <p:nvSpPr>
          <p:cNvPr id="238609" name="Line 17"/>
          <p:cNvSpPr>
            <a:spLocks noChangeShapeType="1"/>
          </p:cNvSpPr>
          <p:nvPr/>
        </p:nvSpPr>
        <p:spPr bwMode="auto">
          <a:xfrm flipH="1" flipV="1">
            <a:off x="3810000" y="4267200"/>
            <a:ext cx="1219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9884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Design or Safety Factors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73100" y="4724400"/>
            <a:ext cx="1546225" cy="1260475"/>
            <a:chOff x="424" y="2976"/>
            <a:chExt cx="974" cy="794"/>
          </a:xfrm>
        </p:grpSpPr>
        <p:graphicFrame>
          <p:nvGraphicFramePr>
            <p:cNvPr id="79876" name="Object 13"/>
            <p:cNvGraphicFramePr>
              <a:graphicFrameLocks noChangeAspect="1"/>
            </p:cNvGraphicFramePr>
            <p:nvPr/>
          </p:nvGraphicFramePr>
          <p:xfrm>
            <a:off x="424" y="3091"/>
            <a:ext cx="974" cy="679"/>
          </p:xfrm>
          <a:graphic>
            <a:graphicData uri="http://schemas.openxmlformats.org/presentationml/2006/ole">
              <p:oleObj spid="_x0000_s79876" name="Equation" r:id="rId6" imgW="711200" imgH="495300" progId="Equation.3">
                <p:embed/>
              </p:oleObj>
            </a:graphicData>
          </a:graphic>
        </p:graphicFrame>
        <p:sp>
          <p:nvSpPr>
            <p:cNvPr id="79924" name="Line 14"/>
            <p:cNvSpPr>
              <a:spLocks noChangeShapeType="1"/>
            </p:cNvSpPr>
            <p:nvPr/>
          </p:nvSpPr>
          <p:spPr bwMode="auto">
            <a:xfrm flipV="1">
              <a:off x="1008" y="2976"/>
              <a:ext cx="1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743200" y="4876800"/>
            <a:ext cx="685800" cy="685800"/>
            <a:chOff x="1728" y="3072"/>
            <a:chExt cx="432" cy="432"/>
          </a:xfrm>
        </p:grpSpPr>
        <p:sp>
          <p:nvSpPr>
            <p:cNvPr id="79922" name="Line 15"/>
            <p:cNvSpPr>
              <a:spLocks noChangeShapeType="1"/>
            </p:cNvSpPr>
            <p:nvPr/>
          </p:nvSpPr>
          <p:spPr bwMode="auto">
            <a:xfrm flipV="1">
              <a:off x="1968" y="307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9923" name="Rectangle 16"/>
            <p:cNvSpPr>
              <a:spLocks noChangeArrowheads="1"/>
            </p:cNvSpPr>
            <p:nvPr/>
          </p:nvSpPr>
          <p:spPr bwMode="auto">
            <a:xfrm>
              <a:off x="1728" y="32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754188" y="3879850"/>
            <a:ext cx="2074862" cy="1046163"/>
            <a:chOff x="1105" y="2444"/>
            <a:chExt cx="1307" cy="659"/>
          </a:xfrm>
        </p:grpSpPr>
        <p:sp>
          <p:nvSpPr>
            <p:cNvPr id="79920" name="Rectangle 2"/>
            <p:cNvSpPr>
              <a:spLocks noChangeArrowheads="1"/>
            </p:cNvSpPr>
            <p:nvPr/>
          </p:nvSpPr>
          <p:spPr bwMode="auto">
            <a:xfrm>
              <a:off x="1105" y="2678"/>
              <a:ext cx="743" cy="288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3333"/>
                </a:solidFill>
                <a:latin typeface="Times" charset="0"/>
              </a:endParaRPr>
            </a:p>
          </p:txBody>
        </p:sp>
        <p:sp>
          <p:nvSpPr>
            <p:cNvPr id="79921" name="Rectangle 11"/>
            <p:cNvSpPr>
              <a:spLocks noChangeArrowheads="1"/>
            </p:cNvSpPr>
            <p:nvPr/>
          </p:nvSpPr>
          <p:spPr bwMode="auto">
            <a:xfrm>
              <a:off x="2124" y="2832"/>
              <a:ext cx="192" cy="24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3333"/>
                </a:solidFill>
                <a:latin typeface="Times" charset="0"/>
              </a:endParaRPr>
            </a:p>
          </p:txBody>
        </p:sp>
        <p:graphicFrame>
          <p:nvGraphicFramePr>
            <p:cNvPr id="79875" name="Object 19"/>
            <p:cNvGraphicFramePr>
              <a:graphicFrameLocks noChangeAspect="1"/>
            </p:cNvGraphicFramePr>
            <p:nvPr/>
          </p:nvGraphicFramePr>
          <p:xfrm>
            <a:off x="1113" y="2444"/>
            <a:ext cx="1299" cy="659"/>
          </p:xfrm>
          <a:graphic>
            <a:graphicData uri="http://schemas.openxmlformats.org/presentationml/2006/ole">
              <p:oleObj spid="_x0000_s79875" name="Equation" r:id="rId7" imgW="825480" imgH="419040" progId="Equation.3">
                <p:embed/>
              </p:oleObj>
            </a:graphicData>
          </a:graphic>
        </p:graphicFrame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105400" y="3779838"/>
            <a:ext cx="3446463" cy="2417762"/>
            <a:chOff x="3216" y="2381"/>
            <a:chExt cx="2171" cy="1523"/>
          </a:xfrm>
        </p:grpSpPr>
        <p:sp>
          <p:nvSpPr>
            <p:cNvPr id="79890" name="AutoShape 65"/>
            <p:cNvSpPr>
              <a:spLocks noChangeArrowheads="1"/>
            </p:cNvSpPr>
            <p:nvPr/>
          </p:nvSpPr>
          <p:spPr bwMode="auto">
            <a:xfrm flipV="1">
              <a:off x="4672" y="2590"/>
              <a:ext cx="319" cy="931"/>
            </a:xfrm>
            <a:prstGeom prst="can">
              <a:avLst>
                <a:gd name="adj" fmla="val 55803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Rectangle 22"/>
            <p:cNvSpPr>
              <a:spLocks noChangeArrowheads="1"/>
            </p:cNvSpPr>
            <p:nvPr/>
          </p:nvSpPr>
          <p:spPr bwMode="auto">
            <a:xfrm>
              <a:off x="3216" y="2632"/>
              <a:ext cx="7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1045 plain </a:t>
              </a:r>
              <a:endParaRPr lang="en-US"/>
            </a:p>
          </p:txBody>
        </p:sp>
        <p:sp>
          <p:nvSpPr>
            <p:cNvPr id="79892" name="Rectangle 23"/>
            <p:cNvSpPr>
              <a:spLocks noChangeArrowheads="1"/>
            </p:cNvSpPr>
            <p:nvPr/>
          </p:nvSpPr>
          <p:spPr bwMode="auto">
            <a:xfrm>
              <a:off x="3216" y="2816"/>
              <a:ext cx="1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     carbon steel: </a:t>
              </a:r>
              <a:endParaRPr lang="en-US"/>
            </a:p>
          </p:txBody>
        </p:sp>
        <p:sp>
          <p:nvSpPr>
            <p:cNvPr id="79893" name="Rectangle 24"/>
            <p:cNvSpPr>
              <a:spLocks noChangeArrowheads="1"/>
            </p:cNvSpPr>
            <p:nvPr/>
          </p:nvSpPr>
          <p:spPr bwMode="auto">
            <a:xfrm>
              <a:off x="3216" y="2992"/>
              <a:ext cx="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79894" name="Rectangle 25"/>
            <p:cNvSpPr>
              <a:spLocks noChangeArrowheads="1"/>
            </p:cNvSpPr>
            <p:nvPr/>
          </p:nvSpPr>
          <p:spPr bwMode="auto">
            <a:xfrm>
              <a:off x="3312" y="3032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y</a:t>
              </a:r>
              <a:endParaRPr lang="en-US" i="1"/>
            </a:p>
          </p:txBody>
        </p:sp>
        <p:sp>
          <p:nvSpPr>
            <p:cNvPr id="79895" name="Rectangle 26"/>
            <p:cNvSpPr>
              <a:spLocks noChangeArrowheads="1"/>
            </p:cNvSpPr>
            <p:nvPr/>
          </p:nvSpPr>
          <p:spPr bwMode="auto">
            <a:xfrm>
              <a:off x="3400" y="3000"/>
              <a:ext cx="8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= 310 MPa </a:t>
              </a:r>
              <a:endParaRPr lang="en-US"/>
            </a:p>
          </p:txBody>
        </p:sp>
        <p:sp>
          <p:nvSpPr>
            <p:cNvPr id="79896" name="Rectangle 27"/>
            <p:cNvSpPr>
              <a:spLocks noChangeArrowheads="1"/>
            </p:cNvSpPr>
            <p:nvPr/>
          </p:nvSpPr>
          <p:spPr bwMode="auto">
            <a:xfrm>
              <a:off x="3216" y="3232"/>
              <a:ext cx="10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TS </a:t>
              </a:r>
              <a:r>
                <a:rPr lang="en-US" sz="2000">
                  <a:solidFill>
                    <a:srgbClr val="000000"/>
                  </a:solidFill>
                </a:rPr>
                <a:t>= 565 MPa</a:t>
              </a:r>
              <a:endParaRPr lang="en-US"/>
            </a:p>
          </p:txBody>
        </p:sp>
        <p:sp>
          <p:nvSpPr>
            <p:cNvPr id="79897" name="Rectangle 28"/>
            <p:cNvSpPr>
              <a:spLocks noChangeArrowheads="1"/>
            </p:cNvSpPr>
            <p:nvPr/>
          </p:nvSpPr>
          <p:spPr bwMode="auto">
            <a:xfrm>
              <a:off x="3736" y="3664"/>
              <a:ext cx="9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F</a:t>
              </a:r>
              <a:r>
                <a:rPr lang="en-US" sz="2000">
                  <a:solidFill>
                    <a:srgbClr val="000000"/>
                  </a:solidFill>
                </a:rPr>
                <a:t> = 220,000N</a:t>
              </a:r>
              <a:endParaRPr lang="en-US"/>
            </a:p>
          </p:txBody>
        </p:sp>
        <p:sp>
          <p:nvSpPr>
            <p:cNvPr id="79898" name="Line 34"/>
            <p:cNvSpPr>
              <a:spLocks noChangeShapeType="1"/>
            </p:cNvSpPr>
            <p:nvPr/>
          </p:nvSpPr>
          <p:spPr bwMode="auto">
            <a:xfrm>
              <a:off x="4671" y="2466"/>
              <a:ext cx="1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899" name="Line 36"/>
            <p:cNvSpPr>
              <a:spLocks noChangeShapeType="1"/>
            </p:cNvSpPr>
            <p:nvPr/>
          </p:nvSpPr>
          <p:spPr bwMode="auto">
            <a:xfrm>
              <a:off x="4990" y="2458"/>
              <a:ext cx="1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79900" name="Group 40"/>
            <p:cNvGrpSpPr>
              <a:grpSpLocks/>
            </p:cNvGrpSpPr>
            <p:nvPr/>
          </p:nvGrpSpPr>
          <p:grpSpPr bwMode="auto">
            <a:xfrm>
              <a:off x="4373" y="2483"/>
              <a:ext cx="288" cy="80"/>
              <a:chOff x="4352" y="2416"/>
              <a:chExt cx="288" cy="80"/>
            </a:xfrm>
          </p:grpSpPr>
          <p:sp>
            <p:nvSpPr>
              <p:cNvPr id="79918" name="Freeform 38"/>
              <p:cNvSpPr>
                <a:spLocks/>
              </p:cNvSpPr>
              <p:nvPr/>
            </p:nvSpPr>
            <p:spPr bwMode="auto">
              <a:xfrm>
                <a:off x="4552" y="2416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9" name="Line 39"/>
              <p:cNvSpPr>
                <a:spLocks noChangeShapeType="1"/>
              </p:cNvSpPr>
              <p:nvPr/>
            </p:nvSpPr>
            <p:spPr bwMode="auto">
              <a:xfrm>
                <a:off x="4352" y="2456"/>
                <a:ext cx="23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9901" name="Group 43"/>
            <p:cNvGrpSpPr>
              <a:grpSpLocks/>
            </p:cNvGrpSpPr>
            <p:nvPr/>
          </p:nvGrpSpPr>
          <p:grpSpPr bwMode="auto">
            <a:xfrm>
              <a:off x="4997" y="2483"/>
              <a:ext cx="288" cy="80"/>
              <a:chOff x="4976" y="2424"/>
              <a:chExt cx="288" cy="80"/>
            </a:xfrm>
          </p:grpSpPr>
          <p:sp>
            <p:nvSpPr>
              <p:cNvPr id="79916" name="Freeform 41"/>
              <p:cNvSpPr>
                <a:spLocks/>
              </p:cNvSpPr>
              <p:nvPr/>
            </p:nvSpPr>
            <p:spPr bwMode="auto">
              <a:xfrm>
                <a:off x="4976" y="2424"/>
                <a:ext cx="88" cy="80"/>
              </a:xfrm>
              <a:custGeom>
                <a:avLst/>
                <a:gdLst>
                  <a:gd name="T0" fmla="*/ 0 w 88"/>
                  <a:gd name="T1" fmla="*/ 40 h 80"/>
                  <a:gd name="T2" fmla="*/ 88 w 88"/>
                  <a:gd name="T3" fmla="*/ 0 h 80"/>
                  <a:gd name="T4" fmla="*/ 56 w 88"/>
                  <a:gd name="T5" fmla="*/ 40 h 80"/>
                  <a:gd name="T6" fmla="*/ 88 w 88"/>
                  <a:gd name="T7" fmla="*/ 80 h 80"/>
                  <a:gd name="T8" fmla="*/ 0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40"/>
                    </a:moveTo>
                    <a:lnTo>
                      <a:pt x="88" y="0"/>
                    </a:lnTo>
                    <a:lnTo>
                      <a:pt x="56" y="40"/>
                    </a:lnTo>
                    <a:lnTo>
                      <a:pt x="88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7" name="Line 42"/>
              <p:cNvSpPr>
                <a:spLocks noChangeShapeType="1"/>
              </p:cNvSpPr>
              <p:nvPr/>
            </p:nvSpPr>
            <p:spPr bwMode="auto">
              <a:xfrm>
                <a:off x="5032" y="2464"/>
                <a:ext cx="23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9902" name="Rectangle 44"/>
            <p:cNvSpPr>
              <a:spLocks noChangeArrowheads="1"/>
            </p:cNvSpPr>
            <p:nvPr/>
          </p:nvSpPr>
          <p:spPr bwMode="auto">
            <a:xfrm>
              <a:off x="4783" y="2381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d</a:t>
              </a:r>
              <a:endParaRPr lang="en-US" i="1"/>
            </a:p>
          </p:txBody>
        </p:sp>
        <p:sp>
          <p:nvSpPr>
            <p:cNvPr id="79903" name="Freeform 47"/>
            <p:cNvSpPr>
              <a:spLocks/>
            </p:cNvSpPr>
            <p:nvPr/>
          </p:nvSpPr>
          <p:spPr bwMode="auto">
            <a:xfrm>
              <a:off x="5088" y="3364"/>
              <a:ext cx="80" cy="88"/>
            </a:xfrm>
            <a:custGeom>
              <a:avLst/>
              <a:gdLst>
                <a:gd name="T0" fmla="*/ 40 w 80"/>
                <a:gd name="T1" fmla="*/ 88 h 88"/>
                <a:gd name="T2" fmla="*/ 0 w 80"/>
                <a:gd name="T3" fmla="*/ 0 h 88"/>
                <a:gd name="T4" fmla="*/ 40 w 80"/>
                <a:gd name="T5" fmla="*/ 32 h 88"/>
                <a:gd name="T6" fmla="*/ 80 w 80"/>
                <a:gd name="T7" fmla="*/ 0 h 88"/>
                <a:gd name="T8" fmla="*/ 40 w 80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88"/>
                  </a:moveTo>
                  <a:lnTo>
                    <a:pt x="0" y="0"/>
                  </a:lnTo>
                  <a:lnTo>
                    <a:pt x="40" y="32"/>
                  </a:lnTo>
                  <a:lnTo>
                    <a:pt x="80" y="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Freeform 48"/>
            <p:cNvSpPr>
              <a:spLocks/>
            </p:cNvSpPr>
            <p:nvPr/>
          </p:nvSpPr>
          <p:spPr bwMode="auto">
            <a:xfrm>
              <a:off x="5088" y="2660"/>
              <a:ext cx="80" cy="88"/>
            </a:xfrm>
            <a:custGeom>
              <a:avLst/>
              <a:gdLst>
                <a:gd name="T0" fmla="*/ 40 w 80"/>
                <a:gd name="T1" fmla="*/ 0 h 88"/>
                <a:gd name="T2" fmla="*/ 80 w 80"/>
                <a:gd name="T3" fmla="*/ 88 h 88"/>
                <a:gd name="T4" fmla="*/ 40 w 80"/>
                <a:gd name="T5" fmla="*/ 56 h 88"/>
                <a:gd name="T6" fmla="*/ 0 w 80"/>
                <a:gd name="T7" fmla="*/ 88 h 88"/>
                <a:gd name="T8" fmla="*/ 40 w 80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0"/>
                  </a:moveTo>
                  <a:lnTo>
                    <a:pt x="80" y="88"/>
                  </a:lnTo>
                  <a:lnTo>
                    <a:pt x="40" y="56"/>
                  </a:lnTo>
                  <a:lnTo>
                    <a:pt x="0" y="8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Rectangle 53"/>
            <p:cNvSpPr>
              <a:spLocks noChangeArrowheads="1"/>
            </p:cNvSpPr>
            <p:nvPr/>
          </p:nvSpPr>
          <p:spPr bwMode="auto">
            <a:xfrm>
              <a:off x="5168" y="2908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L</a:t>
              </a:r>
              <a:endParaRPr lang="en-US" i="1"/>
            </a:p>
          </p:txBody>
        </p:sp>
        <p:sp>
          <p:nvSpPr>
            <p:cNvPr id="79906" name="Rectangle 54"/>
            <p:cNvSpPr>
              <a:spLocks noChangeArrowheads="1"/>
            </p:cNvSpPr>
            <p:nvPr/>
          </p:nvSpPr>
          <p:spPr bwMode="auto">
            <a:xfrm>
              <a:off x="5280" y="2948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o</a:t>
              </a:r>
              <a:endParaRPr lang="en-US" i="1"/>
            </a:p>
          </p:txBody>
        </p:sp>
        <p:grpSp>
          <p:nvGrpSpPr>
            <p:cNvPr id="79907" name="Group 57"/>
            <p:cNvGrpSpPr>
              <a:grpSpLocks/>
            </p:cNvGrpSpPr>
            <p:nvPr/>
          </p:nvGrpSpPr>
          <p:grpSpPr bwMode="auto">
            <a:xfrm>
              <a:off x="4784" y="3448"/>
              <a:ext cx="96" cy="456"/>
              <a:chOff x="4784" y="3448"/>
              <a:chExt cx="96" cy="456"/>
            </a:xfrm>
          </p:grpSpPr>
          <p:sp>
            <p:nvSpPr>
              <p:cNvPr id="79914" name="Freeform 55"/>
              <p:cNvSpPr>
                <a:spLocks/>
              </p:cNvSpPr>
              <p:nvPr/>
            </p:nvSpPr>
            <p:spPr bwMode="auto">
              <a:xfrm>
                <a:off x="4784" y="3800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5" name="Line 56"/>
              <p:cNvSpPr>
                <a:spLocks noChangeShapeType="1"/>
              </p:cNvSpPr>
              <p:nvPr/>
            </p:nvSpPr>
            <p:spPr bwMode="auto">
              <a:xfrm flipV="1">
                <a:off x="4832" y="3448"/>
                <a:ext cx="1" cy="38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9908" name="Group 60"/>
            <p:cNvGrpSpPr>
              <a:grpSpLocks/>
            </p:cNvGrpSpPr>
            <p:nvPr/>
          </p:nvGrpSpPr>
          <p:grpSpPr bwMode="auto">
            <a:xfrm>
              <a:off x="4464" y="2968"/>
              <a:ext cx="336" cy="96"/>
              <a:chOff x="4464" y="2968"/>
              <a:chExt cx="336" cy="96"/>
            </a:xfrm>
          </p:grpSpPr>
          <p:sp>
            <p:nvSpPr>
              <p:cNvPr id="79912" name="Freeform 58"/>
              <p:cNvSpPr>
                <a:spLocks/>
              </p:cNvSpPr>
              <p:nvPr/>
            </p:nvSpPr>
            <p:spPr bwMode="auto">
              <a:xfrm>
                <a:off x="4704" y="2984"/>
                <a:ext cx="96" cy="80"/>
              </a:xfrm>
              <a:custGeom>
                <a:avLst/>
                <a:gdLst>
                  <a:gd name="T0" fmla="*/ 96 w 96"/>
                  <a:gd name="T1" fmla="*/ 64 h 80"/>
                  <a:gd name="T2" fmla="*/ 0 w 96"/>
                  <a:gd name="T3" fmla="*/ 80 h 80"/>
                  <a:gd name="T4" fmla="*/ 40 w 96"/>
                  <a:gd name="T5" fmla="*/ 48 h 80"/>
                  <a:gd name="T6" fmla="*/ 24 w 96"/>
                  <a:gd name="T7" fmla="*/ 0 h 80"/>
                  <a:gd name="T8" fmla="*/ 96 w 96"/>
                  <a:gd name="T9" fmla="*/ 64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0"/>
                  <a:gd name="T17" fmla="*/ 96 w 9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0">
                    <a:moveTo>
                      <a:pt x="96" y="64"/>
                    </a:moveTo>
                    <a:lnTo>
                      <a:pt x="0" y="80"/>
                    </a:lnTo>
                    <a:lnTo>
                      <a:pt x="40" y="48"/>
                    </a:lnTo>
                    <a:lnTo>
                      <a:pt x="24" y="0"/>
                    </a:lnTo>
                    <a:lnTo>
                      <a:pt x="9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3" name="Line 59"/>
              <p:cNvSpPr>
                <a:spLocks noChangeShapeType="1"/>
              </p:cNvSpPr>
              <p:nvPr/>
            </p:nvSpPr>
            <p:spPr bwMode="auto">
              <a:xfrm>
                <a:off x="4464" y="2968"/>
                <a:ext cx="280" cy="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9909" name="Line 66"/>
            <p:cNvSpPr>
              <a:spLocks noChangeShapeType="1"/>
            </p:cNvSpPr>
            <p:nvPr/>
          </p:nvSpPr>
          <p:spPr bwMode="auto">
            <a:xfrm>
              <a:off x="5125" y="2691"/>
              <a:ext cx="0" cy="7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9910" name="Line 69"/>
            <p:cNvSpPr>
              <a:spLocks noChangeShapeType="1"/>
            </p:cNvSpPr>
            <p:nvPr/>
          </p:nvSpPr>
          <p:spPr bwMode="auto">
            <a:xfrm>
              <a:off x="5003" y="2657"/>
              <a:ext cx="2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9911" name="Line 70"/>
            <p:cNvSpPr>
              <a:spLocks noChangeShapeType="1"/>
            </p:cNvSpPr>
            <p:nvPr/>
          </p:nvSpPr>
          <p:spPr bwMode="auto">
            <a:xfrm>
              <a:off x="5003" y="3451"/>
              <a:ext cx="2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38667" name="Text Box 75"/>
          <p:cNvSpPr txBox="1">
            <a:spLocks noChangeArrowheads="1"/>
          </p:cNvSpPr>
          <p:nvPr/>
        </p:nvSpPr>
        <p:spPr bwMode="auto">
          <a:xfrm>
            <a:off x="2276475" y="5951538"/>
            <a:ext cx="3082925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d</a:t>
            </a:r>
            <a:r>
              <a:rPr lang="en-US"/>
              <a:t> = 0.067 m = 6.7 cm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1" grpId="0"/>
      <p:bldP spid="238609" grpId="0" animBg="1"/>
      <p:bldP spid="2386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E38CEC-F6B6-4A41-BCFE-29D74EB91B9B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838200" y="1341438"/>
            <a:ext cx="65849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Stress</a:t>
            </a:r>
            <a:r>
              <a:rPr lang="en-US" sz="2200">
                <a:solidFill>
                  <a:srgbClr val="000000"/>
                </a:solidFill>
              </a:rPr>
              <a:t> and </a:t>
            </a:r>
            <a:r>
              <a:rPr lang="en-US" sz="2200">
                <a:solidFill>
                  <a:schemeClr val="accent2"/>
                </a:solidFill>
              </a:rPr>
              <a:t>strain</a:t>
            </a:r>
            <a:r>
              <a:rPr lang="en-US" sz="2200">
                <a:solidFill>
                  <a:srgbClr val="000000"/>
                </a:solidFill>
              </a:rPr>
              <a:t>:  These are size-independent</a:t>
            </a:r>
          </a:p>
          <a:p>
            <a:r>
              <a:rPr lang="en-US" sz="2200">
                <a:solidFill>
                  <a:srgbClr val="000000"/>
                </a:solidFill>
              </a:rPr>
              <a:t>      measures of load and displacement, respectively.</a:t>
            </a: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838200" y="2073275"/>
            <a:ext cx="65849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Elastic</a:t>
            </a:r>
            <a:r>
              <a:rPr lang="en-US" sz="2200">
                <a:solidFill>
                  <a:srgbClr val="000000"/>
                </a:solidFill>
              </a:rPr>
              <a:t> behavior:  This reversible behavior often</a:t>
            </a:r>
          </a:p>
          <a:p>
            <a:r>
              <a:rPr lang="en-US" sz="2200">
                <a:solidFill>
                  <a:srgbClr val="000000"/>
                </a:solidFill>
              </a:rPr>
              <a:t>      shows a linear relation between stress and strain.</a:t>
            </a:r>
          </a:p>
          <a:p>
            <a:r>
              <a:rPr lang="en-US" sz="2200">
                <a:solidFill>
                  <a:srgbClr val="000000"/>
                </a:solidFill>
              </a:rPr>
              <a:t>      To minimize deformation, select a material with a</a:t>
            </a:r>
          </a:p>
          <a:p>
            <a:r>
              <a:rPr lang="en-US" sz="2200">
                <a:solidFill>
                  <a:srgbClr val="000000"/>
                </a:solidFill>
              </a:rPr>
              <a:t>      large elastic modulus (</a:t>
            </a:r>
            <a:r>
              <a:rPr lang="en-US" sz="2200" i="1">
                <a:solidFill>
                  <a:srgbClr val="000000"/>
                </a:solidFill>
              </a:rPr>
              <a:t>E</a:t>
            </a:r>
            <a:r>
              <a:rPr lang="en-US" sz="2200">
                <a:solidFill>
                  <a:srgbClr val="000000"/>
                </a:solidFill>
              </a:rPr>
              <a:t> or </a:t>
            </a:r>
            <a:r>
              <a:rPr lang="en-US" sz="2200" i="1">
                <a:solidFill>
                  <a:srgbClr val="000000"/>
                </a:solidFill>
              </a:rPr>
              <a:t>G</a:t>
            </a:r>
            <a:r>
              <a:rPr lang="en-US" sz="220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838200" y="4541838"/>
            <a:ext cx="61404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Toughness</a:t>
            </a:r>
            <a:r>
              <a:rPr lang="en-US" sz="2200">
                <a:solidFill>
                  <a:srgbClr val="000000"/>
                </a:solidFill>
              </a:rPr>
              <a:t>:  The energy needed to break a unit</a:t>
            </a:r>
          </a:p>
          <a:p>
            <a:r>
              <a:rPr lang="en-US" sz="2200">
                <a:solidFill>
                  <a:srgbClr val="000000"/>
                </a:solidFill>
              </a:rPr>
              <a:t>      volume of material.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838200" y="5273675"/>
            <a:ext cx="48021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Ductility</a:t>
            </a:r>
            <a:r>
              <a:rPr lang="en-US" sz="2200">
                <a:solidFill>
                  <a:srgbClr val="000000"/>
                </a:solidFill>
              </a:rPr>
              <a:t>:  The plastic strain at failure.</a:t>
            </a:r>
          </a:p>
        </p:txBody>
      </p:sp>
      <p:sp>
        <p:nvSpPr>
          <p:cNvPr id="81927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Summary</a:t>
            </a:r>
          </a:p>
        </p:txBody>
      </p:sp>
      <p:sp>
        <p:nvSpPr>
          <p:cNvPr id="81928" name="Rectangle 4"/>
          <p:cNvSpPr>
            <a:spLocks noChangeArrowheads="1"/>
          </p:cNvSpPr>
          <p:nvPr/>
        </p:nvSpPr>
        <p:spPr bwMode="auto">
          <a:xfrm>
            <a:off x="838200" y="3475038"/>
            <a:ext cx="72183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Plastic</a:t>
            </a:r>
            <a:r>
              <a:rPr lang="en-US" sz="2200">
                <a:solidFill>
                  <a:srgbClr val="000000"/>
                </a:solidFill>
              </a:rPr>
              <a:t> behavior:  This permanent deformation</a:t>
            </a:r>
          </a:p>
          <a:p>
            <a:r>
              <a:rPr lang="en-US" sz="2200">
                <a:solidFill>
                  <a:srgbClr val="000000"/>
                </a:solidFill>
              </a:rPr>
              <a:t>      behavior occurs when the tensile (or compressive)</a:t>
            </a:r>
          </a:p>
          <a:p>
            <a:r>
              <a:rPr lang="en-US" sz="2200">
                <a:solidFill>
                  <a:srgbClr val="000000"/>
                </a:solidFill>
              </a:rPr>
              <a:t>      uniaxial stress reaches </a:t>
            </a:r>
            <a:r>
              <a:rPr lang="en-US">
                <a:solidFill>
                  <a:srgbClr val="000000"/>
                </a:solidFill>
                <a:latin typeface="Symbol" charset="2"/>
              </a:rPr>
              <a:t>s</a:t>
            </a:r>
            <a:r>
              <a:rPr lang="en-US" i="1" baseline="-20000">
                <a:solidFill>
                  <a:srgbClr val="000000"/>
                </a:solidFill>
              </a:rPr>
              <a:t>y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0D9399-AF6A-4601-A88C-936E1EDDB160}" type="slidenum">
              <a:rPr lang="en-US"/>
              <a:pPr/>
              <a:t>34</a:t>
            </a:fld>
            <a:endParaRPr lang="en-US"/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609600" y="1066800"/>
            <a:ext cx="7848600" cy="426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" charset="0"/>
            </a:endParaRP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685800" y="2438400"/>
            <a:ext cx="2470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Core Problems: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685800" y="3687763"/>
            <a:ext cx="3103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Self-help Problems:</a:t>
            </a:r>
          </a:p>
        </p:txBody>
      </p:sp>
      <p:sp>
        <p:nvSpPr>
          <p:cNvPr id="8397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ANNOUNCEMENTS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717550" y="1173163"/>
            <a:ext cx="1423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Reading: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E54AB-917E-44F3-8458-247ED016D4A6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4545013" y="5641975"/>
            <a:ext cx="2870200" cy="82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charset="2"/>
              </a:rPr>
              <a:t>  </a:t>
            </a:r>
            <a:r>
              <a:rPr lang="en-US"/>
              <a:t>Stress has units:</a:t>
            </a:r>
            <a:br>
              <a:rPr lang="en-US"/>
            </a:br>
            <a:r>
              <a:rPr lang="en-US"/>
              <a:t>     N/m</a:t>
            </a:r>
            <a:r>
              <a:rPr lang="en-US" sz="2800" baseline="20000"/>
              <a:t>2</a:t>
            </a:r>
            <a:r>
              <a:rPr lang="en-US"/>
              <a:t> or lb</a:t>
            </a:r>
            <a:r>
              <a:rPr lang="en-US" baseline="-25000"/>
              <a:t>f</a:t>
            </a:r>
            <a:r>
              <a:rPr lang="en-US" sz="1200" baseline="-25000"/>
              <a:t> </a:t>
            </a:r>
            <a:r>
              <a:rPr lang="en-US"/>
              <a:t>/in</a:t>
            </a:r>
            <a:r>
              <a:rPr lang="en-US" sz="2800" baseline="20000"/>
              <a:t>2</a:t>
            </a:r>
          </a:p>
        </p:txBody>
      </p:sp>
      <p:sp>
        <p:nvSpPr>
          <p:cNvPr id="2253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Engineering Stress</a:t>
            </a: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4953000" y="1096963"/>
            <a:ext cx="3189288" cy="4122737"/>
            <a:chOff x="3120" y="691"/>
            <a:chExt cx="2009" cy="2597"/>
          </a:xfrm>
        </p:grpSpPr>
        <p:sp>
          <p:nvSpPr>
            <p:cNvPr id="22586" name="Rectangle 4"/>
            <p:cNvSpPr>
              <a:spLocks noChangeArrowheads="1"/>
            </p:cNvSpPr>
            <p:nvPr/>
          </p:nvSpPr>
          <p:spPr bwMode="auto">
            <a:xfrm>
              <a:off x="3245" y="691"/>
              <a:ext cx="14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•  </a:t>
              </a:r>
              <a:r>
                <a:rPr lang="en-US">
                  <a:solidFill>
                    <a:schemeClr val="accent2"/>
                  </a:solidFill>
                </a:rPr>
                <a:t>Shear</a:t>
              </a:r>
              <a:r>
                <a:rPr lang="en-US"/>
                <a:t> stress, </a:t>
              </a:r>
              <a:r>
                <a:rPr lang="en-US">
                  <a:latin typeface="Symbol" charset="2"/>
                </a:rPr>
                <a:t>t</a:t>
              </a:r>
              <a:r>
                <a:rPr lang="en-US"/>
                <a:t>:</a:t>
              </a:r>
            </a:p>
          </p:txBody>
        </p:sp>
        <p:grpSp>
          <p:nvGrpSpPr>
            <p:cNvPr id="22587" name="Group 251"/>
            <p:cNvGrpSpPr>
              <a:grpSpLocks/>
            </p:cNvGrpSpPr>
            <p:nvPr/>
          </p:nvGrpSpPr>
          <p:grpSpPr bwMode="auto">
            <a:xfrm>
              <a:off x="3120" y="896"/>
              <a:ext cx="2009" cy="2392"/>
              <a:chOff x="3120" y="896"/>
              <a:chExt cx="2009" cy="2392"/>
            </a:xfrm>
          </p:grpSpPr>
          <p:grpSp>
            <p:nvGrpSpPr>
              <p:cNvPr id="22588" name="Group 242"/>
              <p:cNvGrpSpPr>
                <a:grpSpLocks/>
              </p:cNvGrpSpPr>
              <p:nvPr/>
            </p:nvGrpSpPr>
            <p:grpSpPr bwMode="auto">
              <a:xfrm>
                <a:off x="4091" y="1290"/>
                <a:ext cx="1038" cy="1134"/>
                <a:chOff x="1229" y="1208"/>
                <a:chExt cx="1038" cy="1134"/>
              </a:xfrm>
            </p:grpSpPr>
            <p:sp>
              <p:nvSpPr>
                <p:cNvPr id="22636" name="Freeform 243"/>
                <p:cNvSpPr>
                  <a:spLocks/>
                </p:cNvSpPr>
                <p:nvPr/>
              </p:nvSpPr>
              <p:spPr bwMode="auto">
                <a:xfrm>
                  <a:off x="1234" y="1624"/>
                  <a:ext cx="1029" cy="400"/>
                </a:xfrm>
                <a:custGeom>
                  <a:avLst/>
                  <a:gdLst>
                    <a:gd name="T0" fmla="*/ 0 w 1024"/>
                    <a:gd name="T1" fmla="*/ 264 h 400"/>
                    <a:gd name="T2" fmla="*/ 600 w 1024"/>
                    <a:gd name="T3" fmla="*/ 400 h 400"/>
                    <a:gd name="T4" fmla="*/ 1064 w 1024"/>
                    <a:gd name="T5" fmla="*/ 136 h 400"/>
                    <a:gd name="T6" fmla="*/ 472 w 1024"/>
                    <a:gd name="T7" fmla="*/ 0 h 400"/>
                    <a:gd name="T8" fmla="*/ 0 w 1024"/>
                    <a:gd name="T9" fmla="*/ 264 h 4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4"/>
                    <a:gd name="T16" fmla="*/ 0 h 400"/>
                    <a:gd name="T17" fmla="*/ 1024 w 1024"/>
                    <a:gd name="T18" fmla="*/ 400 h 4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4" h="400">
                      <a:moveTo>
                        <a:pt x="0" y="264"/>
                      </a:moveTo>
                      <a:lnTo>
                        <a:pt x="576" y="400"/>
                      </a:lnTo>
                      <a:lnTo>
                        <a:pt x="1024" y="136"/>
                      </a:lnTo>
                      <a:lnTo>
                        <a:pt x="456" y="0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7" name="Freeform 244"/>
                <p:cNvSpPr>
                  <a:spLocks/>
                </p:cNvSpPr>
                <p:nvPr/>
              </p:nvSpPr>
              <p:spPr bwMode="auto">
                <a:xfrm>
                  <a:off x="1229" y="1470"/>
                  <a:ext cx="1032" cy="872"/>
                </a:xfrm>
                <a:custGeom>
                  <a:avLst/>
                  <a:gdLst>
                    <a:gd name="T0" fmla="*/ 0 w 1032"/>
                    <a:gd name="T1" fmla="*/ 0 h 872"/>
                    <a:gd name="T2" fmla="*/ 0 w 1032"/>
                    <a:gd name="T3" fmla="*/ 736 h 872"/>
                    <a:gd name="T4" fmla="*/ 576 w 1032"/>
                    <a:gd name="T5" fmla="*/ 872 h 872"/>
                    <a:gd name="T6" fmla="*/ 1032 w 1032"/>
                    <a:gd name="T7" fmla="*/ 608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2"/>
                    <a:gd name="T13" fmla="*/ 0 h 872"/>
                    <a:gd name="T14" fmla="*/ 1032 w 103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2" h="872">
                      <a:moveTo>
                        <a:pt x="0" y="0"/>
                      </a:moveTo>
                      <a:lnTo>
                        <a:pt x="0" y="736"/>
                      </a:lnTo>
                      <a:lnTo>
                        <a:pt x="576" y="872"/>
                      </a:lnTo>
                      <a:lnTo>
                        <a:pt x="1032" y="60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8" name="Freeform 245"/>
                <p:cNvSpPr>
                  <a:spLocks/>
                </p:cNvSpPr>
                <p:nvPr/>
              </p:nvSpPr>
              <p:spPr bwMode="auto">
                <a:xfrm>
                  <a:off x="1232" y="1210"/>
                  <a:ext cx="1032" cy="869"/>
                </a:xfrm>
                <a:custGeom>
                  <a:avLst/>
                  <a:gdLst>
                    <a:gd name="T0" fmla="*/ 1032 w 1032"/>
                    <a:gd name="T1" fmla="*/ 796 h 880"/>
                    <a:gd name="T2" fmla="*/ 1032 w 1032"/>
                    <a:gd name="T3" fmla="*/ 120 h 880"/>
                    <a:gd name="T4" fmla="*/ 464 w 1032"/>
                    <a:gd name="T5" fmla="*/ 0 h 880"/>
                    <a:gd name="T6" fmla="*/ 0 w 1032"/>
                    <a:gd name="T7" fmla="*/ 240 h 8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2"/>
                    <a:gd name="T13" fmla="*/ 0 h 880"/>
                    <a:gd name="T14" fmla="*/ 1032 w 1032"/>
                    <a:gd name="T15" fmla="*/ 880 h 8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2" h="880">
                      <a:moveTo>
                        <a:pt x="1032" y="880"/>
                      </a:moveTo>
                      <a:lnTo>
                        <a:pt x="1032" y="136"/>
                      </a:lnTo>
                      <a:lnTo>
                        <a:pt x="464" y="0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9" name="Freeform 246"/>
                <p:cNvSpPr>
                  <a:spLocks/>
                </p:cNvSpPr>
                <p:nvPr/>
              </p:nvSpPr>
              <p:spPr bwMode="auto">
                <a:xfrm>
                  <a:off x="1234" y="1346"/>
                  <a:ext cx="1032" cy="264"/>
                </a:xfrm>
                <a:custGeom>
                  <a:avLst/>
                  <a:gdLst>
                    <a:gd name="T0" fmla="*/ 0 w 1032"/>
                    <a:gd name="T1" fmla="*/ 128 h 264"/>
                    <a:gd name="T2" fmla="*/ 568 w 1032"/>
                    <a:gd name="T3" fmla="*/ 264 h 264"/>
                    <a:gd name="T4" fmla="*/ 1032 w 1032"/>
                    <a:gd name="T5" fmla="*/ 0 h 264"/>
                    <a:gd name="T6" fmla="*/ 0 60000 65536"/>
                    <a:gd name="T7" fmla="*/ 0 60000 65536"/>
                    <a:gd name="T8" fmla="*/ 0 60000 65536"/>
                    <a:gd name="T9" fmla="*/ 0 w 1032"/>
                    <a:gd name="T10" fmla="*/ 0 h 264"/>
                    <a:gd name="T11" fmla="*/ 1032 w 103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32" h="264">
                      <a:moveTo>
                        <a:pt x="0" y="128"/>
                      </a:moveTo>
                      <a:lnTo>
                        <a:pt x="568" y="264"/>
                      </a:lnTo>
                      <a:lnTo>
                        <a:pt x="1032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0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802" y="1606"/>
                  <a:ext cx="1" cy="7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2641" name="Line 248"/>
                <p:cNvSpPr>
                  <a:spLocks noChangeShapeType="1"/>
                </p:cNvSpPr>
                <p:nvPr/>
              </p:nvSpPr>
              <p:spPr bwMode="auto">
                <a:xfrm>
                  <a:off x="1699" y="1208"/>
                  <a:ext cx="0" cy="7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2642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229" y="1936"/>
                  <a:ext cx="475" cy="2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2643" name="Line 250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1933"/>
                  <a:ext cx="568" cy="1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22589" name="Rectangle 12"/>
              <p:cNvSpPr>
                <a:spLocks noChangeArrowheads="1"/>
              </p:cNvSpPr>
              <p:nvPr/>
            </p:nvSpPr>
            <p:spPr bwMode="auto">
              <a:xfrm>
                <a:off x="3120" y="2598"/>
                <a:ext cx="927" cy="6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0" name="Rectangle 135"/>
              <p:cNvSpPr>
                <a:spLocks noChangeArrowheads="1"/>
              </p:cNvSpPr>
              <p:nvPr/>
            </p:nvSpPr>
            <p:spPr bwMode="auto">
              <a:xfrm>
                <a:off x="3182" y="1480"/>
                <a:ext cx="65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99FF"/>
                    </a:solidFill>
                  </a:rPr>
                  <a:t>Area, </a:t>
                </a:r>
                <a:r>
                  <a:rPr lang="en-US" sz="2200" i="1">
                    <a:solidFill>
                      <a:srgbClr val="0099FF"/>
                    </a:solidFill>
                  </a:rPr>
                  <a:t>A</a:t>
                </a:r>
                <a:r>
                  <a:rPr lang="en-US" sz="2200" i="1" baseline="-25000">
                    <a:solidFill>
                      <a:srgbClr val="0099FF"/>
                    </a:solidFill>
                  </a:rPr>
                  <a:t>o</a:t>
                </a:r>
                <a:endParaRPr lang="en-US" i="1"/>
              </a:p>
            </p:txBody>
          </p:sp>
          <p:grpSp>
            <p:nvGrpSpPr>
              <p:cNvPr id="22591" name="Group 138"/>
              <p:cNvGrpSpPr>
                <a:grpSpLocks/>
              </p:cNvGrpSpPr>
              <p:nvPr/>
            </p:nvGrpSpPr>
            <p:grpSpPr bwMode="auto">
              <a:xfrm>
                <a:off x="4544" y="1008"/>
                <a:ext cx="112" cy="408"/>
                <a:chOff x="4560" y="1008"/>
                <a:chExt cx="112" cy="408"/>
              </a:xfrm>
            </p:grpSpPr>
            <p:sp>
              <p:nvSpPr>
                <p:cNvPr id="22634" name="Freeform 136"/>
                <p:cNvSpPr>
                  <a:spLocks/>
                </p:cNvSpPr>
                <p:nvPr/>
              </p:nvSpPr>
              <p:spPr bwMode="auto">
                <a:xfrm>
                  <a:off x="4560" y="1008"/>
                  <a:ext cx="112" cy="120"/>
                </a:xfrm>
                <a:custGeom>
                  <a:avLst/>
                  <a:gdLst>
                    <a:gd name="T0" fmla="*/ 56 w 112"/>
                    <a:gd name="T1" fmla="*/ 0 h 120"/>
                    <a:gd name="T2" fmla="*/ 112 w 112"/>
                    <a:gd name="T3" fmla="*/ 120 h 120"/>
                    <a:gd name="T4" fmla="*/ 56 w 112"/>
                    <a:gd name="T5" fmla="*/ 80 h 120"/>
                    <a:gd name="T6" fmla="*/ 0 w 112"/>
                    <a:gd name="T7" fmla="*/ 120 h 120"/>
                    <a:gd name="T8" fmla="*/ 56 w 112"/>
                    <a:gd name="T9" fmla="*/ 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20"/>
                    <a:gd name="T17" fmla="*/ 112 w 11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20">
                      <a:moveTo>
                        <a:pt x="56" y="0"/>
                      </a:moveTo>
                      <a:lnTo>
                        <a:pt x="112" y="120"/>
                      </a:lnTo>
                      <a:lnTo>
                        <a:pt x="56" y="80"/>
                      </a:lnTo>
                      <a:lnTo>
                        <a:pt x="0" y="12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5" name="Line 137"/>
                <p:cNvSpPr>
                  <a:spLocks noChangeShapeType="1"/>
                </p:cNvSpPr>
                <p:nvPr/>
              </p:nvSpPr>
              <p:spPr bwMode="auto">
                <a:xfrm>
                  <a:off x="4616" y="1088"/>
                  <a:ext cx="1" cy="328"/>
                </a:xfrm>
                <a:prstGeom prst="line">
                  <a:avLst/>
                </a:prstGeom>
                <a:noFill/>
                <a:ln w="381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2592" name="Group 205"/>
              <p:cNvGrpSpPr>
                <a:grpSpLocks/>
              </p:cNvGrpSpPr>
              <p:nvPr/>
            </p:nvGrpSpPr>
            <p:grpSpPr bwMode="auto">
              <a:xfrm>
                <a:off x="4688" y="2648"/>
                <a:ext cx="198" cy="317"/>
                <a:chOff x="4672" y="2648"/>
                <a:chExt cx="198" cy="317"/>
              </a:xfrm>
            </p:grpSpPr>
            <p:sp>
              <p:nvSpPr>
                <p:cNvPr id="22632" name="Rectangle 139"/>
                <p:cNvSpPr>
                  <a:spLocks noChangeArrowheads="1"/>
                </p:cNvSpPr>
                <p:nvPr/>
              </p:nvSpPr>
              <p:spPr bwMode="auto">
                <a:xfrm>
                  <a:off x="4672" y="2648"/>
                  <a:ext cx="137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800" i="1">
                      <a:solidFill>
                        <a:srgbClr val="008800"/>
                      </a:solidFill>
                    </a:rPr>
                    <a:t>F</a:t>
                  </a:r>
                  <a:endParaRPr lang="en-US" i="1"/>
                </a:p>
              </p:txBody>
            </p:sp>
            <p:sp>
              <p:nvSpPr>
                <p:cNvPr id="2263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808" y="2696"/>
                  <a:ext cx="6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800" i="1">
                      <a:solidFill>
                        <a:srgbClr val="008800"/>
                      </a:solidFill>
                    </a:rPr>
                    <a:t>t</a:t>
                  </a:r>
                  <a:endParaRPr lang="en-US" i="1"/>
                </a:p>
              </p:txBody>
            </p:sp>
          </p:grpSp>
          <p:sp>
            <p:nvSpPr>
              <p:cNvPr id="22593" name="Rectangle 141"/>
              <p:cNvSpPr>
                <a:spLocks noChangeArrowheads="1"/>
              </p:cNvSpPr>
              <p:nvPr/>
            </p:nvSpPr>
            <p:spPr bwMode="auto">
              <a:xfrm>
                <a:off x="4320" y="896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594" name="Rectangle 142"/>
              <p:cNvSpPr>
                <a:spLocks noChangeArrowheads="1"/>
              </p:cNvSpPr>
              <p:nvPr/>
            </p:nvSpPr>
            <p:spPr bwMode="auto">
              <a:xfrm>
                <a:off x="4456" y="944"/>
                <a:ext cx="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t</a:t>
                </a:r>
                <a:endParaRPr lang="en-US" i="1"/>
              </a:p>
            </p:txBody>
          </p:sp>
          <p:grpSp>
            <p:nvGrpSpPr>
              <p:cNvPr id="22595" name="Group 145"/>
              <p:cNvGrpSpPr>
                <a:grpSpLocks/>
              </p:cNvGrpSpPr>
              <p:nvPr/>
            </p:nvGrpSpPr>
            <p:grpSpPr bwMode="auto">
              <a:xfrm>
                <a:off x="4616" y="1056"/>
                <a:ext cx="264" cy="368"/>
                <a:chOff x="4632" y="1056"/>
                <a:chExt cx="264" cy="368"/>
              </a:xfrm>
            </p:grpSpPr>
            <p:sp>
              <p:nvSpPr>
                <p:cNvPr id="22630" name="Freeform 143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12" cy="128"/>
                </a:xfrm>
                <a:custGeom>
                  <a:avLst/>
                  <a:gdLst>
                    <a:gd name="T0" fmla="*/ 112 w 112"/>
                    <a:gd name="T1" fmla="*/ 0 h 128"/>
                    <a:gd name="T2" fmla="*/ 88 w 112"/>
                    <a:gd name="T3" fmla="*/ 128 h 128"/>
                    <a:gd name="T4" fmla="*/ 64 w 112"/>
                    <a:gd name="T5" fmla="*/ 64 h 128"/>
                    <a:gd name="T6" fmla="*/ 0 w 112"/>
                    <a:gd name="T7" fmla="*/ 64 h 128"/>
                    <a:gd name="T8" fmla="*/ 112 w 112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28"/>
                    <a:gd name="T17" fmla="*/ 112 w 112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28">
                      <a:moveTo>
                        <a:pt x="112" y="0"/>
                      </a:moveTo>
                      <a:lnTo>
                        <a:pt x="88" y="128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1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632" y="1120"/>
                  <a:ext cx="216" cy="304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2596" name="Group 148"/>
              <p:cNvGrpSpPr>
                <a:grpSpLocks/>
              </p:cNvGrpSpPr>
              <p:nvPr/>
            </p:nvGrpSpPr>
            <p:grpSpPr bwMode="auto">
              <a:xfrm>
                <a:off x="4608" y="1408"/>
                <a:ext cx="256" cy="104"/>
                <a:chOff x="4624" y="1408"/>
                <a:chExt cx="256" cy="104"/>
              </a:xfrm>
            </p:grpSpPr>
            <p:sp>
              <p:nvSpPr>
                <p:cNvPr id="22628" name="Freeform 146"/>
                <p:cNvSpPr>
                  <a:spLocks/>
                </p:cNvSpPr>
                <p:nvPr/>
              </p:nvSpPr>
              <p:spPr bwMode="auto">
                <a:xfrm>
                  <a:off x="4752" y="1408"/>
                  <a:ext cx="128" cy="104"/>
                </a:xfrm>
                <a:custGeom>
                  <a:avLst/>
                  <a:gdLst>
                    <a:gd name="T0" fmla="*/ 128 w 128"/>
                    <a:gd name="T1" fmla="*/ 80 h 104"/>
                    <a:gd name="T2" fmla="*/ 0 w 128"/>
                    <a:gd name="T3" fmla="*/ 104 h 104"/>
                    <a:gd name="T4" fmla="*/ 48 w 128"/>
                    <a:gd name="T5" fmla="*/ 64 h 104"/>
                    <a:gd name="T6" fmla="*/ 24 w 128"/>
                    <a:gd name="T7" fmla="*/ 0 h 104"/>
                    <a:gd name="T8" fmla="*/ 128 w 128"/>
                    <a:gd name="T9" fmla="*/ 8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104"/>
                    <a:gd name="T17" fmla="*/ 128 w 12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104">
                      <a:moveTo>
                        <a:pt x="128" y="80"/>
                      </a:moveTo>
                      <a:lnTo>
                        <a:pt x="0" y="104"/>
                      </a:lnTo>
                      <a:lnTo>
                        <a:pt x="48" y="64"/>
                      </a:lnTo>
                      <a:lnTo>
                        <a:pt x="24" y="0"/>
                      </a:lnTo>
                      <a:lnTo>
                        <a:pt x="128" y="8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9" name="Line 147"/>
                <p:cNvSpPr>
                  <a:spLocks noChangeShapeType="1"/>
                </p:cNvSpPr>
                <p:nvPr/>
              </p:nvSpPr>
              <p:spPr bwMode="auto">
                <a:xfrm>
                  <a:off x="4624" y="1424"/>
                  <a:ext cx="176" cy="48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22597" name="Line 149"/>
              <p:cNvSpPr>
                <a:spLocks noChangeShapeType="1"/>
              </p:cNvSpPr>
              <p:nvPr/>
            </p:nvSpPr>
            <p:spPr bwMode="auto">
              <a:xfrm>
                <a:off x="4880" y="1064"/>
                <a:ext cx="1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598" name="Line 150"/>
              <p:cNvSpPr>
                <a:spLocks noChangeShapeType="1"/>
              </p:cNvSpPr>
              <p:nvPr/>
            </p:nvSpPr>
            <p:spPr bwMode="auto">
              <a:xfrm>
                <a:off x="4880" y="1304"/>
                <a:ext cx="1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599" name="Line 151"/>
              <p:cNvSpPr>
                <a:spLocks noChangeShapeType="1"/>
              </p:cNvSpPr>
              <p:nvPr/>
            </p:nvSpPr>
            <p:spPr bwMode="auto">
              <a:xfrm>
                <a:off x="4616" y="1016"/>
                <a:ext cx="184" cy="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00" name="Line 152"/>
              <p:cNvSpPr>
                <a:spLocks noChangeShapeType="1"/>
              </p:cNvSpPr>
              <p:nvPr/>
            </p:nvSpPr>
            <p:spPr bwMode="auto">
              <a:xfrm>
                <a:off x="4848" y="107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01" name="Rectangle 153"/>
              <p:cNvSpPr>
                <a:spLocks noChangeArrowheads="1"/>
              </p:cNvSpPr>
              <p:nvPr/>
            </p:nvSpPr>
            <p:spPr bwMode="auto">
              <a:xfrm>
                <a:off x="4816" y="1480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DD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602" name="Rectangle 154"/>
              <p:cNvSpPr>
                <a:spLocks noChangeArrowheads="1"/>
              </p:cNvSpPr>
              <p:nvPr/>
            </p:nvSpPr>
            <p:spPr bwMode="auto">
              <a:xfrm>
                <a:off x="4952" y="1528"/>
                <a:ext cx="11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DD0000"/>
                    </a:solidFill>
                  </a:rPr>
                  <a:t>s</a:t>
                </a:r>
                <a:endParaRPr lang="en-US" i="1"/>
              </a:p>
            </p:txBody>
          </p:sp>
          <p:grpSp>
            <p:nvGrpSpPr>
              <p:cNvPr id="22603" name="Group 157"/>
              <p:cNvGrpSpPr>
                <a:grpSpLocks/>
              </p:cNvGrpSpPr>
              <p:nvPr/>
            </p:nvGrpSpPr>
            <p:grpSpPr bwMode="auto">
              <a:xfrm>
                <a:off x="4552" y="2440"/>
                <a:ext cx="112" cy="408"/>
                <a:chOff x="4528" y="2440"/>
                <a:chExt cx="112" cy="408"/>
              </a:xfrm>
            </p:grpSpPr>
            <p:sp>
              <p:nvSpPr>
                <p:cNvPr id="22626" name="Freeform 155"/>
                <p:cNvSpPr>
                  <a:spLocks/>
                </p:cNvSpPr>
                <p:nvPr/>
              </p:nvSpPr>
              <p:spPr bwMode="auto">
                <a:xfrm>
                  <a:off x="4528" y="2728"/>
                  <a:ext cx="112" cy="120"/>
                </a:xfrm>
                <a:custGeom>
                  <a:avLst/>
                  <a:gdLst>
                    <a:gd name="T0" fmla="*/ 56 w 112"/>
                    <a:gd name="T1" fmla="*/ 120 h 120"/>
                    <a:gd name="T2" fmla="*/ 0 w 112"/>
                    <a:gd name="T3" fmla="*/ 0 h 120"/>
                    <a:gd name="T4" fmla="*/ 56 w 112"/>
                    <a:gd name="T5" fmla="*/ 40 h 120"/>
                    <a:gd name="T6" fmla="*/ 112 w 112"/>
                    <a:gd name="T7" fmla="*/ 0 h 120"/>
                    <a:gd name="T8" fmla="*/ 56 w 112"/>
                    <a:gd name="T9" fmla="*/ 12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20"/>
                    <a:gd name="T17" fmla="*/ 112 w 11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20">
                      <a:moveTo>
                        <a:pt x="56" y="120"/>
                      </a:moveTo>
                      <a:lnTo>
                        <a:pt x="0" y="0"/>
                      </a:lnTo>
                      <a:lnTo>
                        <a:pt x="56" y="40"/>
                      </a:lnTo>
                      <a:lnTo>
                        <a:pt x="112" y="0"/>
                      </a:lnTo>
                      <a:lnTo>
                        <a:pt x="56" y="120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7" name="Line 156"/>
                <p:cNvSpPr>
                  <a:spLocks noChangeShapeType="1"/>
                </p:cNvSpPr>
                <p:nvPr/>
              </p:nvSpPr>
              <p:spPr bwMode="auto">
                <a:xfrm>
                  <a:off x="4584" y="2440"/>
                  <a:ext cx="1" cy="328"/>
                </a:xfrm>
                <a:prstGeom prst="line">
                  <a:avLst/>
                </a:prstGeom>
                <a:noFill/>
                <a:ln w="381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2604" name="Group 160"/>
              <p:cNvGrpSpPr>
                <a:grpSpLocks/>
              </p:cNvGrpSpPr>
              <p:nvPr/>
            </p:nvGrpSpPr>
            <p:grpSpPr bwMode="auto">
              <a:xfrm>
                <a:off x="4336" y="2432"/>
                <a:ext cx="264" cy="368"/>
                <a:chOff x="4312" y="2432"/>
                <a:chExt cx="264" cy="368"/>
              </a:xfrm>
            </p:grpSpPr>
            <p:sp>
              <p:nvSpPr>
                <p:cNvPr id="22624" name="Freeform 158"/>
                <p:cNvSpPr>
                  <a:spLocks/>
                </p:cNvSpPr>
                <p:nvPr/>
              </p:nvSpPr>
              <p:spPr bwMode="auto">
                <a:xfrm>
                  <a:off x="4312" y="2672"/>
                  <a:ext cx="112" cy="128"/>
                </a:xfrm>
                <a:custGeom>
                  <a:avLst/>
                  <a:gdLst>
                    <a:gd name="T0" fmla="*/ 0 w 112"/>
                    <a:gd name="T1" fmla="*/ 128 h 128"/>
                    <a:gd name="T2" fmla="*/ 24 w 112"/>
                    <a:gd name="T3" fmla="*/ 0 h 128"/>
                    <a:gd name="T4" fmla="*/ 48 w 112"/>
                    <a:gd name="T5" fmla="*/ 64 h 128"/>
                    <a:gd name="T6" fmla="*/ 112 w 112"/>
                    <a:gd name="T7" fmla="*/ 64 h 128"/>
                    <a:gd name="T8" fmla="*/ 0 w 112"/>
                    <a:gd name="T9" fmla="*/ 128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28"/>
                    <a:gd name="T17" fmla="*/ 112 w 112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28">
                      <a:moveTo>
                        <a:pt x="0" y="128"/>
                      </a:moveTo>
                      <a:lnTo>
                        <a:pt x="24" y="0"/>
                      </a:lnTo>
                      <a:lnTo>
                        <a:pt x="48" y="64"/>
                      </a:lnTo>
                      <a:lnTo>
                        <a:pt x="112" y="64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4360" y="2432"/>
                  <a:ext cx="216" cy="304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2605" name="Group 163"/>
              <p:cNvGrpSpPr>
                <a:grpSpLocks/>
              </p:cNvGrpSpPr>
              <p:nvPr/>
            </p:nvGrpSpPr>
            <p:grpSpPr bwMode="auto">
              <a:xfrm>
                <a:off x="4336" y="2352"/>
                <a:ext cx="256" cy="104"/>
                <a:chOff x="4312" y="2352"/>
                <a:chExt cx="256" cy="104"/>
              </a:xfrm>
            </p:grpSpPr>
            <p:sp>
              <p:nvSpPr>
                <p:cNvPr id="22622" name="Freeform 161"/>
                <p:cNvSpPr>
                  <a:spLocks/>
                </p:cNvSpPr>
                <p:nvPr/>
              </p:nvSpPr>
              <p:spPr bwMode="auto">
                <a:xfrm>
                  <a:off x="4312" y="2352"/>
                  <a:ext cx="128" cy="104"/>
                </a:xfrm>
                <a:custGeom>
                  <a:avLst/>
                  <a:gdLst>
                    <a:gd name="T0" fmla="*/ 0 w 128"/>
                    <a:gd name="T1" fmla="*/ 24 h 104"/>
                    <a:gd name="T2" fmla="*/ 128 w 128"/>
                    <a:gd name="T3" fmla="*/ 0 h 104"/>
                    <a:gd name="T4" fmla="*/ 80 w 128"/>
                    <a:gd name="T5" fmla="*/ 40 h 104"/>
                    <a:gd name="T6" fmla="*/ 104 w 128"/>
                    <a:gd name="T7" fmla="*/ 104 h 104"/>
                    <a:gd name="T8" fmla="*/ 0 w 128"/>
                    <a:gd name="T9" fmla="*/ 2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104"/>
                    <a:gd name="T17" fmla="*/ 128 w 12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104">
                      <a:moveTo>
                        <a:pt x="0" y="24"/>
                      </a:moveTo>
                      <a:lnTo>
                        <a:pt x="128" y="0"/>
                      </a:lnTo>
                      <a:lnTo>
                        <a:pt x="80" y="40"/>
                      </a:lnTo>
                      <a:lnTo>
                        <a:pt x="104" y="10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3" name="Line 162"/>
                <p:cNvSpPr>
                  <a:spLocks noChangeShapeType="1"/>
                </p:cNvSpPr>
                <p:nvPr/>
              </p:nvSpPr>
              <p:spPr bwMode="auto">
                <a:xfrm>
                  <a:off x="4392" y="2392"/>
                  <a:ext cx="176" cy="48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22606" name="Rectangle 164"/>
              <p:cNvSpPr>
                <a:spLocks noChangeArrowheads="1"/>
              </p:cNvSpPr>
              <p:nvPr/>
            </p:nvSpPr>
            <p:spPr bwMode="auto">
              <a:xfrm>
                <a:off x="4888" y="928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607" name="Rectangle 165"/>
              <p:cNvSpPr>
                <a:spLocks noChangeArrowheads="1"/>
              </p:cNvSpPr>
              <p:nvPr/>
            </p:nvSpPr>
            <p:spPr bwMode="auto">
              <a:xfrm>
                <a:off x="4200" y="2752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608" name="Rectangle 166"/>
              <p:cNvSpPr>
                <a:spLocks noChangeArrowheads="1"/>
              </p:cNvSpPr>
              <p:nvPr/>
            </p:nvSpPr>
            <p:spPr bwMode="auto">
              <a:xfrm>
                <a:off x="4128" y="2280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DD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609" name="Rectangle 167"/>
              <p:cNvSpPr>
                <a:spLocks noChangeArrowheads="1"/>
              </p:cNvSpPr>
              <p:nvPr/>
            </p:nvSpPr>
            <p:spPr bwMode="auto">
              <a:xfrm>
                <a:off x="4264" y="2328"/>
                <a:ext cx="11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DD0000"/>
                    </a:solidFill>
                  </a:rPr>
                  <a:t>s</a:t>
                </a:r>
                <a:endParaRPr lang="en-US" i="1"/>
              </a:p>
            </p:txBody>
          </p:sp>
          <p:grpSp>
            <p:nvGrpSpPr>
              <p:cNvPr id="22610" name="Group 170"/>
              <p:cNvGrpSpPr>
                <a:grpSpLocks/>
              </p:cNvGrpSpPr>
              <p:nvPr/>
            </p:nvGrpSpPr>
            <p:grpSpPr bwMode="auto">
              <a:xfrm>
                <a:off x="3840" y="1632"/>
                <a:ext cx="656" cy="208"/>
                <a:chOff x="3840" y="1632"/>
                <a:chExt cx="656" cy="208"/>
              </a:xfrm>
            </p:grpSpPr>
            <p:sp>
              <p:nvSpPr>
                <p:cNvPr id="22620" name="Freeform 168"/>
                <p:cNvSpPr>
                  <a:spLocks/>
                </p:cNvSpPr>
                <p:nvPr/>
              </p:nvSpPr>
              <p:spPr bwMode="auto">
                <a:xfrm>
                  <a:off x="4400" y="1760"/>
                  <a:ext cx="96" cy="80"/>
                </a:xfrm>
                <a:custGeom>
                  <a:avLst/>
                  <a:gdLst>
                    <a:gd name="T0" fmla="*/ 96 w 96"/>
                    <a:gd name="T1" fmla="*/ 64 h 80"/>
                    <a:gd name="T2" fmla="*/ 0 w 96"/>
                    <a:gd name="T3" fmla="*/ 80 h 80"/>
                    <a:gd name="T4" fmla="*/ 40 w 96"/>
                    <a:gd name="T5" fmla="*/ 48 h 80"/>
                    <a:gd name="T6" fmla="*/ 24 w 96"/>
                    <a:gd name="T7" fmla="*/ 0 h 80"/>
                    <a:gd name="T8" fmla="*/ 96 w 96"/>
                    <a:gd name="T9" fmla="*/ 64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80"/>
                    <a:gd name="T17" fmla="*/ 96 w 9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80">
                      <a:moveTo>
                        <a:pt x="96" y="64"/>
                      </a:moveTo>
                      <a:lnTo>
                        <a:pt x="0" y="80"/>
                      </a:lnTo>
                      <a:lnTo>
                        <a:pt x="40" y="48"/>
                      </a:lnTo>
                      <a:lnTo>
                        <a:pt x="24" y="0"/>
                      </a:lnTo>
                      <a:lnTo>
                        <a:pt x="96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1" name="Line 169"/>
                <p:cNvSpPr>
                  <a:spLocks noChangeShapeType="1"/>
                </p:cNvSpPr>
                <p:nvPr/>
              </p:nvSpPr>
              <p:spPr bwMode="auto">
                <a:xfrm>
                  <a:off x="3840" y="1632"/>
                  <a:ext cx="600" cy="1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2611" name="Group 173"/>
              <p:cNvGrpSpPr>
                <a:grpSpLocks noChangeAspect="1"/>
              </p:cNvGrpSpPr>
              <p:nvPr/>
            </p:nvGrpSpPr>
            <p:grpSpPr bwMode="auto">
              <a:xfrm>
                <a:off x="3216" y="2640"/>
                <a:ext cx="696" cy="648"/>
                <a:chOff x="3216" y="2640"/>
                <a:chExt cx="696" cy="648"/>
              </a:xfrm>
            </p:grpSpPr>
            <p:sp>
              <p:nvSpPr>
                <p:cNvPr id="22612" name="AutoShape 17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16" y="2640"/>
                  <a:ext cx="696" cy="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2613" name="Rectangle 174"/>
                <p:cNvSpPr>
                  <a:spLocks noChangeArrowheads="1"/>
                </p:cNvSpPr>
                <p:nvPr/>
              </p:nvSpPr>
              <p:spPr bwMode="auto">
                <a:xfrm>
                  <a:off x="3224" y="2760"/>
                  <a:ext cx="9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800">
                      <a:solidFill>
                        <a:srgbClr val="000000"/>
                      </a:solidFill>
                      <a:latin typeface="Symbol" charset="2"/>
                    </a:rPr>
                    <a:t>t</a:t>
                  </a:r>
                  <a:endParaRPr lang="en-US">
                    <a:latin typeface="Symbol" charset="2"/>
                  </a:endParaRPr>
                </a:p>
              </p:txBody>
            </p:sp>
            <p:sp>
              <p:nvSpPr>
                <p:cNvPr id="22614" name="Rectangle 175"/>
                <p:cNvSpPr>
                  <a:spLocks noChangeArrowheads="1"/>
                </p:cNvSpPr>
                <p:nvPr/>
              </p:nvSpPr>
              <p:spPr bwMode="auto">
                <a:xfrm>
                  <a:off x="3400" y="2760"/>
                  <a:ext cx="13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800">
                      <a:solidFill>
                        <a:srgbClr val="000000"/>
                      </a:solidFill>
                    </a:rPr>
                    <a:t>=</a:t>
                  </a:r>
                  <a:endParaRPr lang="en-US"/>
                </a:p>
              </p:txBody>
            </p:sp>
            <p:sp>
              <p:nvSpPr>
                <p:cNvPr id="22615" name="Rectangle 176"/>
                <p:cNvSpPr>
                  <a:spLocks noChangeArrowheads="1"/>
                </p:cNvSpPr>
                <p:nvPr/>
              </p:nvSpPr>
              <p:spPr bwMode="auto">
                <a:xfrm>
                  <a:off x="3632" y="2648"/>
                  <a:ext cx="137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800" i="1">
                      <a:solidFill>
                        <a:srgbClr val="DD0000"/>
                      </a:solidFill>
                    </a:rPr>
                    <a:t>F</a:t>
                  </a:r>
                  <a:endParaRPr lang="en-US" i="1"/>
                </a:p>
              </p:txBody>
            </p:sp>
            <p:sp>
              <p:nvSpPr>
                <p:cNvPr id="22616" name="Rectangle 177"/>
                <p:cNvSpPr>
                  <a:spLocks noChangeArrowheads="1"/>
                </p:cNvSpPr>
                <p:nvPr/>
              </p:nvSpPr>
              <p:spPr bwMode="auto">
                <a:xfrm>
                  <a:off x="3744" y="2728"/>
                  <a:ext cx="9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i="1">
                      <a:solidFill>
                        <a:srgbClr val="DD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22617" name="Rectangle 178"/>
                <p:cNvSpPr>
                  <a:spLocks noChangeArrowheads="1"/>
                </p:cNvSpPr>
                <p:nvPr/>
              </p:nvSpPr>
              <p:spPr bwMode="auto">
                <a:xfrm>
                  <a:off x="3592" y="2968"/>
                  <a:ext cx="14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800" i="1">
                      <a:solidFill>
                        <a:srgbClr val="0099FF"/>
                      </a:solidFill>
                    </a:rPr>
                    <a:t>A</a:t>
                  </a:r>
                  <a:endParaRPr lang="en-US" i="1"/>
                </a:p>
              </p:txBody>
            </p:sp>
            <p:sp>
              <p:nvSpPr>
                <p:cNvPr id="22618" name="Rectangle 179"/>
                <p:cNvSpPr>
                  <a:spLocks noChangeArrowheads="1"/>
                </p:cNvSpPr>
                <p:nvPr/>
              </p:nvSpPr>
              <p:spPr bwMode="auto">
                <a:xfrm>
                  <a:off x="3760" y="3048"/>
                  <a:ext cx="1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i="1">
                      <a:solidFill>
                        <a:srgbClr val="0099FF"/>
                      </a:solidFill>
                    </a:rPr>
                    <a:t>o</a:t>
                  </a:r>
                  <a:endParaRPr lang="en-US" i="1"/>
                </a:p>
              </p:txBody>
            </p:sp>
            <p:sp>
              <p:nvSpPr>
                <p:cNvPr id="22619" name="Line 180"/>
                <p:cNvSpPr>
                  <a:spLocks noChangeShapeType="1"/>
                </p:cNvSpPr>
                <p:nvPr/>
              </p:nvSpPr>
              <p:spPr bwMode="auto">
                <a:xfrm>
                  <a:off x="3584" y="2936"/>
                  <a:ext cx="29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</p:grpSp>
      <p:grpSp>
        <p:nvGrpSpPr>
          <p:cNvPr id="22534" name="Group 255"/>
          <p:cNvGrpSpPr>
            <a:grpSpLocks/>
          </p:cNvGrpSpPr>
          <p:nvPr/>
        </p:nvGrpSpPr>
        <p:grpSpPr bwMode="auto">
          <a:xfrm>
            <a:off x="533400" y="1096963"/>
            <a:ext cx="3781425" cy="5102225"/>
            <a:chOff x="336" y="691"/>
            <a:chExt cx="2382" cy="3214"/>
          </a:xfrm>
        </p:grpSpPr>
        <p:sp>
          <p:nvSpPr>
            <p:cNvPr id="22535" name="Rectangle 3"/>
            <p:cNvSpPr>
              <a:spLocks noChangeArrowheads="1"/>
            </p:cNvSpPr>
            <p:nvPr/>
          </p:nvSpPr>
          <p:spPr bwMode="auto">
            <a:xfrm>
              <a:off x="336" y="691"/>
              <a:ext cx="163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•  </a:t>
              </a:r>
              <a:r>
                <a:rPr lang="en-US">
                  <a:solidFill>
                    <a:schemeClr val="accent2"/>
                  </a:solidFill>
                </a:rPr>
                <a:t>Tensile</a:t>
              </a:r>
              <a:r>
                <a:rPr lang="en-US"/>
                <a:t> stress, </a:t>
              </a:r>
              <a:r>
                <a:rPr lang="en-US">
                  <a:latin typeface="Symbol" charset="2"/>
                </a:rPr>
                <a:t>s</a:t>
              </a:r>
              <a:r>
                <a:rPr lang="en-US"/>
                <a:t>:</a:t>
              </a:r>
            </a:p>
          </p:txBody>
        </p:sp>
        <p:sp>
          <p:nvSpPr>
            <p:cNvPr id="22536" name="Rectangle 21"/>
            <p:cNvSpPr>
              <a:spLocks noChangeArrowheads="1"/>
            </p:cNvSpPr>
            <p:nvPr/>
          </p:nvSpPr>
          <p:spPr bwMode="auto">
            <a:xfrm>
              <a:off x="663" y="3486"/>
              <a:ext cx="101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FF"/>
                  </a:solidFill>
                </a:rPr>
                <a:t>original area </a:t>
              </a:r>
              <a:endParaRPr lang="en-US"/>
            </a:p>
          </p:txBody>
        </p:sp>
        <p:sp>
          <p:nvSpPr>
            <p:cNvPr id="22537" name="Rectangle 22"/>
            <p:cNvSpPr>
              <a:spLocks noChangeArrowheads="1"/>
            </p:cNvSpPr>
            <p:nvPr/>
          </p:nvSpPr>
          <p:spPr bwMode="auto">
            <a:xfrm>
              <a:off x="663" y="3694"/>
              <a:ext cx="11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FF"/>
                  </a:solidFill>
                </a:rPr>
                <a:t>before loading</a:t>
              </a:r>
              <a:endParaRPr lang="en-US"/>
            </a:p>
          </p:txBody>
        </p:sp>
        <p:grpSp>
          <p:nvGrpSpPr>
            <p:cNvPr id="22538" name="Group 25"/>
            <p:cNvGrpSpPr>
              <a:grpSpLocks/>
            </p:cNvGrpSpPr>
            <p:nvPr/>
          </p:nvGrpSpPr>
          <p:grpSpPr bwMode="auto">
            <a:xfrm>
              <a:off x="847" y="3358"/>
              <a:ext cx="192" cy="144"/>
              <a:chOff x="847" y="3358"/>
              <a:chExt cx="192" cy="144"/>
            </a:xfrm>
          </p:grpSpPr>
          <p:sp>
            <p:nvSpPr>
              <p:cNvPr id="22584" name="Freeform 23"/>
              <p:cNvSpPr>
                <a:spLocks/>
              </p:cNvSpPr>
              <p:nvPr/>
            </p:nvSpPr>
            <p:spPr bwMode="auto">
              <a:xfrm>
                <a:off x="943" y="3358"/>
                <a:ext cx="96" cy="88"/>
              </a:xfrm>
              <a:custGeom>
                <a:avLst/>
                <a:gdLst>
                  <a:gd name="T0" fmla="*/ 96 w 96"/>
                  <a:gd name="T1" fmla="*/ 0 h 88"/>
                  <a:gd name="T2" fmla="*/ 48 w 96"/>
                  <a:gd name="T3" fmla="*/ 88 h 88"/>
                  <a:gd name="T4" fmla="*/ 48 w 96"/>
                  <a:gd name="T5" fmla="*/ 32 h 88"/>
                  <a:gd name="T6" fmla="*/ 0 w 96"/>
                  <a:gd name="T7" fmla="*/ 24 h 88"/>
                  <a:gd name="T8" fmla="*/ 96 w 96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8"/>
                  <a:gd name="T17" fmla="*/ 96 w 9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8">
                    <a:moveTo>
                      <a:pt x="96" y="0"/>
                    </a:moveTo>
                    <a:lnTo>
                      <a:pt x="48" y="88"/>
                    </a:lnTo>
                    <a:lnTo>
                      <a:pt x="48" y="32"/>
                    </a:lnTo>
                    <a:lnTo>
                      <a:pt x="0" y="2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Line 24"/>
              <p:cNvSpPr>
                <a:spLocks noChangeShapeType="1"/>
              </p:cNvSpPr>
              <p:nvPr/>
            </p:nvSpPr>
            <p:spPr bwMode="auto">
              <a:xfrm flipV="1">
                <a:off x="847" y="3390"/>
                <a:ext cx="144" cy="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2539" name="Group 203"/>
            <p:cNvGrpSpPr>
              <a:grpSpLocks/>
            </p:cNvGrpSpPr>
            <p:nvPr/>
          </p:nvGrpSpPr>
          <p:grpSpPr bwMode="auto">
            <a:xfrm>
              <a:off x="594" y="2782"/>
              <a:ext cx="2124" cy="686"/>
              <a:chOff x="594" y="2782"/>
              <a:chExt cx="2124" cy="686"/>
            </a:xfrm>
          </p:grpSpPr>
          <p:sp>
            <p:nvSpPr>
              <p:cNvPr id="22564" name="Rectangle 14"/>
              <p:cNvSpPr>
                <a:spLocks noChangeArrowheads="1"/>
              </p:cNvSpPr>
              <p:nvPr/>
            </p:nvSpPr>
            <p:spPr bwMode="auto">
              <a:xfrm>
                <a:off x="695" y="2966"/>
                <a:ext cx="1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s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22565" name="Rectangle 15"/>
              <p:cNvSpPr>
                <a:spLocks noChangeArrowheads="1"/>
              </p:cNvSpPr>
              <p:nvPr/>
            </p:nvSpPr>
            <p:spPr bwMode="auto">
              <a:xfrm>
                <a:off x="887" y="2966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=</a:t>
                </a:r>
                <a:endParaRPr lang="en-US"/>
              </a:p>
            </p:txBody>
          </p:sp>
          <p:sp>
            <p:nvSpPr>
              <p:cNvPr id="22566" name="Rectangle 16"/>
              <p:cNvSpPr>
                <a:spLocks noChangeArrowheads="1"/>
              </p:cNvSpPr>
              <p:nvPr/>
            </p:nvSpPr>
            <p:spPr bwMode="auto">
              <a:xfrm>
                <a:off x="1111" y="2838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567" name="Rectangle 17"/>
              <p:cNvSpPr>
                <a:spLocks noChangeArrowheads="1"/>
              </p:cNvSpPr>
              <p:nvPr/>
            </p:nvSpPr>
            <p:spPr bwMode="auto">
              <a:xfrm>
                <a:off x="1223" y="2918"/>
                <a:ext cx="53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8800"/>
                    </a:solidFill>
                  </a:rPr>
                  <a:t>t</a:t>
                </a:r>
                <a:endParaRPr lang="en-US" i="1"/>
              </a:p>
            </p:txBody>
          </p:sp>
          <p:sp>
            <p:nvSpPr>
              <p:cNvPr id="22568" name="Rectangle 18"/>
              <p:cNvSpPr>
                <a:spLocks noChangeArrowheads="1"/>
              </p:cNvSpPr>
              <p:nvPr/>
            </p:nvSpPr>
            <p:spPr bwMode="auto">
              <a:xfrm>
                <a:off x="1071" y="3158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99FF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22569" name="Rectangle 19"/>
              <p:cNvSpPr>
                <a:spLocks noChangeArrowheads="1"/>
              </p:cNvSpPr>
              <p:nvPr/>
            </p:nvSpPr>
            <p:spPr bwMode="auto">
              <a:xfrm>
                <a:off x="1239" y="3238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99FF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22570" name="Rectangle 11"/>
              <p:cNvSpPr>
                <a:spLocks noChangeArrowheads="1"/>
              </p:cNvSpPr>
              <p:nvPr/>
            </p:nvSpPr>
            <p:spPr bwMode="auto">
              <a:xfrm>
                <a:off x="594" y="2782"/>
                <a:ext cx="2124" cy="6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Line 183"/>
              <p:cNvSpPr>
                <a:spLocks noChangeShapeType="1"/>
              </p:cNvSpPr>
              <p:nvPr/>
            </p:nvSpPr>
            <p:spPr bwMode="auto">
              <a:xfrm>
                <a:off x="1629" y="3130"/>
                <a:ext cx="2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572" name="Line 184"/>
              <p:cNvSpPr>
                <a:spLocks noChangeShapeType="1"/>
              </p:cNvSpPr>
              <p:nvPr/>
            </p:nvSpPr>
            <p:spPr bwMode="auto">
              <a:xfrm>
                <a:off x="2322" y="3130"/>
                <a:ext cx="27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573" name="Rectangle 186"/>
              <p:cNvSpPr>
                <a:spLocks noChangeArrowheads="1"/>
              </p:cNvSpPr>
              <p:nvPr/>
            </p:nvSpPr>
            <p:spPr bwMode="auto">
              <a:xfrm>
                <a:off x="1793" y="3140"/>
                <a:ext cx="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22574" name="Rectangle 187"/>
              <p:cNvSpPr>
                <a:spLocks noChangeArrowheads="1"/>
              </p:cNvSpPr>
              <p:nvPr/>
            </p:nvSpPr>
            <p:spPr bwMode="auto">
              <a:xfrm>
                <a:off x="1807" y="2997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grpSp>
            <p:nvGrpSpPr>
              <p:cNvPr id="22575" name="Group 201"/>
              <p:cNvGrpSpPr>
                <a:grpSpLocks/>
              </p:cNvGrpSpPr>
              <p:nvPr/>
            </p:nvGrpSpPr>
            <p:grpSpPr bwMode="auto">
              <a:xfrm>
                <a:off x="2338" y="3140"/>
                <a:ext cx="246" cy="256"/>
                <a:chOff x="2326" y="3140"/>
                <a:chExt cx="246" cy="256"/>
              </a:xfrm>
            </p:grpSpPr>
            <p:sp>
              <p:nvSpPr>
                <p:cNvPr id="2258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505" y="3140"/>
                  <a:ext cx="67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5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225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2326" y="3156"/>
                  <a:ext cx="167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500">
                      <a:solidFill>
                        <a:srgbClr val="000000"/>
                      </a:solidFill>
                    </a:rPr>
                    <a:t>m</a:t>
                  </a:r>
                  <a:endParaRPr lang="en-US"/>
                </a:p>
              </p:txBody>
            </p:sp>
          </p:grpSp>
          <p:sp>
            <p:nvSpPr>
              <p:cNvPr id="22576" name="Rectangle 189"/>
              <p:cNvSpPr>
                <a:spLocks noChangeArrowheads="1"/>
              </p:cNvSpPr>
              <p:nvPr/>
            </p:nvSpPr>
            <p:spPr bwMode="auto">
              <a:xfrm>
                <a:off x="2389" y="287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>
                    <a:solidFill>
                      <a:srgbClr val="000000"/>
                    </a:solidFill>
                  </a:rPr>
                  <a:t>N</a:t>
                </a:r>
                <a:endParaRPr lang="en-US"/>
              </a:p>
            </p:txBody>
          </p:sp>
          <p:sp>
            <p:nvSpPr>
              <p:cNvPr id="22577" name="Rectangle 191"/>
              <p:cNvSpPr>
                <a:spLocks noChangeArrowheads="1"/>
              </p:cNvSpPr>
              <p:nvPr/>
            </p:nvSpPr>
            <p:spPr bwMode="auto">
              <a:xfrm>
                <a:off x="2007" y="3000"/>
                <a:ext cx="17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>
                    <a:solidFill>
                      <a:srgbClr val="000000"/>
                    </a:solidFill>
                  </a:rPr>
                  <a:t>or</a:t>
                </a:r>
                <a:endParaRPr lang="en-US"/>
              </a:p>
            </p:txBody>
          </p:sp>
          <p:sp>
            <p:nvSpPr>
              <p:cNvPr id="22578" name="Rectangle 193"/>
              <p:cNvSpPr>
                <a:spLocks noChangeArrowheads="1"/>
              </p:cNvSpPr>
              <p:nvPr/>
            </p:nvSpPr>
            <p:spPr bwMode="auto">
              <a:xfrm>
                <a:off x="1630" y="3156"/>
                <a:ext cx="15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>
                    <a:solidFill>
                      <a:srgbClr val="000000"/>
                    </a:solidFill>
                  </a:rPr>
                  <a:t>in</a:t>
                </a:r>
                <a:endParaRPr lang="en-US"/>
              </a:p>
            </p:txBody>
          </p:sp>
          <p:sp>
            <p:nvSpPr>
              <p:cNvPr id="22579" name="Rectangle 194"/>
              <p:cNvSpPr>
                <a:spLocks noChangeArrowheads="1"/>
              </p:cNvSpPr>
              <p:nvPr/>
            </p:nvSpPr>
            <p:spPr bwMode="auto">
              <a:xfrm>
                <a:off x="1634" y="2874"/>
                <a:ext cx="15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>
                    <a:solidFill>
                      <a:srgbClr val="000000"/>
                    </a:solidFill>
                  </a:rPr>
                  <a:t>lb</a:t>
                </a:r>
                <a:endParaRPr lang="en-US"/>
              </a:p>
            </p:txBody>
          </p:sp>
          <p:sp>
            <p:nvSpPr>
              <p:cNvPr id="22580" name="Rectangle 196"/>
              <p:cNvSpPr>
                <a:spLocks noChangeArrowheads="1"/>
              </p:cNvSpPr>
              <p:nvPr/>
            </p:nvSpPr>
            <p:spPr bwMode="auto">
              <a:xfrm>
                <a:off x="1463" y="2980"/>
                <a:ext cx="11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>
                    <a:solidFill>
                      <a:srgbClr val="000000"/>
                    </a:solidFill>
                  </a:rPr>
                  <a:t>=</a:t>
                </a:r>
                <a:endParaRPr lang="en-US"/>
              </a:p>
            </p:txBody>
          </p:sp>
          <p:sp>
            <p:nvSpPr>
              <p:cNvPr id="22581" name="Line 202"/>
              <p:cNvSpPr>
                <a:spLocks noChangeShapeType="1"/>
              </p:cNvSpPr>
              <p:nvPr/>
            </p:nvSpPr>
            <p:spPr bwMode="auto">
              <a:xfrm>
                <a:off x="1072" y="3130"/>
                <a:ext cx="2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2540" name="Group 254"/>
            <p:cNvGrpSpPr>
              <a:grpSpLocks/>
            </p:cNvGrpSpPr>
            <p:nvPr/>
          </p:nvGrpSpPr>
          <p:grpSpPr bwMode="auto">
            <a:xfrm>
              <a:off x="368" y="896"/>
              <a:ext cx="1899" cy="1901"/>
              <a:chOff x="368" y="896"/>
              <a:chExt cx="1899" cy="1901"/>
            </a:xfrm>
          </p:grpSpPr>
          <p:sp>
            <p:nvSpPr>
              <p:cNvPr id="22541" name="Rectangle 73"/>
              <p:cNvSpPr>
                <a:spLocks noChangeArrowheads="1"/>
              </p:cNvSpPr>
              <p:nvPr/>
            </p:nvSpPr>
            <p:spPr bwMode="auto">
              <a:xfrm>
                <a:off x="368" y="1571"/>
                <a:ext cx="65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99FF"/>
                    </a:solidFill>
                  </a:rPr>
                  <a:t>Area, </a:t>
                </a:r>
                <a:r>
                  <a:rPr lang="en-US" sz="2200" i="1">
                    <a:solidFill>
                      <a:srgbClr val="0099FF"/>
                    </a:solidFill>
                  </a:rPr>
                  <a:t>A</a:t>
                </a:r>
                <a:r>
                  <a:rPr lang="en-US" sz="2200" i="1" baseline="-25000">
                    <a:solidFill>
                      <a:srgbClr val="0099FF"/>
                    </a:solidFill>
                  </a:rPr>
                  <a:t>o</a:t>
                </a:r>
                <a:endParaRPr lang="en-US" i="1" baseline="-25000"/>
              </a:p>
            </p:txBody>
          </p:sp>
          <p:grpSp>
            <p:nvGrpSpPr>
              <p:cNvPr id="22542" name="Group 219"/>
              <p:cNvGrpSpPr>
                <a:grpSpLocks/>
              </p:cNvGrpSpPr>
              <p:nvPr/>
            </p:nvGrpSpPr>
            <p:grpSpPr bwMode="auto">
              <a:xfrm>
                <a:off x="1024" y="1712"/>
                <a:ext cx="568" cy="152"/>
                <a:chOff x="1024" y="1712"/>
                <a:chExt cx="568" cy="152"/>
              </a:xfrm>
            </p:grpSpPr>
            <p:sp>
              <p:nvSpPr>
                <p:cNvPr id="22562" name="Freeform 74"/>
                <p:cNvSpPr>
                  <a:spLocks/>
                </p:cNvSpPr>
                <p:nvPr/>
              </p:nvSpPr>
              <p:spPr bwMode="auto">
                <a:xfrm>
                  <a:off x="1496" y="1784"/>
                  <a:ext cx="96" cy="80"/>
                </a:xfrm>
                <a:custGeom>
                  <a:avLst/>
                  <a:gdLst>
                    <a:gd name="T0" fmla="*/ 96 w 96"/>
                    <a:gd name="T1" fmla="*/ 64 h 80"/>
                    <a:gd name="T2" fmla="*/ 0 w 96"/>
                    <a:gd name="T3" fmla="*/ 80 h 80"/>
                    <a:gd name="T4" fmla="*/ 40 w 96"/>
                    <a:gd name="T5" fmla="*/ 48 h 80"/>
                    <a:gd name="T6" fmla="*/ 24 w 96"/>
                    <a:gd name="T7" fmla="*/ 0 h 80"/>
                    <a:gd name="T8" fmla="*/ 96 w 96"/>
                    <a:gd name="T9" fmla="*/ 64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80"/>
                    <a:gd name="T17" fmla="*/ 96 w 9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80">
                      <a:moveTo>
                        <a:pt x="96" y="64"/>
                      </a:moveTo>
                      <a:lnTo>
                        <a:pt x="0" y="80"/>
                      </a:lnTo>
                      <a:lnTo>
                        <a:pt x="40" y="48"/>
                      </a:lnTo>
                      <a:lnTo>
                        <a:pt x="24" y="0"/>
                      </a:lnTo>
                      <a:lnTo>
                        <a:pt x="96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3" name="Line 75"/>
                <p:cNvSpPr>
                  <a:spLocks noChangeShapeType="1"/>
                </p:cNvSpPr>
                <p:nvPr/>
              </p:nvSpPr>
              <p:spPr bwMode="auto">
                <a:xfrm>
                  <a:off x="1024" y="1712"/>
                  <a:ext cx="512" cy="1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2543" name="Group 220"/>
              <p:cNvGrpSpPr>
                <a:grpSpLocks/>
              </p:cNvGrpSpPr>
              <p:nvPr/>
            </p:nvGrpSpPr>
            <p:grpSpPr bwMode="auto">
              <a:xfrm>
                <a:off x="1688" y="1048"/>
                <a:ext cx="112" cy="280"/>
                <a:chOff x="1688" y="1048"/>
                <a:chExt cx="112" cy="280"/>
              </a:xfrm>
            </p:grpSpPr>
            <p:sp>
              <p:nvSpPr>
                <p:cNvPr id="22560" name="Freeform 77"/>
                <p:cNvSpPr>
                  <a:spLocks/>
                </p:cNvSpPr>
                <p:nvPr/>
              </p:nvSpPr>
              <p:spPr bwMode="auto">
                <a:xfrm>
                  <a:off x="1688" y="1048"/>
                  <a:ext cx="112" cy="120"/>
                </a:xfrm>
                <a:custGeom>
                  <a:avLst/>
                  <a:gdLst>
                    <a:gd name="T0" fmla="*/ 56 w 112"/>
                    <a:gd name="T1" fmla="*/ 0 h 120"/>
                    <a:gd name="T2" fmla="*/ 112 w 112"/>
                    <a:gd name="T3" fmla="*/ 120 h 120"/>
                    <a:gd name="T4" fmla="*/ 56 w 112"/>
                    <a:gd name="T5" fmla="*/ 80 h 120"/>
                    <a:gd name="T6" fmla="*/ 0 w 112"/>
                    <a:gd name="T7" fmla="*/ 120 h 120"/>
                    <a:gd name="T8" fmla="*/ 56 w 112"/>
                    <a:gd name="T9" fmla="*/ 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20"/>
                    <a:gd name="T17" fmla="*/ 112 w 11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20">
                      <a:moveTo>
                        <a:pt x="56" y="0"/>
                      </a:moveTo>
                      <a:lnTo>
                        <a:pt x="112" y="120"/>
                      </a:lnTo>
                      <a:lnTo>
                        <a:pt x="56" y="80"/>
                      </a:lnTo>
                      <a:lnTo>
                        <a:pt x="0" y="12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1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744" y="1128"/>
                  <a:ext cx="1" cy="200"/>
                </a:xfrm>
                <a:prstGeom prst="line">
                  <a:avLst/>
                </a:prstGeom>
                <a:noFill/>
                <a:ln w="381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2544" name="Group 222"/>
              <p:cNvGrpSpPr>
                <a:grpSpLocks/>
              </p:cNvGrpSpPr>
              <p:nvPr/>
            </p:nvGrpSpPr>
            <p:grpSpPr bwMode="auto">
              <a:xfrm>
                <a:off x="1688" y="2368"/>
                <a:ext cx="112" cy="280"/>
                <a:chOff x="1688" y="2368"/>
                <a:chExt cx="112" cy="280"/>
              </a:xfrm>
            </p:grpSpPr>
            <p:sp>
              <p:nvSpPr>
                <p:cNvPr id="22558" name="Freeform 80"/>
                <p:cNvSpPr>
                  <a:spLocks/>
                </p:cNvSpPr>
                <p:nvPr/>
              </p:nvSpPr>
              <p:spPr bwMode="auto">
                <a:xfrm>
                  <a:off x="1688" y="2528"/>
                  <a:ext cx="112" cy="120"/>
                </a:xfrm>
                <a:custGeom>
                  <a:avLst/>
                  <a:gdLst>
                    <a:gd name="T0" fmla="*/ 56 w 112"/>
                    <a:gd name="T1" fmla="*/ 120 h 120"/>
                    <a:gd name="T2" fmla="*/ 0 w 112"/>
                    <a:gd name="T3" fmla="*/ 0 h 120"/>
                    <a:gd name="T4" fmla="*/ 56 w 112"/>
                    <a:gd name="T5" fmla="*/ 40 h 120"/>
                    <a:gd name="T6" fmla="*/ 112 w 112"/>
                    <a:gd name="T7" fmla="*/ 0 h 120"/>
                    <a:gd name="T8" fmla="*/ 56 w 112"/>
                    <a:gd name="T9" fmla="*/ 12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20"/>
                    <a:gd name="T17" fmla="*/ 112 w 11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20">
                      <a:moveTo>
                        <a:pt x="56" y="120"/>
                      </a:moveTo>
                      <a:lnTo>
                        <a:pt x="0" y="0"/>
                      </a:lnTo>
                      <a:lnTo>
                        <a:pt x="56" y="40"/>
                      </a:lnTo>
                      <a:lnTo>
                        <a:pt x="112" y="0"/>
                      </a:lnTo>
                      <a:lnTo>
                        <a:pt x="56" y="120"/>
                      </a:lnTo>
                      <a:close/>
                    </a:path>
                  </a:pathLst>
                </a:custGeom>
                <a:solidFill>
                  <a:srgbClr val="008800"/>
                </a:solidFill>
                <a:ln w="127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744" y="2368"/>
                  <a:ext cx="1" cy="200"/>
                </a:xfrm>
                <a:prstGeom prst="line">
                  <a:avLst/>
                </a:prstGeom>
                <a:noFill/>
                <a:ln w="3810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22545" name="Rectangle 83"/>
              <p:cNvSpPr>
                <a:spLocks noChangeArrowheads="1"/>
              </p:cNvSpPr>
              <p:nvPr/>
            </p:nvSpPr>
            <p:spPr bwMode="auto">
              <a:xfrm>
                <a:off x="1848" y="2480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546" name="Rectangle 84"/>
              <p:cNvSpPr>
                <a:spLocks noChangeArrowheads="1"/>
              </p:cNvSpPr>
              <p:nvPr/>
            </p:nvSpPr>
            <p:spPr bwMode="auto">
              <a:xfrm>
                <a:off x="1984" y="2528"/>
                <a:ext cx="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t</a:t>
                </a:r>
                <a:endParaRPr lang="en-US" i="1"/>
              </a:p>
            </p:txBody>
          </p:sp>
          <p:sp>
            <p:nvSpPr>
              <p:cNvPr id="22547" name="Rectangle 85"/>
              <p:cNvSpPr>
                <a:spLocks noChangeArrowheads="1"/>
              </p:cNvSpPr>
              <p:nvPr/>
            </p:nvSpPr>
            <p:spPr bwMode="auto">
              <a:xfrm>
                <a:off x="1848" y="896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2548" name="Rectangle 86"/>
              <p:cNvSpPr>
                <a:spLocks noChangeArrowheads="1"/>
              </p:cNvSpPr>
              <p:nvPr/>
            </p:nvSpPr>
            <p:spPr bwMode="auto">
              <a:xfrm>
                <a:off x="1984" y="944"/>
                <a:ext cx="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8800"/>
                    </a:solidFill>
                  </a:rPr>
                  <a:t>t</a:t>
                </a:r>
                <a:endParaRPr lang="en-US" i="1"/>
              </a:p>
            </p:txBody>
          </p:sp>
          <p:grpSp>
            <p:nvGrpSpPr>
              <p:cNvPr id="22549" name="Group 223"/>
              <p:cNvGrpSpPr>
                <a:grpSpLocks/>
              </p:cNvGrpSpPr>
              <p:nvPr/>
            </p:nvGrpSpPr>
            <p:grpSpPr bwMode="auto">
              <a:xfrm>
                <a:off x="1229" y="1208"/>
                <a:ext cx="1038" cy="1134"/>
                <a:chOff x="1229" y="1208"/>
                <a:chExt cx="1038" cy="1134"/>
              </a:xfrm>
            </p:grpSpPr>
            <p:sp>
              <p:nvSpPr>
                <p:cNvPr id="22550" name="Freeform 28"/>
                <p:cNvSpPr>
                  <a:spLocks/>
                </p:cNvSpPr>
                <p:nvPr/>
              </p:nvSpPr>
              <p:spPr bwMode="auto">
                <a:xfrm>
                  <a:off x="1234" y="1624"/>
                  <a:ext cx="1029" cy="400"/>
                </a:xfrm>
                <a:custGeom>
                  <a:avLst/>
                  <a:gdLst>
                    <a:gd name="T0" fmla="*/ 0 w 1024"/>
                    <a:gd name="T1" fmla="*/ 264 h 400"/>
                    <a:gd name="T2" fmla="*/ 600 w 1024"/>
                    <a:gd name="T3" fmla="*/ 400 h 400"/>
                    <a:gd name="T4" fmla="*/ 1064 w 1024"/>
                    <a:gd name="T5" fmla="*/ 136 h 400"/>
                    <a:gd name="T6" fmla="*/ 472 w 1024"/>
                    <a:gd name="T7" fmla="*/ 0 h 400"/>
                    <a:gd name="T8" fmla="*/ 0 w 1024"/>
                    <a:gd name="T9" fmla="*/ 264 h 4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4"/>
                    <a:gd name="T16" fmla="*/ 0 h 400"/>
                    <a:gd name="T17" fmla="*/ 1024 w 1024"/>
                    <a:gd name="T18" fmla="*/ 400 h 4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4" h="400">
                      <a:moveTo>
                        <a:pt x="0" y="264"/>
                      </a:moveTo>
                      <a:lnTo>
                        <a:pt x="576" y="400"/>
                      </a:lnTo>
                      <a:lnTo>
                        <a:pt x="1024" y="136"/>
                      </a:lnTo>
                      <a:lnTo>
                        <a:pt x="456" y="0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Freeform 29"/>
                <p:cNvSpPr>
                  <a:spLocks/>
                </p:cNvSpPr>
                <p:nvPr/>
              </p:nvSpPr>
              <p:spPr bwMode="auto">
                <a:xfrm>
                  <a:off x="1229" y="1470"/>
                  <a:ext cx="1032" cy="872"/>
                </a:xfrm>
                <a:custGeom>
                  <a:avLst/>
                  <a:gdLst>
                    <a:gd name="T0" fmla="*/ 0 w 1032"/>
                    <a:gd name="T1" fmla="*/ 0 h 872"/>
                    <a:gd name="T2" fmla="*/ 0 w 1032"/>
                    <a:gd name="T3" fmla="*/ 736 h 872"/>
                    <a:gd name="T4" fmla="*/ 576 w 1032"/>
                    <a:gd name="T5" fmla="*/ 872 h 872"/>
                    <a:gd name="T6" fmla="*/ 1032 w 1032"/>
                    <a:gd name="T7" fmla="*/ 608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2"/>
                    <a:gd name="T13" fmla="*/ 0 h 872"/>
                    <a:gd name="T14" fmla="*/ 1032 w 103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2" h="872">
                      <a:moveTo>
                        <a:pt x="0" y="0"/>
                      </a:moveTo>
                      <a:lnTo>
                        <a:pt x="0" y="736"/>
                      </a:lnTo>
                      <a:lnTo>
                        <a:pt x="576" y="872"/>
                      </a:lnTo>
                      <a:lnTo>
                        <a:pt x="1032" y="60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Freeform 32"/>
                <p:cNvSpPr>
                  <a:spLocks/>
                </p:cNvSpPr>
                <p:nvPr/>
              </p:nvSpPr>
              <p:spPr bwMode="auto">
                <a:xfrm>
                  <a:off x="1232" y="1210"/>
                  <a:ext cx="1032" cy="869"/>
                </a:xfrm>
                <a:custGeom>
                  <a:avLst/>
                  <a:gdLst>
                    <a:gd name="T0" fmla="*/ 1032 w 1032"/>
                    <a:gd name="T1" fmla="*/ 796 h 880"/>
                    <a:gd name="T2" fmla="*/ 1032 w 1032"/>
                    <a:gd name="T3" fmla="*/ 120 h 880"/>
                    <a:gd name="T4" fmla="*/ 464 w 1032"/>
                    <a:gd name="T5" fmla="*/ 0 h 880"/>
                    <a:gd name="T6" fmla="*/ 0 w 1032"/>
                    <a:gd name="T7" fmla="*/ 240 h 8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2"/>
                    <a:gd name="T13" fmla="*/ 0 h 880"/>
                    <a:gd name="T14" fmla="*/ 1032 w 1032"/>
                    <a:gd name="T15" fmla="*/ 880 h 8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2" h="880">
                      <a:moveTo>
                        <a:pt x="1032" y="880"/>
                      </a:moveTo>
                      <a:lnTo>
                        <a:pt x="1032" y="136"/>
                      </a:lnTo>
                      <a:lnTo>
                        <a:pt x="464" y="0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3" name="Freeform 33"/>
                <p:cNvSpPr>
                  <a:spLocks/>
                </p:cNvSpPr>
                <p:nvPr/>
              </p:nvSpPr>
              <p:spPr bwMode="auto">
                <a:xfrm>
                  <a:off x="1234" y="1346"/>
                  <a:ext cx="1032" cy="264"/>
                </a:xfrm>
                <a:custGeom>
                  <a:avLst/>
                  <a:gdLst>
                    <a:gd name="T0" fmla="*/ 0 w 1032"/>
                    <a:gd name="T1" fmla="*/ 128 h 264"/>
                    <a:gd name="T2" fmla="*/ 568 w 1032"/>
                    <a:gd name="T3" fmla="*/ 264 h 264"/>
                    <a:gd name="T4" fmla="*/ 1032 w 1032"/>
                    <a:gd name="T5" fmla="*/ 0 h 264"/>
                    <a:gd name="T6" fmla="*/ 0 60000 65536"/>
                    <a:gd name="T7" fmla="*/ 0 60000 65536"/>
                    <a:gd name="T8" fmla="*/ 0 60000 65536"/>
                    <a:gd name="T9" fmla="*/ 0 w 1032"/>
                    <a:gd name="T10" fmla="*/ 0 h 264"/>
                    <a:gd name="T11" fmla="*/ 1032 w 103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32" h="264">
                      <a:moveTo>
                        <a:pt x="0" y="128"/>
                      </a:moveTo>
                      <a:lnTo>
                        <a:pt x="568" y="264"/>
                      </a:lnTo>
                      <a:lnTo>
                        <a:pt x="1032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4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802" y="1606"/>
                  <a:ext cx="1" cy="7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2555" name="Line 207"/>
                <p:cNvSpPr>
                  <a:spLocks noChangeShapeType="1"/>
                </p:cNvSpPr>
                <p:nvPr/>
              </p:nvSpPr>
              <p:spPr bwMode="auto">
                <a:xfrm>
                  <a:off x="1699" y="1208"/>
                  <a:ext cx="0" cy="7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2556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229" y="1936"/>
                  <a:ext cx="475" cy="2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255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1933"/>
                  <a:ext cx="568" cy="1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D9568E-FE0D-4278-8DA1-B18AEA07582E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24578" name="Object 184"/>
          <p:cNvGraphicFramePr>
            <a:graphicFrameLocks noChangeAspect="1"/>
          </p:cNvGraphicFramePr>
          <p:nvPr/>
        </p:nvGraphicFramePr>
        <p:xfrm>
          <a:off x="4514850" y="1085850"/>
          <a:ext cx="4232275" cy="2692400"/>
        </p:xfrm>
        <a:graphic>
          <a:graphicData uri="http://schemas.openxmlformats.org/presentationml/2006/ole">
            <p:oleObj spid="_x0000_s24578" name="Image" r:id="rId5" imgW="4431746" imgH="2819048" progId="Photoshop.Image.9">
              <p:embed/>
            </p:oleObj>
          </a:graphicData>
        </a:graphic>
      </p:graphicFrame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33400" y="1096963"/>
            <a:ext cx="3494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/>
              <a:t>•  </a:t>
            </a:r>
            <a:r>
              <a:rPr lang="en-US" b="1">
                <a:solidFill>
                  <a:schemeClr val="accent2"/>
                </a:solidFill>
              </a:rPr>
              <a:t>Simple</a:t>
            </a:r>
            <a:r>
              <a:rPr lang="en-US" b="1"/>
              <a:t> tension:  cable</a:t>
            </a:r>
          </a:p>
        </p:txBody>
      </p:sp>
      <p:pic>
        <p:nvPicPr>
          <p:cNvPr id="2458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508500"/>
            <a:ext cx="1193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5"/>
          <p:cNvSpPr>
            <a:spLocks noChangeArrowheads="1"/>
          </p:cNvSpPr>
          <p:nvPr/>
        </p:nvSpPr>
        <p:spPr bwMode="auto">
          <a:xfrm>
            <a:off x="4776788" y="6096000"/>
            <a:ext cx="2719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Note:  </a:t>
            </a:r>
            <a:r>
              <a:rPr lang="en-US" sz="2000">
                <a:latin typeface="Symbol" charset="2"/>
              </a:rPr>
              <a:t>t</a:t>
            </a:r>
            <a:r>
              <a:rPr lang="en-US" sz="2000"/>
              <a:t> = </a:t>
            </a:r>
            <a:r>
              <a:rPr lang="en-US" sz="2000" i="1">
                <a:solidFill>
                  <a:schemeClr val="tx2"/>
                </a:solidFill>
              </a:rPr>
              <a:t>M</a:t>
            </a:r>
            <a:r>
              <a:rPr lang="en-US" sz="2000"/>
              <a:t>/</a:t>
            </a:r>
            <a:r>
              <a:rPr lang="en-US" sz="2000" i="1">
                <a:solidFill>
                  <a:srgbClr val="333333"/>
                </a:solidFill>
              </a:rPr>
              <a:t>A</a:t>
            </a:r>
            <a:r>
              <a:rPr lang="en-US" i="1" baseline="-10000">
                <a:solidFill>
                  <a:srgbClr val="333333"/>
                </a:solidFill>
              </a:rPr>
              <a:t>c</a:t>
            </a:r>
            <a:r>
              <a:rPr lang="en-US" sz="2000" i="1">
                <a:solidFill>
                  <a:srgbClr val="0000FF"/>
                </a:solidFill>
              </a:rPr>
              <a:t>R</a:t>
            </a:r>
            <a:r>
              <a:rPr lang="en-US" sz="2000"/>
              <a:t> here.</a:t>
            </a:r>
          </a:p>
        </p:txBody>
      </p:sp>
      <p:sp>
        <p:nvSpPr>
          <p:cNvPr id="24583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Common States of Stress</a:t>
            </a:r>
          </a:p>
        </p:txBody>
      </p:sp>
      <p:grpSp>
        <p:nvGrpSpPr>
          <p:cNvPr id="24584" name="Group 42"/>
          <p:cNvGrpSpPr>
            <a:grpSpLocks noChangeAspect="1"/>
          </p:cNvGrpSpPr>
          <p:nvPr/>
        </p:nvGrpSpPr>
        <p:grpSpPr bwMode="auto">
          <a:xfrm>
            <a:off x="596900" y="2743200"/>
            <a:ext cx="1358900" cy="1054100"/>
            <a:chOff x="384" y="1728"/>
            <a:chExt cx="856" cy="664"/>
          </a:xfrm>
        </p:grpSpPr>
        <p:sp>
          <p:nvSpPr>
            <p:cNvPr id="24700" name="AutoShape 41"/>
            <p:cNvSpPr>
              <a:spLocks noChangeAspect="1" noChangeArrowheads="1" noTextEdit="1"/>
            </p:cNvSpPr>
            <p:nvPr/>
          </p:nvSpPr>
          <p:spPr bwMode="auto">
            <a:xfrm>
              <a:off x="384" y="1728"/>
              <a:ext cx="856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701" name="Rectangle 43"/>
            <p:cNvSpPr>
              <a:spLocks noChangeArrowheads="1"/>
            </p:cNvSpPr>
            <p:nvPr/>
          </p:nvSpPr>
          <p:spPr bwMode="auto">
            <a:xfrm>
              <a:off x="392" y="1736"/>
              <a:ext cx="832" cy="60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02" name="Group 50"/>
            <p:cNvGrpSpPr>
              <a:grpSpLocks/>
            </p:cNvGrpSpPr>
            <p:nvPr/>
          </p:nvGrpSpPr>
          <p:grpSpPr bwMode="auto">
            <a:xfrm>
              <a:off x="472" y="1736"/>
              <a:ext cx="672" cy="638"/>
              <a:chOff x="472" y="1736"/>
              <a:chExt cx="672" cy="638"/>
            </a:xfrm>
          </p:grpSpPr>
          <p:sp>
            <p:nvSpPr>
              <p:cNvPr id="24703" name="Rectangle 44"/>
              <p:cNvSpPr>
                <a:spLocks noChangeArrowheads="1"/>
              </p:cNvSpPr>
              <p:nvPr/>
            </p:nvSpPr>
            <p:spPr bwMode="auto">
              <a:xfrm>
                <a:off x="1008" y="2144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444444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24704" name="Rectangle 45"/>
              <p:cNvSpPr>
                <a:spLocks noChangeArrowheads="1"/>
              </p:cNvSpPr>
              <p:nvPr/>
            </p:nvSpPr>
            <p:spPr bwMode="auto">
              <a:xfrm>
                <a:off x="472" y="1872"/>
                <a:ext cx="1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s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24705" name="Rectangle 46"/>
              <p:cNvSpPr>
                <a:spLocks noChangeArrowheads="1"/>
              </p:cNvSpPr>
              <p:nvPr/>
            </p:nvSpPr>
            <p:spPr bwMode="auto">
              <a:xfrm>
                <a:off x="664" y="1864"/>
                <a:ext cx="1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24706" name="Rectangle 47"/>
              <p:cNvSpPr>
                <a:spLocks noChangeArrowheads="1"/>
              </p:cNvSpPr>
              <p:nvPr/>
            </p:nvSpPr>
            <p:spPr bwMode="auto">
              <a:xfrm>
                <a:off x="888" y="1736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AA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4707" name="Rectangle 48"/>
              <p:cNvSpPr>
                <a:spLocks noChangeArrowheads="1"/>
              </p:cNvSpPr>
              <p:nvPr/>
            </p:nvSpPr>
            <p:spPr bwMode="auto">
              <a:xfrm>
                <a:off x="848" y="2056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444444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24708" name="Line 49"/>
              <p:cNvSpPr>
                <a:spLocks noChangeShapeType="1"/>
              </p:cNvSpPr>
              <p:nvPr/>
            </p:nvSpPr>
            <p:spPr bwMode="auto">
              <a:xfrm>
                <a:off x="848" y="2024"/>
                <a:ext cx="29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24585" name="Group 120"/>
          <p:cNvGrpSpPr>
            <a:grpSpLocks noChangeAspect="1"/>
          </p:cNvGrpSpPr>
          <p:nvPr/>
        </p:nvGrpSpPr>
        <p:grpSpPr bwMode="auto">
          <a:xfrm>
            <a:off x="4800600" y="4953000"/>
            <a:ext cx="1397000" cy="1054100"/>
            <a:chOff x="3024" y="3120"/>
            <a:chExt cx="880" cy="664"/>
          </a:xfrm>
        </p:grpSpPr>
        <p:sp>
          <p:nvSpPr>
            <p:cNvPr id="24690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3024" y="3120"/>
              <a:ext cx="880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91" name="Rectangle 121"/>
            <p:cNvSpPr>
              <a:spLocks noChangeArrowheads="1"/>
            </p:cNvSpPr>
            <p:nvPr/>
          </p:nvSpPr>
          <p:spPr bwMode="auto">
            <a:xfrm>
              <a:off x="3032" y="3136"/>
              <a:ext cx="832" cy="60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2" name="Group 129"/>
            <p:cNvGrpSpPr>
              <a:grpSpLocks/>
            </p:cNvGrpSpPr>
            <p:nvPr/>
          </p:nvGrpSpPr>
          <p:grpSpPr bwMode="auto">
            <a:xfrm>
              <a:off x="3112" y="3128"/>
              <a:ext cx="672" cy="646"/>
              <a:chOff x="3112" y="3128"/>
              <a:chExt cx="672" cy="646"/>
            </a:xfrm>
          </p:grpSpPr>
          <p:sp>
            <p:nvSpPr>
              <p:cNvPr id="24693" name="Rectangle 122"/>
              <p:cNvSpPr>
                <a:spLocks noChangeArrowheads="1"/>
              </p:cNvSpPr>
              <p:nvPr/>
            </p:nvSpPr>
            <p:spPr bwMode="auto">
              <a:xfrm>
                <a:off x="3648" y="3544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444444"/>
                    </a:solidFill>
                  </a:rPr>
                  <a:t>o</a:t>
                </a:r>
                <a:endParaRPr lang="en-US" i="1"/>
              </a:p>
            </p:txBody>
          </p:sp>
          <p:sp>
            <p:nvSpPr>
              <p:cNvPr id="24694" name="Rectangle 123"/>
              <p:cNvSpPr>
                <a:spLocks noChangeArrowheads="1"/>
              </p:cNvSpPr>
              <p:nvPr/>
            </p:nvSpPr>
            <p:spPr bwMode="auto">
              <a:xfrm>
                <a:off x="3112" y="3280"/>
                <a:ext cx="9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t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24695" name="Rectangle 124"/>
              <p:cNvSpPr>
                <a:spLocks noChangeArrowheads="1"/>
              </p:cNvSpPr>
              <p:nvPr/>
            </p:nvSpPr>
            <p:spPr bwMode="auto">
              <a:xfrm>
                <a:off x="3304" y="3272"/>
                <a:ext cx="1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24696" name="Rectangle 125"/>
              <p:cNvSpPr>
                <a:spLocks noChangeArrowheads="1"/>
              </p:cNvSpPr>
              <p:nvPr/>
            </p:nvSpPr>
            <p:spPr bwMode="auto">
              <a:xfrm>
                <a:off x="3488" y="3128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AA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4697" name="Rectangle 126"/>
              <p:cNvSpPr>
                <a:spLocks noChangeArrowheads="1"/>
              </p:cNvSpPr>
              <p:nvPr/>
            </p:nvSpPr>
            <p:spPr bwMode="auto">
              <a:xfrm>
                <a:off x="3624" y="3176"/>
                <a:ext cx="11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AA0000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24698" name="Rectangle 127"/>
              <p:cNvSpPr>
                <a:spLocks noChangeArrowheads="1"/>
              </p:cNvSpPr>
              <p:nvPr/>
            </p:nvSpPr>
            <p:spPr bwMode="auto">
              <a:xfrm>
                <a:off x="3488" y="3456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444444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24699" name="Line 128"/>
              <p:cNvSpPr>
                <a:spLocks noChangeShapeType="1"/>
              </p:cNvSpPr>
              <p:nvPr/>
            </p:nvSpPr>
            <p:spPr bwMode="auto">
              <a:xfrm>
                <a:off x="3488" y="3416"/>
                <a:ext cx="29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24586" name="Group 141"/>
          <p:cNvGrpSpPr>
            <a:grpSpLocks/>
          </p:cNvGrpSpPr>
          <p:nvPr/>
        </p:nvGrpSpPr>
        <p:grpSpPr bwMode="auto">
          <a:xfrm>
            <a:off x="2082800" y="2971800"/>
            <a:ext cx="1662113" cy="438150"/>
            <a:chOff x="1312" y="1872"/>
            <a:chExt cx="1047" cy="276"/>
          </a:xfrm>
        </p:grpSpPr>
        <p:sp>
          <p:nvSpPr>
            <p:cNvPr id="24681" name="Rectangle 132"/>
            <p:cNvSpPr>
              <a:spLocks noChangeArrowheads="1"/>
            </p:cNvSpPr>
            <p:nvPr/>
          </p:nvSpPr>
          <p:spPr bwMode="auto">
            <a:xfrm>
              <a:off x="1660" y="1932"/>
              <a:ext cx="352" cy="216"/>
            </a:xfrm>
            <a:prstGeom prst="rect">
              <a:avLst/>
            </a:prstGeom>
            <a:solidFill>
              <a:srgbClr val="444444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82" name="Group 135"/>
            <p:cNvGrpSpPr>
              <a:grpSpLocks/>
            </p:cNvGrpSpPr>
            <p:nvPr/>
          </p:nvGrpSpPr>
          <p:grpSpPr bwMode="auto">
            <a:xfrm>
              <a:off x="2016" y="1992"/>
              <a:ext cx="160" cy="96"/>
              <a:chOff x="2024" y="1992"/>
              <a:chExt cx="160" cy="96"/>
            </a:xfrm>
          </p:grpSpPr>
          <p:sp>
            <p:nvSpPr>
              <p:cNvPr id="24688" name="Freeform 133"/>
              <p:cNvSpPr>
                <a:spLocks/>
              </p:cNvSpPr>
              <p:nvPr/>
            </p:nvSpPr>
            <p:spPr bwMode="auto">
              <a:xfrm>
                <a:off x="2080" y="1992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Line 134"/>
              <p:cNvSpPr>
                <a:spLocks noChangeShapeType="1"/>
              </p:cNvSpPr>
              <p:nvPr/>
            </p:nvSpPr>
            <p:spPr bwMode="auto">
              <a:xfrm>
                <a:off x="2024" y="2040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4683" name="Group 138"/>
            <p:cNvGrpSpPr>
              <a:grpSpLocks/>
            </p:cNvGrpSpPr>
            <p:nvPr/>
          </p:nvGrpSpPr>
          <p:grpSpPr bwMode="auto">
            <a:xfrm>
              <a:off x="1496" y="2000"/>
              <a:ext cx="160" cy="96"/>
              <a:chOff x="1488" y="2000"/>
              <a:chExt cx="160" cy="96"/>
            </a:xfrm>
          </p:grpSpPr>
          <p:sp>
            <p:nvSpPr>
              <p:cNvPr id="24686" name="Freeform 136"/>
              <p:cNvSpPr>
                <a:spLocks/>
              </p:cNvSpPr>
              <p:nvPr/>
            </p:nvSpPr>
            <p:spPr bwMode="auto">
              <a:xfrm>
                <a:off x="1488" y="2000"/>
                <a:ext cx="104" cy="96"/>
              </a:xfrm>
              <a:custGeom>
                <a:avLst/>
                <a:gdLst>
                  <a:gd name="T0" fmla="*/ 0 w 104"/>
                  <a:gd name="T1" fmla="*/ 48 h 96"/>
                  <a:gd name="T2" fmla="*/ 104 w 104"/>
                  <a:gd name="T3" fmla="*/ 0 h 96"/>
                  <a:gd name="T4" fmla="*/ 72 w 104"/>
                  <a:gd name="T5" fmla="*/ 48 h 96"/>
                  <a:gd name="T6" fmla="*/ 104 w 104"/>
                  <a:gd name="T7" fmla="*/ 96 h 96"/>
                  <a:gd name="T8" fmla="*/ 0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8"/>
                    </a:lnTo>
                    <a:lnTo>
                      <a:pt x="104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Line 137"/>
              <p:cNvSpPr>
                <a:spLocks noChangeShapeType="1"/>
              </p:cNvSpPr>
              <p:nvPr/>
            </p:nvSpPr>
            <p:spPr bwMode="auto">
              <a:xfrm>
                <a:off x="1560" y="2048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4684" name="Rectangle 139"/>
            <p:cNvSpPr>
              <a:spLocks noChangeArrowheads="1"/>
            </p:cNvSpPr>
            <p:nvPr/>
          </p:nvSpPr>
          <p:spPr bwMode="auto">
            <a:xfrm>
              <a:off x="2224" y="1872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24685" name="Rectangle 140"/>
            <p:cNvSpPr>
              <a:spLocks noChangeArrowheads="1"/>
            </p:cNvSpPr>
            <p:nvPr/>
          </p:nvSpPr>
          <p:spPr bwMode="auto">
            <a:xfrm>
              <a:off x="1312" y="1872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</p:grpSp>
      <p:grpSp>
        <p:nvGrpSpPr>
          <p:cNvPr id="24587" name="Group 169"/>
          <p:cNvGrpSpPr>
            <a:grpSpLocks/>
          </p:cNvGrpSpPr>
          <p:nvPr/>
        </p:nvGrpSpPr>
        <p:grpSpPr bwMode="auto">
          <a:xfrm>
            <a:off x="660400" y="4254500"/>
            <a:ext cx="3929063" cy="2286000"/>
            <a:chOff x="416" y="2680"/>
            <a:chExt cx="2475" cy="1440"/>
          </a:xfrm>
        </p:grpSpPr>
        <p:grpSp>
          <p:nvGrpSpPr>
            <p:cNvPr id="24612" name="Group 153"/>
            <p:cNvGrpSpPr>
              <a:grpSpLocks/>
            </p:cNvGrpSpPr>
            <p:nvPr/>
          </p:nvGrpSpPr>
          <p:grpSpPr bwMode="auto">
            <a:xfrm flipH="1">
              <a:off x="724" y="2680"/>
              <a:ext cx="616" cy="304"/>
              <a:chOff x="1620" y="3908"/>
              <a:chExt cx="616" cy="304"/>
            </a:xfrm>
          </p:grpSpPr>
          <p:sp>
            <p:nvSpPr>
              <p:cNvPr id="24675" name="Oval 154"/>
              <p:cNvSpPr>
                <a:spLocks noChangeArrowheads="1"/>
              </p:cNvSpPr>
              <p:nvPr/>
            </p:nvSpPr>
            <p:spPr bwMode="auto">
              <a:xfrm>
                <a:off x="1692" y="4032"/>
                <a:ext cx="464" cy="168"/>
              </a:xfrm>
              <a:prstGeom prst="ellipse">
                <a:avLst/>
              </a:prstGeom>
              <a:noFill/>
              <a:ln w="5715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Rectangle 155"/>
              <p:cNvSpPr>
                <a:spLocks noChangeArrowheads="1"/>
              </p:cNvSpPr>
              <p:nvPr/>
            </p:nvSpPr>
            <p:spPr bwMode="auto">
              <a:xfrm>
                <a:off x="1620" y="3908"/>
                <a:ext cx="616" cy="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7" name="Rectangle 156"/>
              <p:cNvSpPr>
                <a:spLocks noChangeArrowheads="1"/>
              </p:cNvSpPr>
              <p:nvPr/>
            </p:nvSpPr>
            <p:spPr bwMode="auto">
              <a:xfrm rot="1901960">
                <a:off x="2132" y="4080"/>
                <a:ext cx="88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8" name="Group 157"/>
              <p:cNvGrpSpPr>
                <a:grpSpLocks/>
              </p:cNvGrpSpPr>
              <p:nvPr/>
            </p:nvGrpSpPr>
            <p:grpSpPr bwMode="auto">
              <a:xfrm>
                <a:off x="1640" y="4076"/>
                <a:ext cx="136" cy="136"/>
                <a:chOff x="776" y="3608"/>
                <a:chExt cx="136" cy="136"/>
              </a:xfrm>
            </p:grpSpPr>
            <p:sp>
              <p:nvSpPr>
                <p:cNvPr id="24679" name="Freeform 158"/>
                <p:cNvSpPr>
                  <a:spLocks/>
                </p:cNvSpPr>
                <p:nvPr/>
              </p:nvSpPr>
              <p:spPr bwMode="auto">
                <a:xfrm>
                  <a:off x="776" y="3608"/>
                  <a:ext cx="136" cy="136"/>
                </a:xfrm>
                <a:custGeom>
                  <a:avLst/>
                  <a:gdLst>
                    <a:gd name="T0" fmla="*/ 0 w 136"/>
                    <a:gd name="T1" fmla="*/ 0 h 136"/>
                    <a:gd name="T2" fmla="*/ 136 w 136"/>
                    <a:gd name="T3" fmla="*/ 32 h 136"/>
                    <a:gd name="T4" fmla="*/ 56 w 136"/>
                    <a:gd name="T5" fmla="*/ 56 h 136"/>
                    <a:gd name="T6" fmla="*/ 32 w 136"/>
                    <a:gd name="T7" fmla="*/ 136 h 136"/>
                    <a:gd name="T8" fmla="*/ 0 w 136"/>
                    <a:gd name="T9" fmla="*/ 0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36"/>
                    <a:gd name="T17" fmla="*/ 136 w 136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36">
                      <a:moveTo>
                        <a:pt x="0" y="0"/>
                      </a:moveTo>
                      <a:lnTo>
                        <a:pt x="136" y="32"/>
                      </a:lnTo>
                      <a:lnTo>
                        <a:pt x="56" y="56"/>
                      </a:lnTo>
                      <a:lnTo>
                        <a:pt x="32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0000"/>
                </a:solidFill>
                <a:ln w="127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0" name="Line 159"/>
                <p:cNvSpPr>
                  <a:spLocks noChangeShapeType="1"/>
                </p:cNvSpPr>
                <p:nvPr/>
              </p:nvSpPr>
              <p:spPr bwMode="auto">
                <a:xfrm>
                  <a:off x="832" y="3664"/>
                  <a:ext cx="16" cy="16"/>
                </a:xfrm>
                <a:prstGeom prst="line">
                  <a:avLst/>
                </a:prstGeom>
                <a:noFill/>
                <a:ln w="635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grpSp>
          <p:nvGrpSpPr>
            <p:cNvPr id="24613" name="Group 168"/>
            <p:cNvGrpSpPr>
              <a:grpSpLocks/>
            </p:cNvGrpSpPr>
            <p:nvPr/>
          </p:nvGrpSpPr>
          <p:grpSpPr bwMode="auto">
            <a:xfrm>
              <a:off x="416" y="2796"/>
              <a:ext cx="2475" cy="1324"/>
              <a:chOff x="416" y="2764"/>
              <a:chExt cx="2475" cy="1324"/>
            </a:xfrm>
          </p:grpSpPr>
          <p:grpSp>
            <p:nvGrpSpPr>
              <p:cNvPr id="24614" name="Group 152"/>
              <p:cNvGrpSpPr>
                <a:grpSpLocks/>
              </p:cNvGrpSpPr>
              <p:nvPr/>
            </p:nvGrpSpPr>
            <p:grpSpPr bwMode="auto">
              <a:xfrm>
                <a:off x="764" y="3444"/>
                <a:ext cx="616" cy="304"/>
                <a:chOff x="1620" y="3908"/>
                <a:chExt cx="616" cy="304"/>
              </a:xfrm>
            </p:grpSpPr>
            <p:sp>
              <p:nvSpPr>
                <p:cNvPr id="24669" name="Oval 146"/>
                <p:cNvSpPr>
                  <a:spLocks noChangeArrowheads="1"/>
                </p:cNvSpPr>
                <p:nvPr/>
              </p:nvSpPr>
              <p:spPr bwMode="auto">
                <a:xfrm>
                  <a:off x="1692" y="4032"/>
                  <a:ext cx="464" cy="168"/>
                </a:xfrm>
                <a:prstGeom prst="ellipse">
                  <a:avLst/>
                </a:prstGeom>
                <a:noFill/>
                <a:ln w="5715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0" name="Rectangle 147"/>
                <p:cNvSpPr>
                  <a:spLocks noChangeArrowheads="1"/>
                </p:cNvSpPr>
                <p:nvPr/>
              </p:nvSpPr>
              <p:spPr bwMode="auto">
                <a:xfrm>
                  <a:off x="1620" y="3908"/>
                  <a:ext cx="616" cy="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71" name="Rectangle 148"/>
                <p:cNvSpPr>
                  <a:spLocks noChangeArrowheads="1"/>
                </p:cNvSpPr>
                <p:nvPr/>
              </p:nvSpPr>
              <p:spPr bwMode="auto">
                <a:xfrm rot="1901960">
                  <a:off x="2132" y="4080"/>
                  <a:ext cx="88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72" name="Group 149"/>
                <p:cNvGrpSpPr>
                  <a:grpSpLocks/>
                </p:cNvGrpSpPr>
                <p:nvPr/>
              </p:nvGrpSpPr>
              <p:grpSpPr bwMode="auto">
                <a:xfrm>
                  <a:off x="1640" y="4076"/>
                  <a:ext cx="136" cy="136"/>
                  <a:chOff x="776" y="3608"/>
                  <a:chExt cx="136" cy="136"/>
                </a:xfrm>
              </p:grpSpPr>
              <p:sp>
                <p:nvSpPr>
                  <p:cNvPr id="24673" name="Freeform 150"/>
                  <p:cNvSpPr>
                    <a:spLocks/>
                  </p:cNvSpPr>
                  <p:nvPr/>
                </p:nvSpPr>
                <p:spPr bwMode="auto">
                  <a:xfrm>
                    <a:off x="776" y="3608"/>
                    <a:ext cx="136" cy="136"/>
                  </a:xfrm>
                  <a:custGeom>
                    <a:avLst/>
                    <a:gdLst>
                      <a:gd name="T0" fmla="*/ 0 w 136"/>
                      <a:gd name="T1" fmla="*/ 0 h 136"/>
                      <a:gd name="T2" fmla="*/ 136 w 136"/>
                      <a:gd name="T3" fmla="*/ 32 h 136"/>
                      <a:gd name="T4" fmla="*/ 56 w 136"/>
                      <a:gd name="T5" fmla="*/ 56 h 136"/>
                      <a:gd name="T6" fmla="*/ 32 w 136"/>
                      <a:gd name="T7" fmla="*/ 136 h 136"/>
                      <a:gd name="T8" fmla="*/ 0 w 136"/>
                      <a:gd name="T9" fmla="*/ 0 h 1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6"/>
                      <a:gd name="T16" fmla="*/ 0 h 136"/>
                      <a:gd name="T17" fmla="*/ 136 w 136"/>
                      <a:gd name="T18" fmla="*/ 136 h 1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6" h="136">
                        <a:moveTo>
                          <a:pt x="0" y="0"/>
                        </a:moveTo>
                        <a:lnTo>
                          <a:pt x="136" y="32"/>
                        </a:lnTo>
                        <a:lnTo>
                          <a:pt x="56" y="56"/>
                        </a:lnTo>
                        <a:lnTo>
                          <a:pt x="32" y="1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0000"/>
                  </a:solidFill>
                  <a:ln w="12700">
                    <a:solidFill>
                      <a:srgbClr val="AA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4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832" y="3664"/>
                    <a:ext cx="16" cy="16"/>
                  </a:xfrm>
                  <a:prstGeom prst="line">
                    <a:avLst/>
                  </a:prstGeom>
                  <a:noFill/>
                  <a:ln w="63500">
                    <a:solidFill>
                      <a:srgbClr val="AA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</p:grpSp>
          <p:sp>
            <p:nvSpPr>
              <p:cNvPr id="24615" name="Oval 53"/>
              <p:cNvSpPr>
                <a:spLocks noChangeArrowheads="1"/>
              </p:cNvSpPr>
              <p:nvPr/>
            </p:nvSpPr>
            <p:spPr bwMode="auto">
              <a:xfrm>
                <a:off x="840" y="3000"/>
                <a:ext cx="432" cy="14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Line 54"/>
              <p:cNvSpPr>
                <a:spLocks noChangeShapeType="1"/>
              </p:cNvSpPr>
              <p:nvPr/>
            </p:nvSpPr>
            <p:spPr bwMode="auto">
              <a:xfrm flipV="1">
                <a:off x="820" y="3080"/>
                <a:ext cx="1" cy="4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617" name="Line 55"/>
              <p:cNvSpPr>
                <a:spLocks noChangeShapeType="1"/>
              </p:cNvSpPr>
              <p:nvPr/>
            </p:nvSpPr>
            <p:spPr bwMode="auto">
              <a:xfrm flipV="1">
                <a:off x="1292" y="3088"/>
                <a:ext cx="1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618" name="Oval 56"/>
              <p:cNvSpPr>
                <a:spLocks noChangeArrowheads="1"/>
              </p:cNvSpPr>
              <p:nvPr/>
            </p:nvSpPr>
            <p:spPr bwMode="auto">
              <a:xfrm>
                <a:off x="824" y="3448"/>
                <a:ext cx="464" cy="1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58"/>
              <p:cNvSpPr>
                <a:spLocks noChangeShapeType="1"/>
              </p:cNvSpPr>
              <p:nvPr/>
            </p:nvSpPr>
            <p:spPr bwMode="auto">
              <a:xfrm flipH="1" flipV="1">
                <a:off x="1280" y="3664"/>
                <a:ext cx="16" cy="16"/>
              </a:xfrm>
              <a:prstGeom prst="line">
                <a:avLst/>
              </a:prstGeom>
              <a:noFill/>
              <a:ln w="508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620" name="Line 63"/>
              <p:cNvSpPr>
                <a:spLocks noChangeShapeType="1"/>
              </p:cNvSpPr>
              <p:nvPr/>
            </p:nvSpPr>
            <p:spPr bwMode="auto">
              <a:xfrm flipH="1" flipV="1">
                <a:off x="1280" y="2872"/>
                <a:ext cx="16" cy="16"/>
              </a:xfrm>
              <a:prstGeom prst="line">
                <a:avLst/>
              </a:prstGeom>
              <a:noFill/>
              <a:ln w="508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621" name="Rectangle 67"/>
              <p:cNvSpPr>
                <a:spLocks noChangeArrowheads="1"/>
              </p:cNvSpPr>
              <p:nvPr/>
            </p:nvSpPr>
            <p:spPr bwMode="auto">
              <a:xfrm>
                <a:off x="536" y="3560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AA0000"/>
                    </a:solidFill>
                  </a:rPr>
                  <a:t>M</a:t>
                </a:r>
                <a:endParaRPr lang="en-US" i="1"/>
              </a:p>
            </p:txBody>
          </p:sp>
          <p:sp>
            <p:nvSpPr>
              <p:cNvPr id="24622" name="Rectangle 68"/>
              <p:cNvSpPr>
                <a:spLocks noChangeArrowheads="1"/>
              </p:cNvSpPr>
              <p:nvPr/>
            </p:nvSpPr>
            <p:spPr bwMode="auto">
              <a:xfrm>
                <a:off x="1352" y="2764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AA0000"/>
                    </a:solidFill>
                  </a:rPr>
                  <a:t>M</a:t>
                </a:r>
                <a:endParaRPr lang="en-US" i="1">
                  <a:solidFill>
                    <a:srgbClr val="AA0000"/>
                  </a:solidFill>
                </a:endParaRPr>
              </a:p>
            </p:txBody>
          </p:sp>
          <p:sp>
            <p:nvSpPr>
              <p:cNvPr id="24623" name="Oval 69"/>
              <p:cNvSpPr>
                <a:spLocks noChangeArrowheads="1"/>
              </p:cNvSpPr>
              <p:nvPr/>
            </p:nvSpPr>
            <p:spPr bwMode="auto">
              <a:xfrm>
                <a:off x="840" y="3216"/>
                <a:ext cx="432" cy="144"/>
              </a:xfrm>
              <a:prstGeom prst="ellipse">
                <a:avLst/>
              </a:prstGeom>
              <a:noFill/>
              <a:ln w="76200">
                <a:solidFill>
                  <a:srgbClr val="44444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Rectangle 70"/>
              <p:cNvSpPr>
                <a:spLocks noChangeArrowheads="1"/>
              </p:cNvSpPr>
              <p:nvPr/>
            </p:nvSpPr>
            <p:spPr bwMode="auto">
              <a:xfrm>
                <a:off x="2624" y="2856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444444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24625" name="Rectangle 71"/>
              <p:cNvSpPr>
                <a:spLocks noChangeArrowheads="1"/>
              </p:cNvSpPr>
              <p:nvPr/>
            </p:nvSpPr>
            <p:spPr bwMode="auto">
              <a:xfrm>
                <a:off x="2784" y="2920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444444"/>
                    </a:solidFill>
                  </a:rPr>
                  <a:t>o</a:t>
                </a:r>
                <a:endParaRPr lang="en-US" i="1"/>
              </a:p>
            </p:txBody>
          </p:sp>
          <p:grpSp>
            <p:nvGrpSpPr>
              <p:cNvPr id="24626" name="Group 77"/>
              <p:cNvGrpSpPr>
                <a:grpSpLocks/>
              </p:cNvGrpSpPr>
              <p:nvPr/>
            </p:nvGrpSpPr>
            <p:grpSpPr bwMode="auto">
              <a:xfrm>
                <a:off x="880" y="3400"/>
                <a:ext cx="360" cy="104"/>
                <a:chOff x="880" y="3400"/>
                <a:chExt cx="360" cy="104"/>
              </a:xfrm>
            </p:grpSpPr>
            <p:sp>
              <p:nvSpPr>
                <p:cNvPr id="24664" name="Line 72"/>
                <p:cNvSpPr>
                  <a:spLocks noChangeShapeType="1"/>
                </p:cNvSpPr>
                <p:nvPr/>
              </p:nvSpPr>
              <p:spPr bwMode="auto">
                <a:xfrm>
                  <a:off x="880" y="3424"/>
                  <a:ext cx="48" cy="72"/>
                </a:xfrm>
                <a:prstGeom prst="lin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4665" name="Line 73"/>
                <p:cNvSpPr>
                  <a:spLocks noChangeShapeType="1"/>
                </p:cNvSpPr>
                <p:nvPr/>
              </p:nvSpPr>
              <p:spPr bwMode="auto">
                <a:xfrm>
                  <a:off x="976" y="3400"/>
                  <a:ext cx="32" cy="8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4666" name="Line 74"/>
                <p:cNvSpPr>
                  <a:spLocks noChangeShapeType="1"/>
                </p:cNvSpPr>
                <p:nvPr/>
              </p:nvSpPr>
              <p:spPr bwMode="auto">
                <a:xfrm>
                  <a:off x="1072" y="3400"/>
                  <a:ext cx="24" cy="88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4667" name="Line 75"/>
                <p:cNvSpPr>
                  <a:spLocks noChangeShapeType="1"/>
                </p:cNvSpPr>
                <p:nvPr/>
              </p:nvSpPr>
              <p:spPr bwMode="auto">
                <a:xfrm>
                  <a:off x="1160" y="3416"/>
                  <a:ext cx="1" cy="8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466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216" y="3432"/>
                  <a:ext cx="24" cy="72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4627" name="Group 85"/>
              <p:cNvGrpSpPr>
                <a:grpSpLocks/>
              </p:cNvGrpSpPr>
              <p:nvPr/>
            </p:nvGrpSpPr>
            <p:grpSpPr bwMode="auto">
              <a:xfrm>
                <a:off x="824" y="3768"/>
                <a:ext cx="425" cy="320"/>
                <a:chOff x="824" y="3768"/>
                <a:chExt cx="425" cy="320"/>
              </a:xfrm>
            </p:grpSpPr>
            <p:sp>
              <p:nvSpPr>
                <p:cNvPr id="2465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824" y="3928"/>
                  <a:ext cx="1" cy="1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465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248" y="3920"/>
                  <a:ext cx="1" cy="1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24659" name="Group 83"/>
                <p:cNvGrpSpPr>
                  <a:grpSpLocks/>
                </p:cNvGrpSpPr>
                <p:nvPr/>
              </p:nvGrpSpPr>
              <p:grpSpPr bwMode="auto">
                <a:xfrm>
                  <a:off x="824" y="3944"/>
                  <a:ext cx="424" cy="96"/>
                  <a:chOff x="824" y="3944"/>
                  <a:chExt cx="424" cy="96"/>
                </a:xfrm>
              </p:grpSpPr>
              <p:sp>
                <p:nvSpPr>
                  <p:cNvPr id="24661" name="Freeform 80"/>
                  <p:cNvSpPr>
                    <a:spLocks/>
                  </p:cNvSpPr>
                  <p:nvPr/>
                </p:nvSpPr>
                <p:spPr bwMode="auto">
                  <a:xfrm>
                    <a:off x="824" y="3944"/>
                    <a:ext cx="72" cy="96"/>
                  </a:xfrm>
                  <a:custGeom>
                    <a:avLst/>
                    <a:gdLst>
                      <a:gd name="T0" fmla="*/ 0 w 72"/>
                      <a:gd name="T1" fmla="*/ 48 h 96"/>
                      <a:gd name="T2" fmla="*/ 72 w 72"/>
                      <a:gd name="T3" fmla="*/ 0 h 96"/>
                      <a:gd name="T4" fmla="*/ 48 w 72"/>
                      <a:gd name="T5" fmla="*/ 48 h 96"/>
                      <a:gd name="T6" fmla="*/ 72 w 72"/>
                      <a:gd name="T7" fmla="*/ 96 h 96"/>
                      <a:gd name="T8" fmla="*/ 0 w 72"/>
                      <a:gd name="T9" fmla="*/ 48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96"/>
                      <a:gd name="T17" fmla="*/ 72 w 72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96">
                        <a:moveTo>
                          <a:pt x="0" y="48"/>
                        </a:moveTo>
                        <a:lnTo>
                          <a:pt x="72" y="0"/>
                        </a:lnTo>
                        <a:lnTo>
                          <a:pt x="48" y="48"/>
                        </a:lnTo>
                        <a:lnTo>
                          <a:pt x="72" y="96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81"/>
                  <p:cNvSpPr>
                    <a:spLocks/>
                  </p:cNvSpPr>
                  <p:nvPr/>
                </p:nvSpPr>
                <p:spPr bwMode="auto">
                  <a:xfrm>
                    <a:off x="1176" y="3944"/>
                    <a:ext cx="72" cy="96"/>
                  </a:xfrm>
                  <a:custGeom>
                    <a:avLst/>
                    <a:gdLst>
                      <a:gd name="T0" fmla="*/ 72 w 72"/>
                      <a:gd name="T1" fmla="*/ 48 h 96"/>
                      <a:gd name="T2" fmla="*/ 0 w 72"/>
                      <a:gd name="T3" fmla="*/ 96 h 96"/>
                      <a:gd name="T4" fmla="*/ 24 w 72"/>
                      <a:gd name="T5" fmla="*/ 48 h 96"/>
                      <a:gd name="T6" fmla="*/ 0 w 72"/>
                      <a:gd name="T7" fmla="*/ 0 h 96"/>
                      <a:gd name="T8" fmla="*/ 72 w 72"/>
                      <a:gd name="T9" fmla="*/ 48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96"/>
                      <a:gd name="T17" fmla="*/ 72 w 72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96">
                        <a:moveTo>
                          <a:pt x="72" y="48"/>
                        </a:moveTo>
                        <a:lnTo>
                          <a:pt x="0" y="96"/>
                        </a:lnTo>
                        <a:lnTo>
                          <a:pt x="24" y="48"/>
                        </a:lnTo>
                        <a:lnTo>
                          <a:pt x="0" y="0"/>
                        </a:lnTo>
                        <a:lnTo>
                          <a:pt x="72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872" y="3992"/>
                    <a:ext cx="32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24660" name="Rectangle 84"/>
                <p:cNvSpPr>
                  <a:spLocks noChangeArrowheads="1"/>
                </p:cNvSpPr>
                <p:nvPr/>
              </p:nvSpPr>
              <p:spPr bwMode="auto">
                <a:xfrm>
                  <a:off x="920" y="3768"/>
                  <a:ext cx="24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AA"/>
                      </a:solidFill>
                    </a:rPr>
                    <a:t>2</a:t>
                  </a:r>
                  <a:r>
                    <a:rPr lang="en-US" i="1">
                      <a:solidFill>
                        <a:srgbClr val="0000AA"/>
                      </a:solidFill>
                    </a:rPr>
                    <a:t>R</a:t>
                  </a:r>
                  <a:endParaRPr lang="en-US" i="1"/>
                </a:p>
              </p:txBody>
            </p:sp>
          </p:grpSp>
          <p:sp>
            <p:nvSpPr>
              <p:cNvPr id="24628" name="Rectangle 86"/>
              <p:cNvSpPr>
                <a:spLocks noChangeArrowheads="1"/>
              </p:cNvSpPr>
              <p:nvPr/>
            </p:nvSpPr>
            <p:spPr bwMode="auto">
              <a:xfrm>
                <a:off x="992" y="3272"/>
                <a:ext cx="128" cy="136"/>
              </a:xfrm>
              <a:prstGeom prst="rect">
                <a:avLst/>
              </a:prstGeom>
              <a:noFill/>
              <a:ln w="25400">
                <a:solidFill>
                  <a:srgbClr val="44444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29" name="Group 89"/>
              <p:cNvGrpSpPr>
                <a:grpSpLocks/>
              </p:cNvGrpSpPr>
              <p:nvPr/>
            </p:nvGrpSpPr>
            <p:grpSpPr bwMode="auto">
              <a:xfrm>
                <a:off x="1128" y="3176"/>
                <a:ext cx="744" cy="152"/>
                <a:chOff x="1128" y="3176"/>
                <a:chExt cx="744" cy="152"/>
              </a:xfrm>
            </p:grpSpPr>
            <p:sp>
              <p:nvSpPr>
                <p:cNvPr id="24655" name="Freeform 87"/>
                <p:cNvSpPr>
                  <a:spLocks/>
                </p:cNvSpPr>
                <p:nvPr/>
              </p:nvSpPr>
              <p:spPr bwMode="auto">
                <a:xfrm>
                  <a:off x="1128" y="3216"/>
                  <a:ext cx="96" cy="112"/>
                </a:xfrm>
                <a:custGeom>
                  <a:avLst/>
                  <a:gdLst>
                    <a:gd name="T0" fmla="*/ 0 w 96"/>
                    <a:gd name="T1" fmla="*/ 72 h 112"/>
                    <a:gd name="T2" fmla="*/ 80 w 96"/>
                    <a:gd name="T3" fmla="*/ 0 h 112"/>
                    <a:gd name="T4" fmla="*/ 56 w 96"/>
                    <a:gd name="T5" fmla="*/ 64 h 112"/>
                    <a:gd name="T6" fmla="*/ 96 w 96"/>
                    <a:gd name="T7" fmla="*/ 112 h 112"/>
                    <a:gd name="T8" fmla="*/ 0 w 96"/>
                    <a:gd name="T9" fmla="*/ 7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12"/>
                    <a:gd name="T17" fmla="*/ 96 w 9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12">
                      <a:moveTo>
                        <a:pt x="0" y="72"/>
                      </a:moveTo>
                      <a:lnTo>
                        <a:pt x="80" y="0"/>
                      </a:lnTo>
                      <a:lnTo>
                        <a:pt x="56" y="64"/>
                      </a:lnTo>
                      <a:lnTo>
                        <a:pt x="96" y="112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184" y="3176"/>
                  <a:ext cx="688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24630" name="Rectangle 90"/>
              <p:cNvSpPr>
                <a:spLocks noChangeArrowheads="1"/>
              </p:cNvSpPr>
              <p:nvPr/>
            </p:nvSpPr>
            <p:spPr bwMode="auto">
              <a:xfrm>
                <a:off x="1960" y="3232"/>
                <a:ext cx="464" cy="488"/>
              </a:xfrm>
              <a:prstGeom prst="rect">
                <a:avLst/>
              </a:prstGeom>
              <a:noFill/>
              <a:ln w="25400">
                <a:solidFill>
                  <a:srgbClr val="44444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98"/>
              <p:cNvSpPr>
                <a:spLocks noChangeArrowheads="1"/>
              </p:cNvSpPr>
              <p:nvPr/>
            </p:nvSpPr>
            <p:spPr bwMode="auto">
              <a:xfrm>
                <a:off x="2088" y="2776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AA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24632" name="Rectangle 99"/>
              <p:cNvSpPr>
                <a:spLocks noChangeArrowheads="1"/>
              </p:cNvSpPr>
              <p:nvPr/>
            </p:nvSpPr>
            <p:spPr bwMode="auto">
              <a:xfrm>
                <a:off x="2224" y="2824"/>
                <a:ext cx="11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AA0000"/>
                    </a:solidFill>
                  </a:rPr>
                  <a:t>s</a:t>
                </a:r>
                <a:endParaRPr lang="en-US" i="1"/>
              </a:p>
            </p:txBody>
          </p:sp>
          <p:grpSp>
            <p:nvGrpSpPr>
              <p:cNvPr id="24633" name="Group 102"/>
              <p:cNvGrpSpPr>
                <a:grpSpLocks/>
              </p:cNvGrpSpPr>
              <p:nvPr/>
            </p:nvGrpSpPr>
            <p:grpSpPr bwMode="auto">
              <a:xfrm>
                <a:off x="2104" y="3040"/>
                <a:ext cx="224" cy="96"/>
                <a:chOff x="2104" y="3040"/>
                <a:chExt cx="224" cy="96"/>
              </a:xfrm>
            </p:grpSpPr>
            <p:sp>
              <p:nvSpPr>
                <p:cNvPr id="24653" name="Freeform 100"/>
                <p:cNvSpPr>
                  <a:spLocks/>
                </p:cNvSpPr>
                <p:nvPr/>
              </p:nvSpPr>
              <p:spPr bwMode="auto">
                <a:xfrm>
                  <a:off x="2224" y="3040"/>
                  <a:ext cx="104" cy="96"/>
                </a:xfrm>
                <a:custGeom>
                  <a:avLst/>
                  <a:gdLst>
                    <a:gd name="T0" fmla="*/ 104 w 104"/>
                    <a:gd name="T1" fmla="*/ 48 h 96"/>
                    <a:gd name="T2" fmla="*/ 0 w 104"/>
                    <a:gd name="T3" fmla="*/ 96 h 96"/>
                    <a:gd name="T4" fmla="*/ 32 w 104"/>
                    <a:gd name="T5" fmla="*/ 48 h 96"/>
                    <a:gd name="T6" fmla="*/ 0 w 104"/>
                    <a:gd name="T7" fmla="*/ 0 h 96"/>
                    <a:gd name="T8" fmla="*/ 104 w 104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48"/>
                      </a:moveTo>
                      <a:lnTo>
                        <a:pt x="0" y="96"/>
                      </a:lnTo>
                      <a:lnTo>
                        <a:pt x="32" y="48"/>
                      </a:lnTo>
                      <a:lnTo>
                        <a:pt x="0" y="0"/>
                      </a:lnTo>
                      <a:lnTo>
                        <a:pt x="104" y="48"/>
                      </a:lnTo>
                      <a:close/>
                    </a:path>
                  </a:pathLst>
                </a:custGeom>
                <a:solidFill>
                  <a:srgbClr val="AA0000"/>
                </a:solidFill>
                <a:ln w="127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4" name="Line 101"/>
                <p:cNvSpPr>
                  <a:spLocks noChangeShapeType="1"/>
                </p:cNvSpPr>
                <p:nvPr/>
              </p:nvSpPr>
              <p:spPr bwMode="auto">
                <a:xfrm>
                  <a:off x="2104" y="3088"/>
                  <a:ext cx="152" cy="1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4634" name="Group 105"/>
              <p:cNvGrpSpPr>
                <a:grpSpLocks/>
              </p:cNvGrpSpPr>
              <p:nvPr/>
            </p:nvGrpSpPr>
            <p:grpSpPr bwMode="auto">
              <a:xfrm>
                <a:off x="2104" y="3752"/>
                <a:ext cx="224" cy="96"/>
                <a:chOff x="2104" y="3752"/>
                <a:chExt cx="224" cy="96"/>
              </a:xfrm>
            </p:grpSpPr>
            <p:sp>
              <p:nvSpPr>
                <p:cNvPr id="24651" name="Freeform 103"/>
                <p:cNvSpPr>
                  <a:spLocks/>
                </p:cNvSpPr>
                <p:nvPr/>
              </p:nvSpPr>
              <p:spPr bwMode="auto">
                <a:xfrm>
                  <a:off x="2104" y="3752"/>
                  <a:ext cx="104" cy="96"/>
                </a:xfrm>
                <a:custGeom>
                  <a:avLst/>
                  <a:gdLst>
                    <a:gd name="T0" fmla="*/ 0 w 104"/>
                    <a:gd name="T1" fmla="*/ 48 h 96"/>
                    <a:gd name="T2" fmla="*/ 104 w 104"/>
                    <a:gd name="T3" fmla="*/ 0 h 96"/>
                    <a:gd name="T4" fmla="*/ 72 w 104"/>
                    <a:gd name="T5" fmla="*/ 48 h 96"/>
                    <a:gd name="T6" fmla="*/ 104 w 104"/>
                    <a:gd name="T7" fmla="*/ 96 h 96"/>
                    <a:gd name="T8" fmla="*/ 0 w 104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0" y="48"/>
                      </a:moveTo>
                      <a:lnTo>
                        <a:pt x="104" y="0"/>
                      </a:lnTo>
                      <a:lnTo>
                        <a:pt x="72" y="48"/>
                      </a:lnTo>
                      <a:lnTo>
                        <a:pt x="104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AA0000"/>
                </a:solidFill>
                <a:ln w="127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2" name="Line 104"/>
                <p:cNvSpPr>
                  <a:spLocks noChangeShapeType="1"/>
                </p:cNvSpPr>
                <p:nvPr/>
              </p:nvSpPr>
              <p:spPr bwMode="auto">
                <a:xfrm>
                  <a:off x="2176" y="3800"/>
                  <a:ext cx="152" cy="1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4635" name="Group 108"/>
              <p:cNvGrpSpPr>
                <a:grpSpLocks/>
              </p:cNvGrpSpPr>
              <p:nvPr/>
            </p:nvGrpSpPr>
            <p:grpSpPr bwMode="auto">
              <a:xfrm>
                <a:off x="2520" y="3336"/>
                <a:ext cx="96" cy="224"/>
                <a:chOff x="2504" y="3336"/>
                <a:chExt cx="96" cy="224"/>
              </a:xfrm>
            </p:grpSpPr>
            <p:sp>
              <p:nvSpPr>
                <p:cNvPr id="24649" name="Freeform 106"/>
                <p:cNvSpPr>
                  <a:spLocks/>
                </p:cNvSpPr>
                <p:nvPr/>
              </p:nvSpPr>
              <p:spPr bwMode="auto">
                <a:xfrm>
                  <a:off x="2504" y="3336"/>
                  <a:ext cx="96" cy="104"/>
                </a:xfrm>
                <a:custGeom>
                  <a:avLst/>
                  <a:gdLst>
                    <a:gd name="T0" fmla="*/ 48 w 96"/>
                    <a:gd name="T1" fmla="*/ 0 h 104"/>
                    <a:gd name="T2" fmla="*/ 96 w 96"/>
                    <a:gd name="T3" fmla="*/ 104 h 104"/>
                    <a:gd name="T4" fmla="*/ 48 w 96"/>
                    <a:gd name="T5" fmla="*/ 72 h 104"/>
                    <a:gd name="T6" fmla="*/ 0 w 96"/>
                    <a:gd name="T7" fmla="*/ 104 h 104"/>
                    <a:gd name="T8" fmla="*/ 48 w 9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04"/>
                    <a:gd name="T17" fmla="*/ 96 w 9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04">
                      <a:moveTo>
                        <a:pt x="48" y="0"/>
                      </a:moveTo>
                      <a:lnTo>
                        <a:pt x="96" y="104"/>
                      </a:lnTo>
                      <a:lnTo>
                        <a:pt x="48" y="72"/>
                      </a:lnTo>
                      <a:lnTo>
                        <a:pt x="0" y="10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AA0000"/>
                </a:solidFill>
                <a:ln w="127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0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552" y="3408"/>
                  <a:ext cx="1" cy="152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24636" name="Group 111"/>
              <p:cNvGrpSpPr>
                <a:grpSpLocks/>
              </p:cNvGrpSpPr>
              <p:nvPr/>
            </p:nvGrpSpPr>
            <p:grpSpPr bwMode="auto">
              <a:xfrm>
                <a:off x="1848" y="3336"/>
                <a:ext cx="96" cy="224"/>
                <a:chOff x="1848" y="3336"/>
                <a:chExt cx="96" cy="224"/>
              </a:xfrm>
            </p:grpSpPr>
            <p:sp>
              <p:nvSpPr>
                <p:cNvPr id="24647" name="Freeform 109"/>
                <p:cNvSpPr>
                  <a:spLocks/>
                </p:cNvSpPr>
                <p:nvPr/>
              </p:nvSpPr>
              <p:spPr bwMode="auto">
                <a:xfrm>
                  <a:off x="1848" y="3456"/>
                  <a:ext cx="96" cy="104"/>
                </a:xfrm>
                <a:custGeom>
                  <a:avLst/>
                  <a:gdLst>
                    <a:gd name="T0" fmla="*/ 48 w 96"/>
                    <a:gd name="T1" fmla="*/ 104 h 104"/>
                    <a:gd name="T2" fmla="*/ 0 w 96"/>
                    <a:gd name="T3" fmla="*/ 0 h 104"/>
                    <a:gd name="T4" fmla="*/ 48 w 96"/>
                    <a:gd name="T5" fmla="*/ 32 h 104"/>
                    <a:gd name="T6" fmla="*/ 96 w 96"/>
                    <a:gd name="T7" fmla="*/ 0 h 104"/>
                    <a:gd name="T8" fmla="*/ 48 w 96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04"/>
                    <a:gd name="T17" fmla="*/ 96 w 9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04">
                      <a:moveTo>
                        <a:pt x="48" y="104"/>
                      </a:moveTo>
                      <a:lnTo>
                        <a:pt x="0" y="0"/>
                      </a:lnTo>
                      <a:lnTo>
                        <a:pt x="48" y="32"/>
                      </a:lnTo>
                      <a:lnTo>
                        <a:pt x="96" y="0"/>
                      </a:lnTo>
                      <a:lnTo>
                        <a:pt x="48" y="104"/>
                      </a:lnTo>
                      <a:close/>
                    </a:path>
                  </a:pathLst>
                </a:custGeom>
                <a:solidFill>
                  <a:srgbClr val="AA0000"/>
                </a:solidFill>
                <a:ln w="127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8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896" y="3336"/>
                  <a:ext cx="1" cy="152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24637" name="Rectangle 112"/>
              <p:cNvSpPr>
                <a:spLocks noChangeArrowheads="1"/>
              </p:cNvSpPr>
              <p:nvPr/>
            </p:nvSpPr>
            <p:spPr bwMode="auto">
              <a:xfrm>
                <a:off x="416" y="2952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444444"/>
                    </a:solidFill>
                  </a:rPr>
                  <a:t>A</a:t>
                </a:r>
                <a:endParaRPr lang="en-US" i="1"/>
              </a:p>
            </p:txBody>
          </p:sp>
          <p:sp>
            <p:nvSpPr>
              <p:cNvPr id="24638" name="Rectangle 113"/>
              <p:cNvSpPr>
                <a:spLocks noChangeArrowheads="1"/>
              </p:cNvSpPr>
              <p:nvPr/>
            </p:nvSpPr>
            <p:spPr bwMode="auto">
              <a:xfrm>
                <a:off x="576" y="3016"/>
                <a:ext cx="9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444444"/>
                    </a:solidFill>
                  </a:rPr>
                  <a:t>c</a:t>
                </a:r>
                <a:endParaRPr lang="en-US" i="1"/>
              </a:p>
            </p:txBody>
          </p:sp>
          <p:grpSp>
            <p:nvGrpSpPr>
              <p:cNvPr id="24639" name="Group 116"/>
              <p:cNvGrpSpPr>
                <a:grpSpLocks/>
              </p:cNvGrpSpPr>
              <p:nvPr/>
            </p:nvGrpSpPr>
            <p:grpSpPr bwMode="auto">
              <a:xfrm>
                <a:off x="688" y="3152"/>
                <a:ext cx="144" cy="120"/>
                <a:chOff x="688" y="3152"/>
                <a:chExt cx="144" cy="120"/>
              </a:xfrm>
            </p:grpSpPr>
            <p:sp>
              <p:nvSpPr>
                <p:cNvPr id="24645" name="Freeform 114"/>
                <p:cNvSpPr>
                  <a:spLocks/>
                </p:cNvSpPr>
                <p:nvPr/>
              </p:nvSpPr>
              <p:spPr bwMode="auto">
                <a:xfrm>
                  <a:off x="728" y="3176"/>
                  <a:ext cx="104" cy="96"/>
                </a:xfrm>
                <a:custGeom>
                  <a:avLst/>
                  <a:gdLst>
                    <a:gd name="T0" fmla="*/ 104 w 104"/>
                    <a:gd name="T1" fmla="*/ 96 h 96"/>
                    <a:gd name="T2" fmla="*/ 0 w 104"/>
                    <a:gd name="T3" fmla="*/ 80 h 96"/>
                    <a:gd name="T4" fmla="*/ 64 w 104"/>
                    <a:gd name="T5" fmla="*/ 56 h 96"/>
                    <a:gd name="T6" fmla="*/ 72 w 104"/>
                    <a:gd name="T7" fmla="*/ 0 h 96"/>
                    <a:gd name="T8" fmla="*/ 104 w 104"/>
                    <a:gd name="T9" fmla="*/ 96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96"/>
                      </a:moveTo>
                      <a:lnTo>
                        <a:pt x="0" y="80"/>
                      </a:lnTo>
                      <a:lnTo>
                        <a:pt x="64" y="56"/>
                      </a:lnTo>
                      <a:lnTo>
                        <a:pt x="72" y="0"/>
                      </a:lnTo>
                      <a:lnTo>
                        <a:pt x="104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6" name="Line 115"/>
                <p:cNvSpPr>
                  <a:spLocks noChangeShapeType="1"/>
                </p:cNvSpPr>
                <p:nvPr/>
              </p:nvSpPr>
              <p:spPr bwMode="auto">
                <a:xfrm>
                  <a:off x="688" y="3152"/>
                  <a:ext cx="104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24640" name="Freeform 160"/>
              <p:cNvSpPr>
                <a:spLocks/>
              </p:cNvSpPr>
              <p:nvPr/>
            </p:nvSpPr>
            <p:spPr bwMode="auto">
              <a:xfrm>
                <a:off x="2424" y="3152"/>
                <a:ext cx="80" cy="567"/>
              </a:xfrm>
              <a:custGeom>
                <a:avLst/>
                <a:gdLst>
                  <a:gd name="T0" fmla="*/ 0 w 79"/>
                  <a:gd name="T1" fmla="*/ 88 h 559"/>
                  <a:gd name="T2" fmla="*/ 0 w 79"/>
                  <a:gd name="T3" fmla="*/ 626 h 559"/>
                  <a:gd name="T4" fmla="*/ 87 w 79"/>
                  <a:gd name="T5" fmla="*/ 537 h 559"/>
                  <a:gd name="T6" fmla="*/ 87 w 79"/>
                  <a:gd name="T7" fmla="*/ 0 h 559"/>
                  <a:gd name="T8" fmla="*/ 0 w 79"/>
                  <a:gd name="T9" fmla="*/ 88 h 5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59"/>
                  <a:gd name="T17" fmla="*/ 79 w 79"/>
                  <a:gd name="T18" fmla="*/ 559 h 5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59">
                    <a:moveTo>
                      <a:pt x="0" y="80"/>
                    </a:moveTo>
                    <a:lnTo>
                      <a:pt x="0" y="559"/>
                    </a:lnTo>
                    <a:lnTo>
                      <a:pt x="79" y="480"/>
                    </a:lnTo>
                    <a:lnTo>
                      <a:pt x="79" y="0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Freeform 167"/>
              <p:cNvSpPr>
                <a:spLocks/>
              </p:cNvSpPr>
              <p:nvPr/>
            </p:nvSpPr>
            <p:spPr bwMode="auto">
              <a:xfrm>
                <a:off x="1956" y="3152"/>
                <a:ext cx="548" cy="80"/>
              </a:xfrm>
              <a:custGeom>
                <a:avLst/>
                <a:gdLst>
                  <a:gd name="T0" fmla="*/ 464 w 548"/>
                  <a:gd name="T1" fmla="*/ 80 h 80"/>
                  <a:gd name="T2" fmla="*/ 0 w 548"/>
                  <a:gd name="T3" fmla="*/ 80 h 80"/>
                  <a:gd name="T4" fmla="*/ 80 w 548"/>
                  <a:gd name="T5" fmla="*/ 0 h 80"/>
                  <a:gd name="T6" fmla="*/ 548 w 548"/>
                  <a:gd name="T7" fmla="*/ 0 h 80"/>
                  <a:gd name="T8" fmla="*/ 464 w 54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8"/>
                  <a:gd name="T16" fmla="*/ 0 h 80"/>
                  <a:gd name="T17" fmla="*/ 548 w 54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8" h="80">
                    <a:moveTo>
                      <a:pt x="464" y="80"/>
                    </a:moveTo>
                    <a:lnTo>
                      <a:pt x="0" y="80"/>
                    </a:lnTo>
                    <a:lnTo>
                      <a:pt x="80" y="0"/>
                    </a:lnTo>
                    <a:cubicBezTo>
                      <a:pt x="236" y="0"/>
                      <a:pt x="392" y="0"/>
                      <a:pt x="548" y="0"/>
                    </a:cubicBezTo>
                    <a:lnTo>
                      <a:pt x="464" y="80"/>
                    </a:lnTo>
                    <a:close/>
                  </a:path>
                </a:pathLst>
              </a:custGeom>
              <a:solidFill>
                <a:srgbClr val="444444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42" name="Group 97"/>
              <p:cNvGrpSpPr>
                <a:grpSpLocks/>
              </p:cNvGrpSpPr>
              <p:nvPr/>
            </p:nvGrpSpPr>
            <p:grpSpPr bwMode="auto">
              <a:xfrm>
                <a:off x="2360" y="3040"/>
                <a:ext cx="240" cy="144"/>
                <a:chOff x="2360" y="3040"/>
                <a:chExt cx="240" cy="144"/>
              </a:xfrm>
            </p:grpSpPr>
            <p:sp>
              <p:nvSpPr>
                <p:cNvPr id="24643" name="Freeform 95"/>
                <p:cNvSpPr>
                  <a:spLocks/>
                </p:cNvSpPr>
                <p:nvPr/>
              </p:nvSpPr>
              <p:spPr bwMode="auto">
                <a:xfrm>
                  <a:off x="2360" y="3080"/>
                  <a:ext cx="104" cy="104"/>
                </a:xfrm>
                <a:custGeom>
                  <a:avLst/>
                  <a:gdLst>
                    <a:gd name="T0" fmla="*/ 0 w 104"/>
                    <a:gd name="T1" fmla="*/ 96 h 104"/>
                    <a:gd name="T2" fmla="*/ 48 w 104"/>
                    <a:gd name="T3" fmla="*/ 0 h 104"/>
                    <a:gd name="T4" fmla="*/ 48 w 104"/>
                    <a:gd name="T5" fmla="*/ 64 h 104"/>
                    <a:gd name="T6" fmla="*/ 104 w 104"/>
                    <a:gd name="T7" fmla="*/ 104 h 104"/>
                    <a:gd name="T8" fmla="*/ 0 w 104"/>
                    <a:gd name="T9" fmla="*/ 9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0" y="96"/>
                      </a:moveTo>
                      <a:lnTo>
                        <a:pt x="48" y="0"/>
                      </a:lnTo>
                      <a:lnTo>
                        <a:pt x="48" y="64"/>
                      </a:lnTo>
                      <a:lnTo>
                        <a:pt x="104" y="104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408" y="3040"/>
                  <a:ext cx="192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</p:grp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533400" y="3978275"/>
            <a:ext cx="6092825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/>
              <a:t>•  </a:t>
            </a:r>
            <a:r>
              <a:rPr lang="en-US" b="1">
                <a:solidFill>
                  <a:schemeClr val="accent2"/>
                </a:solidFill>
              </a:rPr>
              <a:t>Torsion</a:t>
            </a:r>
            <a:r>
              <a:rPr lang="en-US" b="1"/>
              <a:t> (a form of shear):  drive shaft</a:t>
            </a:r>
          </a:p>
        </p:txBody>
      </p:sp>
      <p:sp>
        <p:nvSpPr>
          <p:cNvPr id="24589" name="Line 173"/>
          <p:cNvSpPr>
            <a:spLocks noChangeShapeType="1"/>
          </p:cNvSpPr>
          <p:nvPr/>
        </p:nvSpPr>
        <p:spPr bwMode="auto">
          <a:xfrm flipH="1" flipV="1">
            <a:off x="4038600" y="1295400"/>
            <a:ext cx="1752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0" name="Rectangle 174"/>
          <p:cNvSpPr>
            <a:spLocks noChangeArrowheads="1"/>
          </p:cNvSpPr>
          <p:nvPr/>
        </p:nvSpPr>
        <p:spPr bwMode="auto">
          <a:xfrm>
            <a:off x="5715000" y="1524000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75"/>
          <p:cNvSpPr>
            <a:spLocks noChangeArrowheads="1"/>
          </p:cNvSpPr>
          <p:nvPr/>
        </p:nvSpPr>
        <p:spPr bwMode="auto">
          <a:xfrm>
            <a:off x="7162800" y="3124200"/>
            <a:ext cx="304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76"/>
          <p:cNvSpPr>
            <a:spLocks noChangeShapeType="1"/>
          </p:cNvSpPr>
          <p:nvPr/>
        </p:nvSpPr>
        <p:spPr bwMode="auto">
          <a:xfrm flipH="1">
            <a:off x="5292725" y="3429000"/>
            <a:ext cx="1870075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3" name="Rectangle 177"/>
          <p:cNvSpPr>
            <a:spLocks noChangeArrowheads="1"/>
          </p:cNvSpPr>
          <p:nvPr/>
        </p:nvSpPr>
        <p:spPr bwMode="auto">
          <a:xfrm>
            <a:off x="6804025" y="3844925"/>
            <a:ext cx="1957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Ski lift</a:t>
            </a:r>
            <a:r>
              <a:rPr lang="en-US" sz="1600"/>
              <a:t>  </a:t>
            </a:r>
            <a:r>
              <a:rPr lang="en-US" sz="1200"/>
              <a:t>(photo courtesy P.M. Anderson)</a:t>
            </a:r>
            <a:endParaRPr lang="en-US" sz="1600"/>
          </a:p>
        </p:txBody>
      </p:sp>
      <p:grpSp>
        <p:nvGrpSpPr>
          <p:cNvPr id="24594" name="Group 189"/>
          <p:cNvGrpSpPr>
            <a:grpSpLocks/>
          </p:cNvGrpSpPr>
          <p:nvPr/>
        </p:nvGrpSpPr>
        <p:grpSpPr bwMode="auto">
          <a:xfrm>
            <a:off x="635000" y="1625600"/>
            <a:ext cx="2643188" cy="1130300"/>
            <a:chOff x="400" y="1024"/>
            <a:chExt cx="1665" cy="712"/>
          </a:xfrm>
        </p:grpSpPr>
        <p:sp>
          <p:nvSpPr>
            <p:cNvPr id="24595" name="Rectangle 21"/>
            <p:cNvSpPr>
              <a:spLocks noChangeArrowheads="1"/>
            </p:cNvSpPr>
            <p:nvPr/>
          </p:nvSpPr>
          <p:spPr bwMode="auto">
            <a:xfrm>
              <a:off x="400" y="1312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444444"/>
                  </a:solidFill>
                </a:rPr>
                <a:t>A</a:t>
              </a:r>
              <a:endParaRPr lang="en-US" i="1"/>
            </a:p>
          </p:txBody>
        </p:sp>
        <p:sp>
          <p:nvSpPr>
            <p:cNvPr id="24596" name="Rectangle 22"/>
            <p:cNvSpPr>
              <a:spLocks noChangeArrowheads="1"/>
            </p:cNvSpPr>
            <p:nvPr/>
          </p:nvSpPr>
          <p:spPr bwMode="auto">
            <a:xfrm>
              <a:off x="512" y="134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444444"/>
                  </a:solidFill>
                </a:rPr>
                <a:t>o</a:t>
              </a:r>
              <a:endParaRPr lang="en-US" i="1"/>
            </a:p>
          </p:txBody>
        </p:sp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08" y="1312"/>
              <a:ext cx="1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444444"/>
                  </a:solidFill>
                </a:rPr>
                <a:t> = cross sectional </a:t>
              </a:r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400" y="1544"/>
              <a:ext cx="15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444444"/>
                  </a:solidFill>
                </a:rPr>
                <a:t>area (when unloaded)</a:t>
              </a:r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1928" y="1024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AA0000"/>
                  </a:solidFill>
                </a:rPr>
                <a:t>F</a:t>
              </a:r>
              <a:endParaRPr lang="en-US" i="1"/>
            </a:p>
          </p:txBody>
        </p:sp>
        <p:sp>
          <p:nvSpPr>
            <p:cNvPr id="24600" name="Oval 33"/>
            <p:cNvSpPr>
              <a:spLocks noChangeArrowheads="1"/>
            </p:cNvSpPr>
            <p:nvPr/>
          </p:nvSpPr>
          <p:spPr bwMode="auto">
            <a:xfrm>
              <a:off x="1148" y="1049"/>
              <a:ext cx="72" cy="184"/>
            </a:xfrm>
            <a:prstGeom prst="ellipse">
              <a:avLst/>
            </a:prstGeom>
            <a:solidFill>
              <a:srgbClr val="444444"/>
            </a:solidFill>
            <a:ln w="12700">
              <a:solidFill>
                <a:srgbClr val="4444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01" name="Group 36"/>
            <p:cNvGrpSpPr>
              <a:grpSpLocks/>
            </p:cNvGrpSpPr>
            <p:nvPr/>
          </p:nvGrpSpPr>
          <p:grpSpPr bwMode="auto">
            <a:xfrm>
              <a:off x="576" y="1152"/>
              <a:ext cx="616" cy="240"/>
              <a:chOff x="576" y="1152"/>
              <a:chExt cx="616" cy="240"/>
            </a:xfrm>
          </p:grpSpPr>
          <p:sp>
            <p:nvSpPr>
              <p:cNvPr id="24610" name="Freeform 34"/>
              <p:cNvSpPr>
                <a:spLocks/>
              </p:cNvSpPr>
              <p:nvPr/>
            </p:nvSpPr>
            <p:spPr bwMode="auto">
              <a:xfrm>
                <a:off x="1088" y="1152"/>
                <a:ext cx="104" cy="104"/>
              </a:xfrm>
              <a:custGeom>
                <a:avLst/>
                <a:gdLst>
                  <a:gd name="T0" fmla="*/ 104 w 104"/>
                  <a:gd name="T1" fmla="*/ 24 h 104"/>
                  <a:gd name="T2" fmla="*/ 40 w 104"/>
                  <a:gd name="T3" fmla="*/ 104 h 104"/>
                  <a:gd name="T4" fmla="*/ 48 w 104"/>
                  <a:gd name="T5" fmla="*/ 40 h 104"/>
                  <a:gd name="T6" fmla="*/ 0 w 104"/>
                  <a:gd name="T7" fmla="*/ 0 h 104"/>
                  <a:gd name="T8" fmla="*/ 104 w 104"/>
                  <a:gd name="T9" fmla="*/ 2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104" y="24"/>
                    </a:moveTo>
                    <a:lnTo>
                      <a:pt x="40" y="104"/>
                    </a:lnTo>
                    <a:lnTo>
                      <a:pt x="48" y="40"/>
                    </a:lnTo>
                    <a:lnTo>
                      <a:pt x="0" y="0"/>
                    </a:lnTo>
                    <a:lnTo>
                      <a:pt x="10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35"/>
              <p:cNvSpPr>
                <a:spLocks noChangeShapeType="1"/>
              </p:cNvSpPr>
              <p:nvPr/>
            </p:nvSpPr>
            <p:spPr bwMode="auto">
              <a:xfrm flipV="1">
                <a:off x="576" y="1192"/>
                <a:ext cx="560" cy="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4602" name="Group 39"/>
            <p:cNvGrpSpPr>
              <a:grpSpLocks/>
            </p:cNvGrpSpPr>
            <p:nvPr/>
          </p:nvGrpSpPr>
          <p:grpSpPr bwMode="auto">
            <a:xfrm>
              <a:off x="584" y="1096"/>
              <a:ext cx="168" cy="96"/>
              <a:chOff x="584" y="1096"/>
              <a:chExt cx="168" cy="96"/>
            </a:xfrm>
          </p:grpSpPr>
          <p:sp>
            <p:nvSpPr>
              <p:cNvPr id="24608" name="Freeform 37"/>
              <p:cNvSpPr>
                <a:spLocks/>
              </p:cNvSpPr>
              <p:nvPr/>
            </p:nvSpPr>
            <p:spPr bwMode="auto">
              <a:xfrm>
                <a:off x="584" y="1096"/>
                <a:ext cx="104" cy="96"/>
              </a:xfrm>
              <a:custGeom>
                <a:avLst/>
                <a:gdLst>
                  <a:gd name="T0" fmla="*/ 0 w 104"/>
                  <a:gd name="T1" fmla="*/ 48 h 96"/>
                  <a:gd name="T2" fmla="*/ 104 w 104"/>
                  <a:gd name="T3" fmla="*/ 0 h 96"/>
                  <a:gd name="T4" fmla="*/ 72 w 104"/>
                  <a:gd name="T5" fmla="*/ 48 h 96"/>
                  <a:gd name="T6" fmla="*/ 104 w 104"/>
                  <a:gd name="T7" fmla="*/ 96 h 96"/>
                  <a:gd name="T8" fmla="*/ 0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8"/>
                    </a:lnTo>
                    <a:lnTo>
                      <a:pt x="104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Line 38"/>
              <p:cNvSpPr>
                <a:spLocks noChangeShapeType="1"/>
              </p:cNvSpPr>
              <p:nvPr/>
            </p:nvSpPr>
            <p:spPr bwMode="auto">
              <a:xfrm>
                <a:off x="656" y="1144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4603" name="Rectangle 40"/>
            <p:cNvSpPr>
              <a:spLocks noChangeArrowheads="1"/>
            </p:cNvSpPr>
            <p:nvPr/>
          </p:nvSpPr>
          <p:spPr bwMode="auto">
            <a:xfrm>
              <a:off x="416" y="1024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AA0000"/>
                  </a:solidFill>
                </a:rPr>
                <a:t>F</a:t>
              </a:r>
              <a:endParaRPr lang="en-US" i="1"/>
            </a:p>
          </p:txBody>
        </p:sp>
        <p:sp>
          <p:nvSpPr>
            <p:cNvPr id="24604" name="AutoShape 187"/>
            <p:cNvSpPr>
              <a:spLocks noChangeArrowheads="1"/>
            </p:cNvSpPr>
            <p:nvPr/>
          </p:nvSpPr>
          <p:spPr bwMode="auto">
            <a:xfrm rot="5400000">
              <a:off x="1140" y="645"/>
              <a:ext cx="189" cy="993"/>
            </a:xfrm>
            <a:prstGeom prst="can">
              <a:avLst>
                <a:gd name="adj" fmla="val 4178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05" name="Group 28"/>
            <p:cNvGrpSpPr>
              <a:grpSpLocks/>
            </p:cNvGrpSpPr>
            <p:nvPr/>
          </p:nvGrpSpPr>
          <p:grpSpPr bwMode="auto">
            <a:xfrm>
              <a:off x="1704" y="1096"/>
              <a:ext cx="168" cy="96"/>
              <a:chOff x="1704" y="1096"/>
              <a:chExt cx="168" cy="96"/>
            </a:xfrm>
          </p:grpSpPr>
          <p:sp>
            <p:nvSpPr>
              <p:cNvPr id="24606" name="Freeform 26"/>
              <p:cNvSpPr>
                <a:spLocks/>
              </p:cNvSpPr>
              <p:nvPr/>
            </p:nvSpPr>
            <p:spPr bwMode="auto">
              <a:xfrm>
                <a:off x="1768" y="1096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27"/>
              <p:cNvSpPr>
                <a:spLocks noChangeShapeType="1"/>
              </p:cNvSpPr>
              <p:nvPr/>
            </p:nvSpPr>
            <p:spPr bwMode="auto">
              <a:xfrm>
                <a:off x="1704" y="1144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A64FCE-96E8-40C7-B477-582C18D6A90F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6629" name="Group 50"/>
          <p:cNvGrpSpPr>
            <a:grpSpLocks/>
          </p:cNvGrpSpPr>
          <p:nvPr/>
        </p:nvGrpSpPr>
        <p:grpSpPr bwMode="auto">
          <a:xfrm>
            <a:off x="3352800" y="1524000"/>
            <a:ext cx="5397500" cy="2743200"/>
            <a:chOff x="2112" y="960"/>
            <a:chExt cx="3400" cy="1728"/>
          </a:xfrm>
        </p:grpSpPr>
        <p:graphicFrame>
          <p:nvGraphicFramePr>
            <p:cNvPr id="26627" name="Object 47"/>
            <p:cNvGraphicFramePr>
              <a:graphicFrameLocks noChangeAspect="1"/>
            </p:cNvGraphicFramePr>
            <p:nvPr/>
          </p:nvGraphicFramePr>
          <p:xfrm>
            <a:off x="2121" y="965"/>
            <a:ext cx="3358" cy="1435"/>
          </p:xfrm>
          <a:graphic>
            <a:graphicData uri="http://schemas.openxmlformats.org/presentationml/2006/ole">
              <p:oleObj spid="_x0000_s26627" name="Image" r:id="rId5" imgW="8914286" imgH="3809524" progId="Photoshop.Image.9">
                <p:embed/>
              </p:oleObj>
            </a:graphicData>
          </a:graphic>
        </p:graphicFrame>
        <p:sp>
          <p:nvSpPr>
            <p:cNvPr id="26660" name="Rectangle 11"/>
            <p:cNvSpPr>
              <a:spLocks noChangeArrowheads="1"/>
            </p:cNvSpPr>
            <p:nvPr/>
          </p:nvSpPr>
          <p:spPr bwMode="auto">
            <a:xfrm>
              <a:off x="2448" y="1440"/>
              <a:ext cx="14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26661" name="Rectangle 12"/>
            <p:cNvSpPr>
              <a:spLocks noChangeArrowheads="1"/>
            </p:cNvSpPr>
            <p:nvPr/>
          </p:nvSpPr>
          <p:spPr bwMode="auto">
            <a:xfrm>
              <a:off x="3648" y="2515"/>
              <a:ext cx="14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(photo courtesy P.M. Anderson)</a:t>
              </a:r>
            </a:p>
          </p:txBody>
        </p:sp>
        <p:sp>
          <p:nvSpPr>
            <p:cNvPr id="2666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112" y="960"/>
              <a:ext cx="3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Rectangle 46"/>
            <p:cNvSpPr>
              <a:spLocks noChangeArrowheads="1"/>
            </p:cNvSpPr>
            <p:nvPr/>
          </p:nvSpPr>
          <p:spPr bwMode="auto">
            <a:xfrm>
              <a:off x="3704" y="2432"/>
              <a:ext cx="16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AA"/>
                  </a:solidFill>
                </a:rPr>
                <a:t>Canyon Bridge, Los Alamos, NM</a:t>
              </a:r>
              <a:endParaRPr lang="en-US"/>
            </a:p>
          </p:txBody>
        </p:sp>
      </p:grpSp>
      <p:grpSp>
        <p:nvGrpSpPr>
          <p:cNvPr id="26630" name="Group 42"/>
          <p:cNvGrpSpPr>
            <a:grpSpLocks/>
          </p:cNvGrpSpPr>
          <p:nvPr/>
        </p:nvGrpSpPr>
        <p:grpSpPr bwMode="auto">
          <a:xfrm>
            <a:off x="3581400" y="4419600"/>
            <a:ext cx="1358900" cy="1054100"/>
            <a:chOff x="2256" y="2784"/>
            <a:chExt cx="856" cy="664"/>
          </a:xfrm>
        </p:grpSpPr>
        <p:sp>
          <p:nvSpPr>
            <p:cNvPr id="2665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256" y="2784"/>
              <a:ext cx="856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Rectangle 32"/>
            <p:cNvSpPr>
              <a:spLocks noChangeArrowheads="1"/>
            </p:cNvSpPr>
            <p:nvPr/>
          </p:nvSpPr>
          <p:spPr bwMode="auto">
            <a:xfrm>
              <a:off x="2264" y="2792"/>
              <a:ext cx="832" cy="60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Rectangle 33"/>
            <p:cNvSpPr>
              <a:spLocks noChangeArrowheads="1"/>
            </p:cNvSpPr>
            <p:nvPr/>
          </p:nvSpPr>
          <p:spPr bwMode="auto">
            <a:xfrm>
              <a:off x="2880" y="320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444444"/>
                  </a:solidFill>
                </a:rPr>
                <a:t>o</a:t>
              </a:r>
              <a:endParaRPr lang="en-US" i="1"/>
            </a:p>
          </p:txBody>
        </p:sp>
        <p:sp>
          <p:nvSpPr>
            <p:cNvPr id="26655" name="Rectangle 34"/>
            <p:cNvSpPr>
              <a:spLocks noChangeArrowheads="1"/>
            </p:cNvSpPr>
            <p:nvPr/>
          </p:nvSpPr>
          <p:spPr bwMode="auto">
            <a:xfrm>
              <a:off x="2344" y="2928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26656" name="Rectangle 35"/>
            <p:cNvSpPr>
              <a:spLocks noChangeArrowheads="1"/>
            </p:cNvSpPr>
            <p:nvPr/>
          </p:nvSpPr>
          <p:spPr bwMode="auto">
            <a:xfrm>
              <a:off x="2536" y="2920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>
                <a:latin typeface="Times" charset="0"/>
              </a:endParaRPr>
            </a:p>
          </p:txBody>
        </p:sp>
        <p:sp>
          <p:nvSpPr>
            <p:cNvPr id="26657" name="Rectangle 36"/>
            <p:cNvSpPr>
              <a:spLocks noChangeArrowheads="1"/>
            </p:cNvSpPr>
            <p:nvPr/>
          </p:nvSpPr>
          <p:spPr bwMode="auto">
            <a:xfrm>
              <a:off x="2760" y="2792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AA0000"/>
                  </a:solidFill>
                </a:rPr>
                <a:t>F</a:t>
              </a:r>
              <a:endParaRPr lang="en-US" i="1"/>
            </a:p>
          </p:txBody>
        </p:sp>
        <p:sp>
          <p:nvSpPr>
            <p:cNvPr id="26658" name="Rectangle 37"/>
            <p:cNvSpPr>
              <a:spLocks noChangeArrowheads="1"/>
            </p:cNvSpPr>
            <p:nvPr/>
          </p:nvSpPr>
          <p:spPr bwMode="auto">
            <a:xfrm>
              <a:off x="2720" y="3112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444444"/>
                  </a:solidFill>
                </a:rPr>
                <a:t>A</a:t>
              </a:r>
              <a:endParaRPr lang="en-US" i="1"/>
            </a:p>
          </p:txBody>
        </p:sp>
        <p:sp>
          <p:nvSpPr>
            <p:cNvPr id="26659" name="Line 41"/>
            <p:cNvSpPr>
              <a:spLocks noChangeShapeType="1"/>
            </p:cNvSpPr>
            <p:nvPr/>
          </p:nvSpPr>
          <p:spPr bwMode="auto">
            <a:xfrm>
              <a:off x="2720" y="3077"/>
              <a:ext cx="2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533400" y="990600"/>
            <a:ext cx="335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/>
              <a:t>•  </a:t>
            </a:r>
            <a:r>
              <a:rPr lang="en-US" b="1">
                <a:solidFill>
                  <a:schemeClr val="accent2"/>
                </a:solidFill>
              </a:rPr>
              <a:t>Simple</a:t>
            </a:r>
            <a:r>
              <a:rPr lang="en-US" b="1"/>
              <a:t> compression:</a:t>
            </a: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86200"/>
            <a:ext cx="6477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2667000"/>
            <a:ext cx="11430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791200" y="4519613"/>
            <a:ext cx="2357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Note:  compressive</a:t>
            </a:r>
          </a:p>
          <a:p>
            <a:r>
              <a:rPr lang="en-US" sz="2000"/>
              <a:t>structure member</a:t>
            </a:r>
          </a:p>
          <a:p>
            <a:r>
              <a:rPr lang="en-US" sz="2000"/>
              <a:t>(</a:t>
            </a:r>
            <a:r>
              <a:rPr lang="en-US" sz="2000">
                <a:latin typeface="Symbol" charset="2"/>
              </a:rPr>
              <a:t>s</a:t>
            </a:r>
            <a:r>
              <a:rPr lang="en-US" sz="2000"/>
              <a:t> &lt; 0 here).</a:t>
            </a:r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838200" y="5211763"/>
            <a:ext cx="2335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(photo courtesy P.M. Anderson)</a:t>
            </a:r>
          </a:p>
        </p:txBody>
      </p:sp>
      <p:sp>
        <p:nvSpPr>
          <p:cNvPr id="26636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OTHER COMMON STRESS STATES (i)</a:t>
            </a:r>
          </a:p>
        </p:txBody>
      </p:sp>
      <p:sp>
        <p:nvSpPr>
          <p:cNvPr id="26637" name="AutoShape 15"/>
          <p:cNvSpPr>
            <a:spLocks noChangeAspect="1" noChangeArrowheads="1" noTextEdit="1"/>
          </p:cNvSpPr>
          <p:nvPr/>
        </p:nvSpPr>
        <p:spPr bwMode="auto">
          <a:xfrm>
            <a:off x="609600" y="1341438"/>
            <a:ext cx="2819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6638" name="Group 49"/>
          <p:cNvGrpSpPr>
            <a:grpSpLocks/>
          </p:cNvGrpSpPr>
          <p:nvPr/>
        </p:nvGrpSpPr>
        <p:grpSpPr bwMode="auto">
          <a:xfrm>
            <a:off x="787400" y="1517650"/>
            <a:ext cx="2441575" cy="3770313"/>
            <a:chOff x="496" y="956"/>
            <a:chExt cx="1538" cy="2375"/>
          </a:xfrm>
        </p:grpSpPr>
        <p:graphicFrame>
          <p:nvGraphicFramePr>
            <p:cNvPr id="26626" name="Object 48"/>
            <p:cNvGraphicFramePr>
              <a:graphicFrameLocks noChangeAspect="1"/>
            </p:cNvGraphicFramePr>
            <p:nvPr/>
          </p:nvGraphicFramePr>
          <p:xfrm>
            <a:off x="568" y="956"/>
            <a:ext cx="1466" cy="2126"/>
          </p:xfrm>
          <a:graphic>
            <a:graphicData uri="http://schemas.openxmlformats.org/presentationml/2006/ole">
              <p:oleObj spid="_x0000_s26626" name="Image" r:id="rId7" imgW="3809524" imgH="5523810" progId="Photoshop.Image.9">
                <p:embed/>
              </p:oleObj>
            </a:graphicData>
          </a:graphic>
        </p:graphicFrame>
        <p:sp>
          <p:nvSpPr>
            <p:cNvPr id="26640" name="Line 18"/>
            <p:cNvSpPr>
              <a:spLocks noChangeShapeType="1"/>
            </p:cNvSpPr>
            <p:nvPr/>
          </p:nvSpPr>
          <p:spPr bwMode="auto">
            <a:xfrm>
              <a:off x="1008" y="1941"/>
              <a:ext cx="504" cy="1"/>
            </a:xfrm>
            <a:prstGeom prst="line">
              <a:avLst/>
            </a:prstGeom>
            <a:noFill/>
            <a:ln w="38100">
              <a:solidFill>
                <a:srgbClr val="4444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Rectangle 19"/>
            <p:cNvSpPr>
              <a:spLocks noChangeArrowheads="1"/>
            </p:cNvSpPr>
            <p:nvPr/>
          </p:nvSpPr>
          <p:spPr bwMode="auto">
            <a:xfrm>
              <a:off x="496" y="1533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444444"/>
                  </a:solidFill>
                </a:rPr>
                <a:t>A</a:t>
              </a:r>
              <a:endParaRPr lang="en-US" i="1"/>
            </a:p>
          </p:txBody>
        </p:sp>
        <p:sp>
          <p:nvSpPr>
            <p:cNvPr id="26642" name="Rectangle 20"/>
            <p:cNvSpPr>
              <a:spLocks noChangeArrowheads="1"/>
            </p:cNvSpPr>
            <p:nvPr/>
          </p:nvSpPr>
          <p:spPr bwMode="auto">
            <a:xfrm>
              <a:off x="656" y="1597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444444"/>
                  </a:solidFill>
                </a:rPr>
                <a:t>o</a:t>
              </a:r>
              <a:endParaRPr lang="en-US" i="1"/>
            </a:p>
          </p:txBody>
        </p:sp>
        <p:grpSp>
          <p:nvGrpSpPr>
            <p:cNvPr id="26643" name="Group 23"/>
            <p:cNvGrpSpPr>
              <a:grpSpLocks/>
            </p:cNvGrpSpPr>
            <p:nvPr/>
          </p:nvGrpSpPr>
          <p:grpSpPr bwMode="auto">
            <a:xfrm>
              <a:off x="808" y="1741"/>
              <a:ext cx="168" cy="176"/>
              <a:chOff x="808" y="1741"/>
              <a:chExt cx="168" cy="176"/>
            </a:xfrm>
          </p:grpSpPr>
          <p:sp>
            <p:nvSpPr>
              <p:cNvPr id="26650" name="Freeform 21"/>
              <p:cNvSpPr>
                <a:spLocks/>
              </p:cNvSpPr>
              <p:nvPr/>
            </p:nvSpPr>
            <p:spPr bwMode="auto">
              <a:xfrm>
                <a:off x="872" y="1813"/>
                <a:ext cx="104" cy="104"/>
              </a:xfrm>
              <a:custGeom>
                <a:avLst/>
                <a:gdLst>
                  <a:gd name="T0" fmla="*/ 104 w 104"/>
                  <a:gd name="T1" fmla="*/ 104 h 104"/>
                  <a:gd name="T2" fmla="*/ 0 w 104"/>
                  <a:gd name="T3" fmla="*/ 80 h 104"/>
                  <a:gd name="T4" fmla="*/ 64 w 104"/>
                  <a:gd name="T5" fmla="*/ 64 h 104"/>
                  <a:gd name="T6" fmla="*/ 80 w 104"/>
                  <a:gd name="T7" fmla="*/ 0 h 104"/>
                  <a:gd name="T8" fmla="*/ 104 w 104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104" y="104"/>
                    </a:moveTo>
                    <a:lnTo>
                      <a:pt x="0" y="80"/>
                    </a:lnTo>
                    <a:lnTo>
                      <a:pt x="64" y="64"/>
                    </a:lnTo>
                    <a:lnTo>
                      <a:pt x="80" y="0"/>
                    </a:lnTo>
                    <a:lnTo>
                      <a:pt x="104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22"/>
              <p:cNvSpPr>
                <a:spLocks noChangeShapeType="1"/>
              </p:cNvSpPr>
              <p:nvPr/>
            </p:nvSpPr>
            <p:spPr bwMode="auto">
              <a:xfrm>
                <a:off x="808" y="1741"/>
                <a:ext cx="128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6644" name="Group 26"/>
            <p:cNvGrpSpPr>
              <a:grpSpLocks/>
            </p:cNvGrpSpPr>
            <p:nvPr/>
          </p:nvGrpSpPr>
          <p:grpSpPr bwMode="auto">
            <a:xfrm>
              <a:off x="1216" y="1429"/>
              <a:ext cx="96" cy="224"/>
              <a:chOff x="1216" y="1429"/>
              <a:chExt cx="96" cy="224"/>
            </a:xfrm>
          </p:grpSpPr>
          <p:sp>
            <p:nvSpPr>
              <p:cNvPr id="26648" name="Freeform 24"/>
              <p:cNvSpPr>
                <a:spLocks/>
              </p:cNvSpPr>
              <p:nvPr/>
            </p:nvSpPr>
            <p:spPr bwMode="auto">
              <a:xfrm>
                <a:off x="1216" y="1549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 flipV="1">
                <a:off x="1264" y="1429"/>
                <a:ext cx="1" cy="152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6645" name="Rectangle 27"/>
            <p:cNvSpPr>
              <a:spLocks noChangeArrowheads="1"/>
            </p:cNvSpPr>
            <p:nvPr/>
          </p:nvSpPr>
          <p:spPr bwMode="auto">
            <a:xfrm>
              <a:off x="584" y="3069"/>
              <a:ext cx="119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AA"/>
                  </a:solidFill>
                </a:rPr>
                <a:t>Balanced Rock, Arches </a:t>
              </a:r>
              <a:endParaRPr lang="en-US"/>
            </a:p>
          </p:txBody>
        </p:sp>
        <p:sp>
          <p:nvSpPr>
            <p:cNvPr id="26646" name="Rectangle 28"/>
            <p:cNvSpPr>
              <a:spLocks noChangeArrowheads="1"/>
            </p:cNvSpPr>
            <p:nvPr/>
          </p:nvSpPr>
          <p:spPr bwMode="auto">
            <a:xfrm>
              <a:off x="584" y="3197"/>
              <a:ext cx="67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AA"/>
                  </a:solidFill>
                </a:rPr>
                <a:t>National Park</a:t>
              </a:r>
              <a:endParaRPr lang="en-US"/>
            </a:p>
          </p:txBody>
        </p:sp>
        <p:sp>
          <p:nvSpPr>
            <p:cNvPr id="26647" name="Rectangle 29"/>
            <p:cNvSpPr>
              <a:spLocks noChangeArrowheads="1"/>
            </p:cNvSpPr>
            <p:nvPr/>
          </p:nvSpPr>
          <p:spPr bwMode="auto">
            <a:xfrm>
              <a:off x="1228" y="1841"/>
              <a:ext cx="72" cy="2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9" name="Line 9"/>
          <p:cNvSpPr>
            <a:spLocks noChangeShapeType="1"/>
          </p:cNvSpPr>
          <p:nvPr/>
        </p:nvSpPr>
        <p:spPr bwMode="auto">
          <a:xfrm>
            <a:off x="2057400" y="3276600"/>
            <a:ext cx="3276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448090-F274-4FA3-8B0B-2987ACCD4AB7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95350" y="990600"/>
            <a:ext cx="2630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/>
              <a:t>•  </a:t>
            </a:r>
            <a:r>
              <a:rPr lang="en-US" b="1">
                <a:solidFill>
                  <a:schemeClr val="accent2"/>
                </a:solidFill>
              </a:rPr>
              <a:t>Bi-axial</a:t>
            </a:r>
            <a:r>
              <a:rPr lang="en-US" b="1"/>
              <a:t> tension: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375150" y="990600"/>
            <a:ext cx="4037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/>
              <a:t>•  </a:t>
            </a:r>
            <a:r>
              <a:rPr lang="en-US" b="1">
                <a:solidFill>
                  <a:schemeClr val="accent2"/>
                </a:solidFill>
              </a:rPr>
              <a:t>Hydrostatic</a:t>
            </a:r>
            <a:r>
              <a:rPr lang="en-US" b="1"/>
              <a:t> compression: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60500"/>
            <a:ext cx="4267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838200" y="4495800"/>
            <a:ext cx="150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Pressurized tank</a:t>
            </a:r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 flipV="1">
            <a:off x="2743200" y="3733800"/>
            <a:ext cx="457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8680" name="Group 70"/>
          <p:cNvGrpSpPr>
            <a:grpSpLocks/>
          </p:cNvGrpSpPr>
          <p:nvPr/>
        </p:nvGrpSpPr>
        <p:grpSpPr bwMode="auto">
          <a:xfrm>
            <a:off x="5207000" y="5435600"/>
            <a:ext cx="1058863" cy="569913"/>
            <a:chOff x="3408" y="3424"/>
            <a:chExt cx="667" cy="359"/>
          </a:xfrm>
        </p:grpSpPr>
        <p:sp>
          <p:nvSpPr>
            <p:cNvPr id="28744" name="Rectangle 12"/>
            <p:cNvSpPr>
              <a:spLocks noChangeArrowheads="1"/>
            </p:cNvSpPr>
            <p:nvPr/>
          </p:nvSpPr>
          <p:spPr bwMode="auto">
            <a:xfrm>
              <a:off x="3408" y="3424"/>
              <a:ext cx="6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Symbol" charset="2"/>
                </a:rPr>
                <a:t>s</a:t>
              </a:r>
              <a:r>
                <a:rPr lang="en-US" sz="2800" baseline="-2000"/>
                <a:t> </a:t>
              </a:r>
              <a:r>
                <a:rPr lang="en-US" sz="2800">
                  <a:latin typeface="Symbol" charset="2"/>
                </a:rPr>
                <a:t> </a:t>
              </a:r>
              <a:r>
                <a:rPr lang="en-US" sz="2800"/>
                <a:t>&lt; 0</a:t>
              </a:r>
              <a:endParaRPr lang="en-US" sz="2800">
                <a:latin typeface="Symbol" charset="2"/>
              </a:endParaRPr>
            </a:p>
          </p:txBody>
        </p:sp>
        <p:sp>
          <p:nvSpPr>
            <p:cNvPr id="28745" name="Rectangle 13"/>
            <p:cNvSpPr>
              <a:spLocks noChangeArrowheads="1"/>
            </p:cNvSpPr>
            <p:nvPr/>
          </p:nvSpPr>
          <p:spPr bwMode="auto">
            <a:xfrm>
              <a:off x="3552" y="355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/>
                <a:t>h</a:t>
              </a:r>
            </a:p>
          </p:txBody>
        </p:sp>
      </p:grp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838200" y="4678363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(photo courtesy</a:t>
            </a:r>
          </a:p>
          <a:p>
            <a:r>
              <a:rPr lang="en-US" sz="1200"/>
              <a:t>P.M. Anderson)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7258050" y="44958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(photo courtesy</a:t>
            </a:r>
          </a:p>
          <a:p>
            <a:r>
              <a:rPr lang="en-US" sz="1200"/>
              <a:t>P.M. Anderson)</a:t>
            </a:r>
          </a:p>
        </p:txBody>
      </p:sp>
      <p:sp>
        <p:nvSpPr>
          <p:cNvPr id="28683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OTHER COMMON STRESS STATES (ii)</a:t>
            </a:r>
          </a:p>
        </p:txBody>
      </p:sp>
      <p:grpSp>
        <p:nvGrpSpPr>
          <p:cNvPr id="28684" name="Group 18"/>
          <p:cNvGrpSpPr>
            <a:grpSpLocks noChangeAspect="1"/>
          </p:cNvGrpSpPr>
          <p:nvPr/>
        </p:nvGrpSpPr>
        <p:grpSpPr bwMode="auto">
          <a:xfrm>
            <a:off x="5549900" y="1447800"/>
            <a:ext cx="3136900" cy="3352800"/>
            <a:chOff x="3496" y="912"/>
            <a:chExt cx="1976" cy="2112"/>
          </a:xfrm>
        </p:grpSpPr>
        <p:sp>
          <p:nvSpPr>
            <p:cNvPr id="2874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496" y="912"/>
              <a:ext cx="1976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28742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0" y="920"/>
              <a:ext cx="1816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43" name="Rectangle 20"/>
            <p:cNvSpPr>
              <a:spLocks noChangeArrowheads="1"/>
            </p:cNvSpPr>
            <p:nvPr/>
          </p:nvSpPr>
          <p:spPr bwMode="auto">
            <a:xfrm>
              <a:off x="3504" y="2880"/>
              <a:ext cx="83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AA"/>
                  </a:solidFill>
                </a:rPr>
                <a:t>Fish under water</a:t>
              </a:r>
              <a:endParaRPr lang="en-US"/>
            </a:p>
          </p:txBody>
        </p:sp>
      </p:grpSp>
      <p:sp>
        <p:nvSpPr>
          <p:cNvPr id="28685" name="Line 10"/>
          <p:cNvSpPr>
            <a:spLocks noChangeShapeType="1"/>
          </p:cNvSpPr>
          <p:nvPr/>
        </p:nvSpPr>
        <p:spPr bwMode="auto">
          <a:xfrm flipV="1">
            <a:off x="6934200" y="3581400"/>
            <a:ext cx="533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8686" name="Group 69"/>
          <p:cNvGrpSpPr>
            <a:grpSpLocks/>
          </p:cNvGrpSpPr>
          <p:nvPr/>
        </p:nvGrpSpPr>
        <p:grpSpPr bwMode="auto">
          <a:xfrm>
            <a:off x="6183313" y="5072063"/>
            <a:ext cx="1062037" cy="920750"/>
            <a:chOff x="3999" y="3243"/>
            <a:chExt cx="521" cy="452"/>
          </a:xfrm>
        </p:grpSpPr>
        <p:grpSp>
          <p:nvGrpSpPr>
            <p:cNvPr id="28707" name="Group 38"/>
            <p:cNvGrpSpPr>
              <a:grpSpLocks/>
            </p:cNvGrpSpPr>
            <p:nvPr/>
          </p:nvGrpSpPr>
          <p:grpSpPr bwMode="auto">
            <a:xfrm>
              <a:off x="4352" y="3328"/>
              <a:ext cx="168" cy="104"/>
              <a:chOff x="4352" y="3328"/>
              <a:chExt cx="168" cy="104"/>
            </a:xfrm>
          </p:grpSpPr>
          <p:sp>
            <p:nvSpPr>
              <p:cNvPr id="28739" name="Freeform 36"/>
              <p:cNvSpPr>
                <a:spLocks/>
              </p:cNvSpPr>
              <p:nvPr/>
            </p:nvSpPr>
            <p:spPr bwMode="auto">
              <a:xfrm>
                <a:off x="4352" y="335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56 w 96"/>
                  <a:gd name="T3" fmla="*/ 0 h 80"/>
                  <a:gd name="T4" fmla="*/ 48 w 96"/>
                  <a:gd name="T5" fmla="*/ 48 h 80"/>
                  <a:gd name="T6" fmla="*/ 96 w 96"/>
                  <a:gd name="T7" fmla="*/ 72 h 80"/>
                  <a:gd name="T8" fmla="*/ 0 w 96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0"/>
                  <a:gd name="T17" fmla="*/ 96 w 9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0">
                    <a:moveTo>
                      <a:pt x="0" y="80"/>
                    </a:moveTo>
                    <a:lnTo>
                      <a:pt x="56" y="0"/>
                    </a:lnTo>
                    <a:lnTo>
                      <a:pt x="48" y="48"/>
                    </a:lnTo>
                    <a:lnTo>
                      <a:pt x="96" y="7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Line 37"/>
              <p:cNvSpPr>
                <a:spLocks noChangeShapeType="1"/>
              </p:cNvSpPr>
              <p:nvPr/>
            </p:nvSpPr>
            <p:spPr bwMode="auto">
              <a:xfrm flipV="1">
                <a:off x="4400" y="3328"/>
                <a:ext cx="120" cy="7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708" name="Group 65"/>
            <p:cNvGrpSpPr>
              <a:grpSpLocks/>
            </p:cNvGrpSpPr>
            <p:nvPr/>
          </p:nvGrpSpPr>
          <p:grpSpPr bwMode="auto">
            <a:xfrm>
              <a:off x="4164" y="3354"/>
              <a:ext cx="220" cy="214"/>
              <a:chOff x="4164" y="3354"/>
              <a:chExt cx="220" cy="214"/>
            </a:xfrm>
          </p:grpSpPr>
          <p:sp>
            <p:nvSpPr>
              <p:cNvPr id="28723" name="Freeform 64"/>
              <p:cNvSpPr>
                <a:spLocks/>
              </p:cNvSpPr>
              <p:nvPr/>
            </p:nvSpPr>
            <p:spPr bwMode="auto">
              <a:xfrm>
                <a:off x="4164" y="3354"/>
                <a:ext cx="218" cy="214"/>
              </a:xfrm>
              <a:custGeom>
                <a:avLst/>
                <a:gdLst>
                  <a:gd name="T0" fmla="*/ 0 w 218"/>
                  <a:gd name="T1" fmla="*/ 50 h 214"/>
                  <a:gd name="T2" fmla="*/ 80 w 218"/>
                  <a:gd name="T3" fmla="*/ 0 h 214"/>
                  <a:gd name="T4" fmla="*/ 218 w 218"/>
                  <a:gd name="T5" fmla="*/ 24 h 214"/>
                  <a:gd name="T6" fmla="*/ 216 w 218"/>
                  <a:gd name="T7" fmla="*/ 162 h 214"/>
                  <a:gd name="T8" fmla="*/ 138 w 218"/>
                  <a:gd name="T9" fmla="*/ 214 h 214"/>
                  <a:gd name="T10" fmla="*/ 0 w 218"/>
                  <a:gd name="T11" fmla="*/ 188 h 214"/>
                  <a:gd name="T12" fmla="*/ 0 w 218"/>
                  <a:gd name="T13" fmla="*/ 50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214"/>
                  <a:gd name="T23" fmla="*/ 218 w 218"/>
                  <a:gd name="T24" fmla="*/ 214 h 2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214">
                    <a:moveTo>
                      <a:pt x="0" y="50"/>
                    </a:moveTo>
                    <a:lnTo>
                      <a:pt x="80" y="0"/>
                    </a:lnTo>
                    <a:lnTo>
                      <a:pt x="218" y="24"/>
                    </a:lnTo>
                    <a:lnTo>
                      <a:pt x="216" y="162"/>
                    </a:lnTo>
                    <a:lnTo>
                      <a:pt x="138" y="214"/>
                    </a:lnTo>
                    <a:lnTo>
                      <a:pt x="0" y="1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Line 26"/>
              <p:cNvSpPr>
                <a:spLocks noChangeShapeType="1"/>
              </p:cNvSpPr>
              <p:nvPr/>
            </p:nvSpPr>
            <p:spPr bwMode="auto">
              <a:xfrm>
                <a:off x="4168" y="3408"/>
                <a:ext cx="136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25" name="Line 27"/>
              <p:cNvSpPr>
                <a:spLocks noChangeShapeType="1"/>
              </p:cNvSpPr>
              <p:nvPr/>
            </p:nvSpPr>
            <p:spPr bwMode="auto">
              <a:xfrm flipV="1">
                <a:off x="4304" y="3432"/>
                <a:ext cx="1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26" name="Line 28"/>
              <p:cNvSpPr>
                <a:spLocks noChangeShapeType="1"/>
              </p:cNvSpPr>
              <p:nvPr/>
            </p:nvSpPr>
            <p:spPr bwMode="auto">
              <a:xfrm flipV="1">
                <a:off x="4304" y="3384"/>
                <a:ext cx="6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27" name="Line 31"/>
              <p:cNvSpPr>
                <a:spLocks noChangeShapeType="1"/>
              </p:cNvSpPr>
              <p:nvPr/>
            </p:nvSpPr>
            <p:spPr bwMode="auto">
              <a:xfrm flipV="1">
                <a:off x="4176" y="3520"/>
                <a:ext cx="24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28" name="Line 32"/>
              <p:cNvSpPr>
                <a:spLocks noChangeShapeType="1"/>
              </p:cNvSpPr>
              <p:nvPr/>
            </p:nvSpPr>
            <p:spPr bwMode="auto">
              <a:xfrm>
                <a:off x="4240" y="348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29" name="Line 33"/>
              <p:cNvSpPr>
                <a:spLocks noChangeShapeType="1"/>
              </p:cNvSpPr>
              <p:nvPr/>
            </p:nvSpPr>
            <p:spPr bwMode="auto">
              <a:xfrm flipV="1">
                <a:off x="4248" y="345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30" name="Line 34"/>
              <p:cNvSpPr>
                <a:spLocks noChangeShapeType="1"/>
              </p:cNvSpPr>
              <p:nvPr/>
            </p:nvSpPr>
            <p:spPr bwMode="auto">
              <a:xfrm flipV="1">
                <a:off x="4248" y="3376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31" name="Freeform 57"/>
              <p:cNvSpPr>
                <a:spLocks/>
              </p:cNvSpPr>
              <p:nvPr/>
            </p:nvSpPr>
            <p:spPr bwMode="auto">
              <a:xfrm>
                <a:off x="4246" y="3354"/>
                <a:ext cx="138" cy="162"/>
              </a:xfrm>
              <a:custGeom>
                <a:avLst/>
                <a:gdLst>
                  <a:gd name="T0" fmla="*/ 0 w 138"/>
                  <a:gd name="T1" fmla="*/ 0 h 162"/>
                  <a:gd name="T2" fmla="*/ 0 w 138"/>
                  <a:gd name="T3" fmla="*/ 138 h 162"/>
                  <a:gd name="T4" fmla="*/ 138 w 138"/>
                  <a:gd name="T5" fmla="*/ 162 h 162"/>
                  <a:gd name="T6" fmla="*/ 138 w 138"/>
                  <a:gd name="T7" fmla="*/ 24 h 162"/>
                  <a:gd name="T8" fmla="*/ 0 w 13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62"/>
                  <a:gd name="T17" fmla="*/ 138 w 138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62">
                    <a:moveTo>
                      <a:pt x="0" y="0"/>
                    </a:moveTo>
                    <a:lnTo>
                      <a:pt x="0" y="138"/>
                    </a:lnTo>
                    <a:lnTo>
                      <a:pt x="138" y="162"/>
                    </a:lnTo>
                    <a:lnTo>
                      <a:pt x="13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56"/>
              <p:cNvSpPr>
                <a:spLocks/>
              </p:cNvSpPr>
              <p:nvPr/>
            </p:nvSpPr>
            <p:spPr bwMode="auto">
              <a:xfrm>
                <a:off x="4166" y="3406"/>
                <a:ext cx="138" cy="162"/>
              </a:xfrm>
              <a:custGeom>
                <a:avLst/>
                <a:gdLst>
                  <a:gd name="T0" fmla="*/ 0 w 138"/>
                  <a:gd name="T1" fmla="*/ 0 h 162"/>
                  <a:gd name="T2" fmla="*/ 0 w 138"/>
                  <a:gd name="T3" fmla="*/ 138 h 162"/>
                  <a:gd name="T4" fmla="*/ 138 w 138"/>
                  <a:gd name="T5" fmla="*/ 162 h 162"/>
                  <a:gd name="T6" fmla="*/ 138 w 138"/>
                  <a:gd name="T7" fmla="*/ 24 h 162"/>
                  <a:gd name="T8" fmla="*/ 0 w 13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62"/>
                  <a:gd name="T17" fmla="*/ 138 w 138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62">
                    <a:moveTo>
                      <a:pt x="0" y="0"/>
                    </a:moveTo>
                    <a:lnTo>
                      <a:pt x="0" y="138"/>
                    </a:lnTo>
                    <a:lnTo>
                      <a:pt x="138" y="162"/>
                    </a:lnTo>
                    <a:lnTo>
                      <a:pt x="13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Line 58"/>
              <p:cNvSpPr>
                <a:spLocks noChangeShapeType="1"/>
              </p:cNvSpPr>
              <p:nvPr/>
            </p:nvSpPr>
            <p:spPr bwMode="auto">
              <a:xfrm flipV="1">
                <a:off x="4164" y="3354"/>
                <a:ext cx="80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34" name="Line 59"/>
              <p:cNvSpPr>
                <a:spLocks noChangeShapeType="1"/>
              </p:cNvSpPr>
              <p:nvPr/>
            </p:nvSpPr>
            <p:spPr bwMode="auto">
              <a:xfrm flipV="1">
                <a:off x="4302" y="3376"/>
                <a:ext cx="80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35" name="Line 60"/>
              <p:cNvSpPr>
                <a:spLocks noChangeShapeType="1"/>
              </p:cNvSpPr>
              <p:nvPr/>
            </p:nvSpPr>
            <p:spPr bwMode="auto">
              <a:xfrm flipV="1">
                <a:off x="4304" y="3516"/>
                <a:ext cx="80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36" name="Line 61"/>
              <p:cNvSpPr>
                <a:spLocks noChangeShapeType="1"/>
              </p:cNvSpPr>
              <p:nvPr/>
            </p:nvSpPr>
            <p:spPr bwMode="auto">
              <a:xfrm flipV="1">
                <a:off x="4168" y="3488"/>
                <a:ext cx="80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37" name="Line 62"/>
              <p:cNvSpPr>
                <a:spLocks noChangeShapeType="1"/>
              </p:cNvSpPr>
              <p:nvPr/>
            </p:nvSpPr>
            <p:spPr bwMode="auto">
              <a:xfrm>
                <a:off x="4244" y="3416"/>
                <a:ext cx="0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738" name="Line 63"/>
              <p:cNvSpPr>
                <a:spLocks noChangeShapeType="1"/>
              </p:cNvSpPr>
              <p:nvPr/>
            </p:nvSpPr>
            <p:spPr bwMode="auto">
              <a:xfrm>
                <a:off x="4244" y="3488"/>
                <a:ext cx="70" cy="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709" name="Group 41"/>
            <p:cNvGrpSpPr>
              <a:grpSpLocks/>
            </p:cNvGrpSpPr>
            <p:nvPr/>
          </p:nvGrpSpPr>
          <p:grpSpPr bwMode="auto">
            <a:xfrm rot="-236711">
              <a:off x="4059" y="3514"/>
              <a:ext cx="168" cy="96"/>
              <a:chOff x="4056" y="3496"/>
              <a:chExt cx="168" cy="96"/>
            </a:xfrm>
          </p:grpSpPr>
          <p:sp>
            <p:nvSpPr>
              <p:cNvPr id="28721" name="Freeform 39"/>
              <p:cNvSpPr>
                <a:spLocks/>
              </p:cNvSpPr>
              <p:nvPr/>
            </p:nvSpPr>
            <p:spPr bwMode="auto">
              <a:xfrm>
                <a:off x="4128" y="3496"/>
                <a:ext cx="96" cy="80"/>
              </a:xfrm>
              <a:custGeom>
                <a:avLst/>
                <a:gdLst>
                  <a:gd name="T0" fmla="*/ 96 w 96"/>
                  <a:gd name="T1" fmla="*/ 0 h 80"/>
                  <a:gd name="T2" fmla="*/ 40 w 96"/>
                  <a:gd name="T3" fmla="*/ 80 h 80"/>
                  <a:gd name="T4" fmla="*/ 48 w 96"/>
                  <a:gd name="T5" fmla="*/ 32 h 80"/>
                  <a:gd name="T6" fmla="*/ 0 w 96"/>
                  <a:gd name="T7" fmla="*/ 8 h 80"/>
                  <a:gd name="T8" fmla="*/ 96 w 96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0"/>
                  <a:gd name="T17" fmla="*/ 96 w 9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0">
                    <a:moveTo>
                      <a:pt x="96" y="0"/>
                    </a:moveTo>
                    <a:lnTo>
                      <a:pt x="40" y="80"/>
                    </a:lnTo>
                    <a:lnTo>
                      <a:pt x="48" y="32"/>
                    </a:lnTo>
                    <a:lnTo>
                      <a:pt x="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Line 40"/>
              <p:cNvSpPr>
                <a:spLocks noChangeShapeType="1"/>
              </p:cNvSpPr>
              <p:nvPr/>
            </p:nvSpPr>
            <p:spPr bwMode="auto">
              <a:xfrm flipV="1">
                <a:off x="4056" y="3528"/>
                <a:ext cx="120" cy="6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8710" name="Freeform 42"/>
            <p:cNvSpPr>
              <a:spLocks/>
            </p:cNvSpPr>
            <p:nvPr/>
          </p:nvSpPr>
          <p:spPr bwMode="auto">
            <a:xfrm rot="-243101">
              <a:off x="4344" y="3464"/>
              <a:ext cx="96" cy="80"/>
            </a:xfrm>
            <a:custGeom>
              <a:avLst/>
              <a:gdLst>
                <a:gd name="T0" fmla="*/ 0 w 96"/>
                <a:gd name="T1" fmla="*/ 16 h 80"/>
                <a:gd name="T2" fmla="*/ 96 w 96"/>
                <a:gd name="T3" fmla="*/ 0 h 80"/>
                <a:gd name="T4" fmla="*/ 56 w 96"/>
                <a:gd name="T5" fmla="*/ 32 h 80"/>
                <a:gd name="T6" fmla="*/ 72 w 96"/>
                <a:gd name="T7" fmla="*/ 80 h 80"/>
                <a:gd name="T8" fmla="*/ 0 w 96"/>
                <a:gd name="T9" fmla="*/ 1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80"/>
                <a:gd name="T17" fmla="*/ 96 w 9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80">
                  <a:moveTo>
                    <a:pt x="0" y="16"/>
                  </a:moveTo>
                  <a:lnTo>
                    <a:pt x="96" y="0"/>
                  </a:lnTo>
                  <a:lnTo>
                    <a:pt x="56" y="32"/>
                  </a:lnTo>
                  <a:lnTo>
                    <a:pt x="72" y="8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0000"/>
            </a:solidFill>
            <a:ln w="12700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43"/>
            <p:cNvSpPr>
              <a:spLocks noChangeShapeType="1"/>
            </p:cNvSpPr>
            <p:nvPr/>
          </p:nvSpPr>
          <p:spPr bwMode="auto">
            <a:xfrm>
              <a:off x="4400" y="3493"/>
              <a:ext cx="104" cy="21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28712" name="Group 47"/>
            <p:cNvGrpSpPr>
              <a:grpSpLocks/>
            </p:cNvGrpSpPr>
            <p:nvPr/>
          </p:nvGrpSpPr>
          <p:grpSpPr bwMode="auto">
            <a:xfrm rot="-494058">
              <a:off x="3999" y="3399"/>
              <a:ext cx="160" cy="80"/>
              <a:chOff x="3984" y="3384"/>
              <a:chExt cx="160" cy="80"/>
            </a:xfrm>
          </p:grpSpPr>
          <p:sp>
            <p:nvSpPr>
              <p:cNvPr id="28719" name="Freeform 45"/>
              <p:cNvSpPr>
                <a:spLocks/>
              </p:cNvSpPr>
              <p:nvPr/>
            </p:nvSpPr>
            <p:spPr bwMode="auto">
              <a:xfrm>
                <a:off x="4048" y="3384"/>
                <a:ext cx="96" cy="80"/>
              </a:xfrm>
              <a:custGeom>
                <a:avLst/>
                <a:gdLst>
                  <a:gd name="T0" fmla="*/ 96 w 96"/>
                  <a:gd name="T1" fmla="*/ 64 h 80"/>
                  <a:gd name="T2" fmla="*/ 0 w 96"/>
                  <a:gd name="T3" fmla="*/ 80 h 80"/>
                  <a:gd name="T4" fmla="*/ 40 w 96"/>
                  <a:gd name="T5" fmla="*/ 48 h 80"/>
                  <a:gd name="T6" fmla="*/ 24 w 96"/>
                  <a:gd name="T7" fmla="*/ 0 h 80"/>
                  <a:gd name="T8" fmla="*/ 96 w 96"/>
                  <a:gd name="T9" fmla="*/ 64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0"/>
                  <a:gd name="T17" fmla="*/ 96 w 9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0">
                    <a:moveTo>
                      <a:pt x="96" y="64"/>
                    </a:moveTo>
                    <a:lnTo>
                      <a:pt x="0" y="80"/>
                    </a:lnTo>
                    <a:lnTo>
                      <a:pt x="40" y="48"/>
                    </a:lnTo>
                    <a:lnTo>
                      <a:pt x="24" y="0"/>
                    </a:lnTo>
                    <a:lnTo>
                      <a:pt x="96" y="64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Line 46"/>
              <p:cNvSpPr>
                <a:spLocks noChangeShapeType="1"/>
              </p:cNvSpPr>
              <p:nvPr/>
            </p:nvSpPr>
            <p:spPr bwMode="auto">
              <a:xfrm>
                <a:off x="3984" y="3400"/>
                <a:ext cx="104" cy="3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713" name="Group 50"/>
            <p:cNvGrpSpPr>
              <a:grpSpLocks/>
            </p:cNvGrpSpPr>
            <p:nvPr/>
          </p:nvGrpSpPr>
          <p:grpSpPr bwMode="auto">
            <a:xfrm>
              <a:off x="4231" y="3567"/>
              <a:ext cx="80" cy="128"/>
              <a:chOff x="4216" y="3576"/>
              <a:chExt cx="80" cy="128"/>
            </a:xfrm>
          </p:grpSpPr>
          <p:sp>
            <p:nvSpPr>
              <p:cNvPr id="28717" name="Freeform 48"/>
              <p:cNvSpPr>
                <a:spLocks/>
              </p:cNvSpPr>
              <p:nvPr/>
            </p:nvSpPr>
            <p:spPr bwMode="auto">
              <a:xfrm>
                <a:off x="4216" y="3576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Line 49"/>
              <p:cNvSpPr>
                <a:spLocks noChangeShapeType="1"/>
              </p:cNvSpPr>
              <p:nvPr/>
            </p:nvSpPr>
            <p:spPr bwMode="auto">
              <a:xfrm>
                <a:off x="4256" y="3632"/>
                <a:ext cx="1" cy="7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714" name="Group 53"/>
            <p:cNvGrpSpPr>
              <a:grpSpLocks/>
            </p:cNvGrpSpPr>
            <p:nvPr/>
          </p:nvGrpSpPr>
          <p:grpSpPr bwMode="auto">
            <a:xfrm>
              <a:off x="4233" y="3243"/>
              <a:ext cx="80" cy="136"/>
              <a:chOff x="4224" y="3264"/>
              <a:chExt cx="80" cy="136"/>
            </a:xfrm>
          </p:grpSpPr>
          <p:sp>
            <p:nvSpPr>
              <p:cNvPr id="28715" name="Freeform 51"/>
              <p:cNvSpPr>
                <a:spLocks/>
              </p:cNvSpPr>
              <p:nvPr/>
            </p:nvSpPr>
            <p:spPr bwMode="auto">
              <a:xfrm>
                <a:off x="4224" y="3312"/>
                <a:ext cx="80" cy="88"/>
              </a:xfrm>
              <a:custGeom>
                <a:avLst/>
                <a:gdLst>
                  <a:gd name="T0" fmla="*/ 40 w 80"/>
                  <a:gd name="T1" fmla="*/ 88 h 88"/>
                  <a:gd name="T2" fmla="*/ 0 w 80"/>
                  <a:gd name="T3" fmla="*/ 0 h 88"/>
                  <a:gd name="T4" fmla="*/ 40 w 80"/>
                  <a:gd name="T5" fmla="*/ 32 h 88"/>
                  <a:gd name="T6" fmla="*/ 80 w 80"/>
                  <a:gd name="T7" fmla="*/ 0 h 88"/>
                  <a:gd name="T8" fmla="*/ 40 w 8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88"/>
                    </a:moveTo>
                    <a:lnTo>
                      <a:pt x="0" y="0"/>
                    </a:lnTo>
                    <a:lnTo>
                      <a:pt x="40" y="32"/>
                    </a:lnTo>
                    <a:lnTo>
                      <a:pt x="80" y="0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Line 52"/>
              <p:cNvSpPr>
                <a:spLocks noChangeShapeType="1"/>
              </p:cNvSpPr>
              <p:nvPr/>
            </p:nvSpPr>
            <p:spPr bwMode="auto">
              <a:xfrm>
                <a:off x="4264" y="3264"/>
                <a:ext cx="1" cy="8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28687" name="Group 93"/>
          <p:cNvGrpSpPr>
            <a:grpSpLocks/>
          </p:cNvGrpSpPr>
          <p:nvPr/>
        </p:nvGrpSpPr>
        <p:grpSpPr bwMode="auto">
          <a:xfrm>
            <a:off x="2235200" y="4889500"/>
            <a:ext cx="1768475" cy="1422400"/>
            <a:chOff x="1408" y="3080"/>
            <a:chExt cx="1114" cy="896"/>
          </a:xfrm>
        </p:grpSpPr>
        <p:grpSp>
          <p:nvGrpSpPr>
            <p:cNvPr id="28688" name="Group 75"/>
            <p:cNvGrpSpPr>
              <a:grpSpLocks/>
            </p:cNvGrpSpPr>
            <p:nvPr/>
          </p:nvGrpSpPr>
          <p:grpSpPr bwMode="auto">
            <a:xfrm>
              <a:off x="1808" y="3576"/>
              <a:ext cx="160" cy="96"/>
              <a:chOff x="1808" y="3576"/>
              <a:chExt cx="160" cy="96"/>
            </a:xfrm>
          </p:grpSpPr>
          <p:sp>
            <p:nvSpPr>
              <p:cNvPr id="28705" name="Freeform 73"/>
              <p:cNvSpPr>
                <a:spLocks/>
              </p:cNvSpPr>
              <p:nvPr/>
            </p:nvSpPr>
            <p:spPr bwMode="auto">
              <a:xfrm>
                <a:off x="1864" y="3576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74"/>
              <p:cNvSpPr>
                <a:spLocks noChangeShapeType="1"/>
              </p:cNvSpPr>
              <p:nvPr/>
            </p:nvSpPr>
            <p:spPr bwMode="auto">
              <a:xfrm>
                <a:off x="1808" y="3624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689" name="Group 78"/>
            <p:cNvGrpSpPr>
              <a:grpSpLocks/>
            </p:cNvGrpSpPr>
            <p:nvPr/>
          </p:nvGrpSpPr>
          <p:grpSpPr bwMode="auto">
            <a:xfrm>
              <a:off x="1408" y="3584"/>
              <a:ext cx="168" cy="96"/>
              <a:chOff x="1408" y="3584"/>
              <a:chExt cx="168" cy="96"/>
            </a:xfrm>
          </p:grpSpPr>
          <p:sp>
            <p:nvSpPr>
              <p:cNvPr id="28703" name="Freeform 76"/>
              <p:cNvSpPr>
                <a:spLocks/>
              </p:cNvSpPr>
              <p:nvPr/>
            </p:nvSpPr>
            <p:spPr bwMode="auto">
              <a:xfrm>
                <a:off x="1408" y="3584"/>
                <a:ext cx="104" cy="96"/>
              </a:xfrm>
              <a:custGeom>
                <a:avLst/>
                <a:gdLst>
                  <a:gd name="T0" fmla="*/ 0 w 104"/>
                  <a:gd name="T1" fmla="*/ 48 h 96"/>
                  <a:gd name="T2" fmla="*/ 104 w 104"/>
                  <a:gd name="T3" fmla="*/ 0 h 96"/>
                  <a:gd name="T4" fmla="*/ 72 w 104"/>
                  <a:gd name="T5" fmla="*/ 48 h 96"/>
                  <a:gd name="T6" fmla="*/ 104 w 104"/>
                  <a:gd name="T7" fmla="*/ 96 h 96"/>
                  <a:gd name="T8" fmla="*/ 0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8"/>
                    </a:lnTo>
                    <a:lnTo>
                      <a:pt x="104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Line 77"/>
              <p:cNvSpPr>
                <a:spLocks noChangeShapeType="1"/>
              </p:cNvSpPr>
              <p:nvPr/>
            </p:nvSpPr>
            <p:spPr bwMode="auto">
              <a:xfrm>
                <a:off x="1480" y="3632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690" name="Group 81"/>
            <p:cNvGrpSpPr>
              <a:grpSpLocks/>
            </p:cNvGrpSpPr>
            <p:nvPr/>
          </p:nvGrpSpPr>
          <p:grpSpPr bwMode="auto">
            <a:xfrm>
              <a:off x="1640" y="3240"/>
              <a:ext cx="96" cy="320"/>
              <a:chOff x="1640" y="3240"/>
              <a:chExt cx="96" cy="320"/>
            </a:xfrm>
          </p:grpSpPr>
          <p:sp>
            <p:nvSpPr>
              <p:cNvPr id="28701" name="Freeform 79"/>
              <p:cNvSpPr>
                <a:spLocks/>
              </p:cNvSpPr>
              <p:nvPr/>
            </p:nvSpPr>
            <p:spPr bwMode="auto">
              <a:xfrm>
                <a:off x="1640" y="3240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Line 80"/>
              <p:cNvSpPr>
                <a:spLocks noChangeShapeType="1"/>
              </p:cNvSpPr>
              <p:nvPr/>
            </p:nvSpPr>
            <p:spPr bwMode="auto">
              <a:xfrm>
                <a:off x="1688" y="3312"/>
                <a:ext cx="1" cy="248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691" name="Group 84"/>
            <p:cNvGrpSpPr>
              <a:grpSpLocks/>
            </p:cNvGrpSpPr>
            <p:nvPr/>
          </p:nvGrpSpPr>
          <p:grpSpPr bwMode="auto">
            <a:xfrm>
              <a:off x="1640" y="3664"/>
              <a:ext cx="96" cy="312"/>
              <a:chOff x="1640" y="3664"/>
              <a:chExt cx="96" cy="312"/>
            </a:xfrm>
          </p:grpSpPr>
          <p:sp>
            <p:nvSpPr>
              <p:cNvPr id="28699" name="Freeform 82"/>
              <p:cNvSpPr>
                <a:spLocks/>
              </p:cNvSpPr>
              <p:nvPr/>
            </p:nvSpPr>
            <p:spPr bwMode="auto">
              <a:xfrm>
                <a:off x="1640" y="3872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83"/>
              <p:cNvSpPr>
                <a:spLocks noChangeShapeType="1"/>
              </p:cNvSpPr>
              <p:nvPr/>
            </p:nvSpPr>
            <p:spPr bwMode="auto">
              <a:xfrm flipV="1">
                <a:off x="1688" y="3664"/>
                <a:ext cx="1" cy="240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8692" name="Rectangle 85"/>
            <p:cNvSpPr>
              <a:spLocks noChangeArrowheads="1"/>
            </p:cNvSpPr>
            <p:nvPr/>
          </p:nvSpPr>
          <p:spPr bwMode="auto">
            <a:xfrm>
              <a:off x="1564" y="3492"/>
              <a:ext cx="240" cy="232"/>
            </a:xfrm>
            <a:prstGeom prst="rect">
              <a:avLst/>
            </a:prstGeom>
            <a:solidFill>
              <a:srgbClr val="BBBBB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86"/>
            <p:cNvSpPr>
              <a:spLocks noChangeArrowheads="1"/>
            </p:cNvSpPr>
            <p:nvPr/>
          </p:nvSpPr>
          <p:spPr bwMode="auto">
            <a:xfrm>
              <a:off x="1984" y="3472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28694" name="Rectangle 87"/>
            <p:cNvSpPr>
              <a:spLocks noChangeArrowheads="1"/>
            </p:cNvSpPr>
            <p:nvPr/>
          </p:nvSpPr>
          <p:spPr bwMode="auto">
            <a:xfrm>
              <a:off x="2096" y="3520"/>
              <a:ext cx="1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</a:rPr>
                <a:t>z</a:t>
              </a:r>
              <a:r>
                <a:rPr lang="en-US">
                  <a:solidFill>
                    <a:srgbClr val="000000"/>
                  </a:solidFill>
                  <a:latin typeface="Arial Rounded MT Bold" charset="0"/>
                </a:rPr>
                <a:t> </a:t>
              </a:r>
              <a:endParaRPr lang="en-US">
                <a:latin typeface="Times" charset="0"/>
              </a:endParaRPr>
            </a:p>
          </p:txBody>
        </p:sp>
        <p:sp>
          <p:nvSpPr>
            <p:cNvPr id="28695" name="Rectangle 88"/>
            <p:cNvSpPr>
              <a:spLocks noChangeArrowheads="1"/>
            </p:cNvSpPr>
            <p:nvPr/>
          </p:nvSpPr>
          <p:spPr bwMode="auto">
            <a:xfrm>
              <a:off x="2248" y="3480"/>
              <a:ext cx="2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 Rounded MT Bold" charset="0"/>
                </a:rPr>
                <a:t>&gt; 0</a:t>
              </a:r>
              <a:endParaRPr lang="en-US">
                <a:latin typeface="Times" charset="0"/>
              </a:endParaRPr>
            </a:p>
          </p:txBody>
        </p:sp>
        <p:sp>
          <p:nvSpPr>
            <p:cNvPr id="28696" name="Rectangle 89"/>
            <p:cNvSpPr>
              <a:spLocks noChangeArrowheads="1"/>
            </p:cNvSpPr>
            <p:nvPr/>
          </p:nvSpPr>
          <p:spPr bwMode="auto">
            <a:xfrm>
              <a:off x="1720" y="3080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>
                <a:latin typeface="Times" charset="0"/>
              </a:endParaRPr>
            </a:p>
          </p:txBody>
        </p:sp>
        <p:sp>
          <p:nvSpPr>
            <p:cNvPr id="28697" name="Rectangle 90"/>
            <p:cNvSpPr>
              <a:spLocks noChangeArrowheads="1"/>
            </p:cNvSpPr>
            <p:nvPr/>
          </p:nvSpPr>
          <p:spPr bwMode="auto">
            <a:xfrm>
              <a:off x="1832" y="3175"/>
              <a:ext cx="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Symbol" charset="2"/>
                </a:rPr>
                <a:t>q</a:t>
              </a:r>
              <a:endParaRPr lang="en-US" sz="1800">
                <a:latin typeface="Times" charset="0"/>
              </a:endParaRPr>
            </a:p>
          </p:txBody>
        </p:sp>
        <p:sp>
          <p:nvSpPr>
            <p:cNvPr id="28698" name="Rectangle 91"/>
            <p:cNvSpPr>
              <a:spLocks noChangeArrowheads="1"/>
            </p:cNvSpPr>
            <p:nvPr/>
          </p:nvSpPr>
          <p:spPr bwMode="auto">
            <a:xfrm>
              <a:off x="1936" y="3088"/>
              <a:ext cx="32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 Rounded MT Bold" charset="0"/>
                </a:rPr>
                <a:t> &gt; 0</a:t>
              </a:r>
              <a:endParaRPr lang="en-US">
                <a:latin typeface="Times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C3791-2010-4751-92BD-B71B2C3C14C0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990600"/>
            <a:ext cx="2343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/>
              <a:t>•  </a:t>
            </a:r>
            <a:r>
              <a:rPr lang="en-US" b="1">
                <a:solidFill>
                  <a:schemeClr val="accent2"/>
                </a:solidFill>
              </a:rPr>
              <a:t>Tensile</a:t>
            </a:r>
            <a:r>
              <a:rPr lang="en-US" b="1"/>
              <a:t> strain: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5486400" y="990600"/>
            <a:ext cx="2292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/>
              <a:t>•  </a:t>
            </a:r>
            <a:r>
              <a:rPr lang="en-US" b="1">
                <a:solidFill>
                  <a:schemeClr val="accent2"/>
                </a:solidFill>
              </a:rPr>
              <a:t>Lateral</a:t>
            </a:r>
            <a:r>
              <a:rPr lang="en-US" b="1"/>
              <a:t> strain:</a:t>
            </a: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5567363" y="5521325"/>
            <a:ext cx="2471737" cy="822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Strain is always</a:t>
            </a:r>
          </a:p>
          <a:p>
            <a:r>
              <a:rPr lang="en-US" b="1"/>
              <a:t>dimensionless.</a:t>
            </a:r>
          </a:p>
        </p:txBody>
      </p:sp>
      <p:sp>
        <p:nvSpPr>
          <p:cNvPr id="30726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Engineering Strain</a:t>
            </a:r>
          </a:p>
        </p:txBody>
      </p:sp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533400" y="3535363"/>
            <a:ext cx="5662613" cy="3005137"/>
            <a:chOff x="336" y="2227"/>
            <a:chExt cx="3567" cy="1893"/>
          </a:xfrm>
        </p:grpSpPr>
        <p:sp>
          <p:nvSpPr>
            <p:cNvPr id="30806" name="Rectangle 5"/>
            <p:cNvSpPr>
              <a:spLocks noChangeArrowheads="1"/>
            </p:cNvSpPr>
            <p:nvPr/>
          </p:nvSpPr>
          <p:spPr bwMode="auto">
            <a:xfrm>
              <a:off x="336" y="2227"/>
              <a:ext cx="13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/>
                <a:t>•  </a:t>
              </a:r>
              <a:r>
                <a:rPr lang="en-US" b="1">
                  <a:solidFill>
                    <a:schemeClr val="accent2"/>
                  </a:solidFill>
                </a:rPr>
                <a:t>Shear</a:t>
              </a:r>
              <a:r>
                <a:rPr lang="en-US" b="1"/>
                <a:t> strain:</a:t>
              </a:r>
            </a:p>
          </p:txBody>
        </p:sp>
        <p:grpSp>
          <p:nvGrpSpPr>
            <p:cNvPr id="30807" name="Group 235"/>
            <p:cNvGrpSpPr>
              <a:grpSpLocks/>
            </p:cNvGrpSpPr>
            <p:nvPr/>
          </p:nvGrpSpPr>
          <p:grpSpPr bwMode="auto">
            <a:xfrm>
              <a:off x="549" y="2524"/>
              <a:ext cx="1724" cy="1596"/>
              <a:chOff x="549" y="2524"/>
              <a:chExt cx="1724" cy="1596"/>
            </a:xfrm>
          </p:grpSpPr>
          <p:sp>
            <p:nvSpPr>
              <p:cNvPr id="30811" name="Freeform 67"/>
              <p:cNvSpPr>
                <a:spLocks/>
              </p:cNvSpPr>
              <p:nvPr/>
            </p:nvSpPr>
            <p:spPr bwMode="auto">
              <a:xfrm>
                <a:off x="747" y="2781"/>
                <a:ext cx="414" cy="135"/>
              </a:xfrm>
              <a:custGeom>
                <a:avLst/>
                <a:gdLst>
                  <a:gd name="T0" fmla="*/ 0 w 414"/>
                  <a:gd name="T1" fmla="*/ 0 h 135"/>
                  <a:gd name="T2" fmla="*/ 225 w 414"/>
                  <a:gd name="T3" fmla="*/ 27 h 135"/>
                  <a:gd name="T4" fmla="*/ 414 w 414"/>
                  <a:gd name="T5" fmla="*/ 135 h 135"/>
                  <a:gd name="T6" fmla="*/ 0 60000 65536"/>
                  <a:gd name="T7" fmla="*/ 0 60000 65536"/>
                  <a:gd name="T8" fmla="*/ 0 60000 65536"/>
                  <a:gd name="T9" fmla="*/ 0 w 414"/>
                  <a:gd name="T10" fmla="*/ 0 h 135"/>
                  <a:gd name="T11" fmla="*/ 414 w 414"/>
                  <a:gd name="T12" fmla="*/ 135 h 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4" h="135">
                    <a:moveTo>
                      <a:pt x="0" y="0"/>
                    </a:moveTo>
                    <a:cubicBezTo>
                      <a:pt x="78" y="2"/>
                      <a:pt x="156" y="5"/>
                      <a:pt x="225" y="27"/>
                    </a:cubicBezTo>
                    <a:cubicBezTo>
                      <a:pt x="294" y="49"/>
                      <a:pt x="383" y="117"/>
                      <a:pt x="414" y="13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Rectangle 13"/>
              <p:cNvSpPr>
                <a:spLocks noChangeArrowheads="1"/>
              </p:cNvSpPr>
              <p:nvPr/>
            </p:nvSpPr>
            <p:spPr bwMode="auto">
              <a:xfrm>
                <a:off x="752" y="3224"/>
                <a:ext cx="720" cy="728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13" name="Group 18"/>
              <p:cNvGrpSpPr>
                <a:grpSpLocks/>
              </p:cNvGrpSpPr>
              <p:nvPr/>
            </p:nvGrpSpPr>
            <p:grpSpPr bwMode="auto">
              <a:xfrm rot="661948">
                <a:off x="833" y="3146"/>
                <a:ext cx="845" cy="892"/>
                <a:chOff x="616" y="3096"/>
                <a:chExt cx="992" cy="984"/>
              </a:xfrm>
            </p:grpSpPr>
            <p:sp>
              <p:nvSpPr>
                <p:cNvPr id="308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16" y="3256"/>
                  <a:ext cx="160" cy="816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8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448" y="3096"/>
                  <a:ext cx="160" cy="824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8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76" y="3104"/>
                  <a:ext cx="824" cy="152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8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624" y="3920"/>
                  <a:ext cx="816" cy="160"/>
                </a:xfrm>
                <a:prstGeom prst="line">
                  <a:avLst/>
                </a:prstGeom>
                <a:noFill/>
                <a:ln w="25400">
                  <a:solidFill>
                    <a:srgbClr val="AA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0814" name="Line 19"/>
              <p:cNvSpPr>
                <a:spLocks noChangeShapeType="1"/>
              </p:cNvSpPr>
              <p:nvPr/>
            </p:nvSpPr>
            <p:spPr bwMode="auto">
              <a:xfrm flipV="1">
                <a:off x="744" y="2984"/>
                <a:ext cx="1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15" name="Line 20"/>
              <p:cNvSpPr>
                <a:spLocks noChangeShapeType="1"/>
              </p:cNvSpPr>
              <p:nvPr/>
            </p:nvSpPr>
            <p:spPr bwMode="auto">
              <a:xfrm flipV="1">
                <a:off x="744" y="2744"/>
                <a:ext cx="1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30816" name="Group 63"/>
              <p:cNvGrpSpPr>
                <a:grpSpLocks/>
              </p:cNvGrpSpPr>
              <p:nvPr/>
            </p:nvGrpSpPr>
            <p:grpSpPr bwMode="auto">
              <a:xfrm rot="653266">
                <a:off x="1059" y="2672"/>
                <a:ext cx="137" cy="704"/>
                <a:chOff x="744" y="2672"/>
                <a:chExt cx="137" cy="704"/>
              </a:xfrm>
            </p:grpSpPr>
            <p:sp>
              <p:nvSpPr>
                <p:cNvPr id="308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44" y="3184"/>
                  <a:ext cx="40" cy="192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8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792" y="2952"/>
                  <a:ext cx="32" cy="192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8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840" y="2720"/>
                  <a:ext cx="32" cy="184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845" name="Line 25"/>
                <p:cNvSpPr>
                  <a:spLocks noChangeShapeType="1"/>
                </p:cNvSpPr>
                <p:nvPr/>
              </p:nvSpPr>
              <p:spPr bwMode="auto">
                <a:xfrm>
                  <a:off x="880" y="2672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0817" name="Line 21"/>
              <p:cNvSpPr>
                <a:spLocks noChangeShapeType="1"/>
              </p:cNvSpPr>
              <p:nvPr/>
            </p:nvSpPr>
            <p:spPr bwMode="auto">
              <a:xfrm>
                <a:off x="933" y="2751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18" name="Rectangle 26"/>
              <p:cNvSpPr>
                <a:spLocks noChangeArrowheads="1"/>
              </p:cNvSpPr>
              <p:nvPr/>
            </p:nvSpPr>
            <p:spPr bwMode="auto">
              <a:xfrm>
                <a:off x="958" y="2524"/>
                <a:ext cx="11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DD0000"/>
                    </a:solidFill>
                    <a:latin typeface="Symbol" charset="2"/>
                  </a:rPr>
                  <a:t>q</a:t>
                </a:r>
                <a:endParaRPr lang="en-US">
                  <a:latin typeface="Times" charset="0"/>
                </a:endParaRPr>
              </a:p>
            </p:txBody>
          </p:sp>
          <p:grpSp>
            <p:nvGrpSpPr>
              <p:cNvPr id="30819" name="Group 30"/>
              <p:cNvGrpSpPr>
                <a:grpSpLocks/>
              </p:cNvGrpSpPr>
              <p:nvPr/>
            </p:nvGrpSpPr>
            <p:grpSpPr bwMode="auto">
              <a:xfrm>
                <a:off x="1307" y="3039"/>
                <a:ext cx="280" cy="112"/>
                <a:chOff x="992" y="3048"/>
                <a:chExt cx="280" cy="112"/>
              </a:xfrm>
            </p:grpSpPr>
            <p:sp>
              <p:nvSpPr>
                <p:cNvPr id="30840" name="Freeform 28"/>
                <p:cNvSpPr>
                  <a:spLocks/>
                </p:cNvSpPr>
                <p:nvPr/>
              </p:nvSpPr>
              <p:spPr bwMode="auto">
                <a:xfrm>
                  <a:off x="1152" y="3048"/>
                  <a:ext cx="120" cy="112"/>
                </a:xfrm>
                <a:custGeom>
                  <a:avLst/>
                  <a:gdLst>
                    <a:gd name="T0" fmla="*/ 120 w 120"/>
                    <a:gd name="T1" fmla="*/ 56 h 112"/>
                    <a:gd name="T2" fmla="*/ 0 w 120"/>
                    <a:gd name="T3" fmla="*/ 112 h 112"/>
                    <a:gd name="T4" fmla="*/ 40 w 120"/>
                    <a:gd name="T5" fmla="*/ 56 h 112"/>
                    <a:gd name="T6" fmla="*/ 0 w 120"/>
                    <a:gd name="T7" fmla="*/ 0 h 112"/>
                    <a:gd name="T8" fmla="*/ 120 w 120"/>
                    <a:gd name="T9" fmla="*/ 5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112"/>
                    <a:gd name="T17" fmla="*/ 120 w 12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112">
                      <a:moveTo>
                        <a:pt x="120" y="56"/>
                      </a:moveTo>
                      <a:lnTo>
                        <a:pt x="0" y="112"/>
                      </a:lnTo>
                      <a:lnTo>
                        <a:pt x="40" y="56"/>
                      </a:lnTo>
                      <a:lnTo>
                        <a:pt x="0" y="0"/>
                      </a:lnTo>
                      <a:lnTo>
                        <a:pt x="120" y="56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1" name="Line 29"/>
                <p:cNvSpPr>
                  <a:spLocks noChangeShapeType="1"/>
                </p:cNvSpPr>
                <p:nvPr/>
              </p:nvSpPr>
              <p:spPr bwMode="auto">
                <a:xfrm>
                  <a:off x="992" y="3104"/>
                  <a:ext cx="200" cy="1"/>
                </a:xfrm>
                <a:prstGeom prst="line">
                  <a:avLst/>
                </a:prstGeom>
                <a:noFill/>
                <a:ln w="381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30820" name="Group 33"/>
              <p:cNvGrpSpPr>
                <a:grpSpLocks/>
              </p:cNvGrpSpPr>
              <p:nvPr/>
            </p:nvGrpSpPr>
            <p:grpSpPr bwMode="auto">
              <a:xfrm>
                <a:off x="960" y="4008"/>
                <a:ext cx="280" cy="112"/>
                <a:chOff x="960" y="4008"/>
                <a:chExt cx="280" cy="112"/>
              </a:xfrm>
            </p:grpSpPr>
            <p:sp>
              <p:nvSpPr>
                <p:cNvPr id="30838" name="Freeform 31"/>
                <p:cNvSpPr>
                  <a:spLocks/>
                </p:cNvSpPr>
                <p:nvPr/>
              </p:nvSpPr>
              <p:spPr bwMode="auto">
                <a:xfrm>
                  <a:off x="960" y="4008"/>
                  <a:ext cx="120" cy="112"/>
                </a:xfrm>
                <a:custGeom>
                  <a:avLst/>
                  <a:gdLst>
                    <a:gd name="T0" fmla="*/ 0 w 120"/>
                    <a:gd name="T1" fmla="*/ 56 h 112"/>
                    <a:gd name="T2" fmla="*/ 120 w 120"/>
                    <a:gd name="T3" fmla="*/ 0 h 112"/>
                    <a:gd name="T4" fmla="*/ 80 w 120"/>
                    <a:gd name="T5" fmla="*/ 56 h 112"/>
                    <a:gd name="T6" fmla="*/ 120 w 120"/>
                    <a:gd name="T7" fmla="*/ 112 h 112"/>
                    <a:gd name="T8" fmla="*/ 0 w 120"/>
                    <a:gd name="T9" fmla="*/ 5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112"/>
                    <a:gd name="T17" fmla="*/ 120 w 12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112">
                      <a:moveTo>
                        <a:pt x="0" y="56"/>
                      </a:moveTo>
                      <a:lnTo>
                        <a:pt x="120" y="0"/>
                      </a:lnTo>
                      <a:lnTo>
                        <a:pt x="80" y="56"/>
                      </a:lnTo>
                      <a:lnTo>
                        <a:pt x="120" y="112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9" name="Line 32"/>
                <p:cNvSpPr>
                  <a:spLocks noChangeShapeType="1"/>
                </p:cNvSpPr>
                <p:nvPr/>
              </p:nvSpPr>
              <p:spPr bwMode="auto">
                <a:xfrm>
                  <a:off x="1040" y="4064"/>
                  <a:ext cx="200" cy="1"/>
                </a:xfrm>
                <a:prstGeom prst="line">
                  <a:avLst/>
                </a:prstGeom>
                <a:noFill/>
                <a:ln w="381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0821" name="Freeform 41"/>
              <p:cNvSpPr>
                <a:spLocks/>
              </p:cNvSpPr>
              <p:nvPr/>
            </p:nvSpPr>
            <p:spPr bwMode="auto">
              <a:xfrm>
                <a:off x="744" y="3704"/>
                <a:ext cx="248" cy="232"/>
              </a:xfrm>
              <a:custGeom>
                <a:avLst/>
                <a:gdLst>
                  <a:gd name="T0" fmla="*/ 0 w 248"/>
                  <a:gd name="T1" fmla="*/ 0 h 232"/>
                  <a:gd name="T2" fmla="*/ 248 w 248"/>
                  <a:gd name="T3" fmla="*/ 0 h 232"/>
                  <a:gd name="T4" fmla="*/ 248 w 248"/>
                  <a:gd name="T5" fmla="*/ 232 h 232"/>
                  <a:gd name="T6" fmla="*/ 0 60000 65536"/>
                  <a:gd name="T7" fmla="*/ 0 60000 65536"/>
                  <a:gd name="T8" fmla="*/ 0 60000 65536"/>
                  <a:gd name="T9" fmla="*/ 0 w 248"/>
                  <a:gd name="T10" fmla="*/ 0 h 232"/>
                  <a:gd name="T11" fmla="*/ 248 w 248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8" h="232">
                    <a:moveTo>
                      <a:pt x="0" y="0"/>
                    </a:moveTo>
                    <a:lnTo>
                      <a:pt x="248" y="0"/>
                    </a:lnTo>
                    <a:lnTo>
                      <a:pt x="248" y="23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Freeform 42"/>
              <p:cNvSpPr>
                <a:spLocks/>
              </p:cNvSpPr>
              <p:nvPr/>
            </p:nvSpPr>
            <p:spPr bwMode="auto">
              <a:xfrm>
                <a:off x="752" y="3712"/>
                <a:ext cx="248" cy="224"/>
              </a:xfrm>
              <a:custGeom>
                <a:avLst/>
                <a:gdLst>
                  <a:gd name="T0" fmla="*/ 0 w 248"/>
                  <a:gd name="T1" fmla="*/ 0 h 224"/>
                  <a:gd name="T2" fmla="*/ 248 w 248"/>
                  <a:gd name="T3" fmla="*/ 0 h 224"/>
                  <a:gd name="T4" fmla="*/ 248 w 248"/>
                  <a:gd name="T5" fmla="*/ 224 h 224"/>
                  <a:gd name="T6" fmla="*/ 0 60000 65536"/>
                  <a:gd name="T7" fmla="*/ 0 60000 65536"/>
                  <a:gd name="T8" fmla="*/ 0 60000 65536"/>
                  <a:gd name="T9" fmla="*/ 0 w 248"/>
                  <a:gd name="T10" fmla="*/ 0 h 224"/>
                  <a:gd name="T11" fmla="*/ 248 w 248"/>
                  <a:gd name="T12" fmla="*/ 224 h 2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8" h="224">
                    <a:moveTo>
                      <a:pt x="0" y="0"/>
                    </a:moveTo>
                    <a:lnTo>
                      <a:pt x="248" y="0"/>
                    </a:lnTo>
                    <a:lnTo>
                      <a:pt x="248" y="22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Line 46"/>
              <p:cNvSpPr>
                <a:spLocks noChangeShapeType="1"/>
              </p:cNvSpPr>
              <p:nvPr/>
            </p:nvSpPr>
            <p:spPr bwMode="auto">
              <a:xfrm flipH="1">
                <a:off x="1776" y="3936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24" name="Line 47"/>
              <p:cNvSpPr>
                <a:spLocks noChangeShapeType="1"/>
              </p:cNvSpPr>
              <p:nvPr/>
            </p:nvSpPr>
            <p:spPr bwMode="auto">
              <a:xfrm flipH="1">
                <a:off x="1536" y="3936"/>
                <a:ext cx="1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25" name="Line 48"/>
              <p:cNvSpPr>
                <a:spLocks noChangeShapeType="1"/>
              </p:cNvSpPr>
              <p:nvPr/>
            </p:nvSpPr>
            <p:spPr bwMode="auto">
              <a:xfrm>
                <a:off x="1480" y="393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26" name="Rectangle 49"/>
              <p:cNvSpPr>
                <a:spLocks noChangeArrowheads="1"/>
              </p:cNvSpPr>
              <p:nvPr/>
            </p:nvSpPr>
            <p:spPr bwMode="auto">
              <a:xfrm>
                <a:off x="760" y="3712"/>
                <a:ext cx="2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90</a:t>
                </a:r>
                <a:r>
                  <a:rPr lang="en-US" sz="2000">
                    <a:solidFill>
                      <a:srgbClr val="000000"/>
                    </a:solidFill>
                    <a:cs typeface="Arial" charset="0"/>
                  </a:rPr>
                  <a:t>º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0827" name="Freeform 51"/>
              <p:cNvSpPr>
                <a:spLocks/>
              </p:cNvSpPr>
              <p:nvPr/>
            </p:nvSpPr>
            <p:spPr bwMode="auto">
              <a:xfrm>
                <a:off x="941" y="3466"/>
                <a:ext cx="466" cy="473"/>
              </a:xfrm>
              <a:custGeom>
                <a:avLst/>
                <a:gdLst>
                  <a:gd name="T0" fmla="*/ 0 w 520"/>
                  <a:gd name="T1" fmla="*/ 0 h 464"/>
                  <a:gd name="T2" fmla="*/ 20 w 520"/>
                  <a:gd name="T3" fmla="*/ 8 h 464"/>
                  <a:gd name="T4" fmla="*/ 42 w 520"/>
                  <a:gd name="T5" fmla="*/ 24 h 464"/>
                  <a:gd name="T6" fmla="*/ 77 w 520"/>
                  <a:gd name="T7" fmla="*/ 56 h 464"/>
                  <a:gd name="T8" fmla="*/ 109 w 520"/>
                  <a:gd name="T9" fmla="*/ 104 h 464"/>
                  <a:gd name="T10" fmla="*/ 140 w 520"/>
                  <a:gd name="T11" fmla="*/ 168 h 464"/>
                  <a:gd name="T12" fmla="*/ 152 w 520"/>
                  <a:gd name="T13" fmla="*/ 206 h 464"/>
                  <a:gd name="T14" fmla="*/ 167 w 520"/>
                  <a:gd name="T15" fmla="*/ 251 h 464"/>
                  <a:gd name="T16" fmla="*/ 190 w 520"/>
                  <a:gd name="T17" fmla="*/ 336 h 464"/>
                  <a:gd name="T18" fmla="*/ 206 w 520"/>
                  <a:gd name="T19" fmla="*/ 429 h 464"/>
                  <a:gd name="T20" fmla="*/ 217 w 520"/>
                  <a:gd name="T21" fmla="*/ 541 h 4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0"/>
                  <a:gd name="T34" fmla="*/ 0 h 464"/>
                  <a:gd name="T35" fmla="*/ 520 w 520"/>
                  <a:gd name="T36" fmla="*/ 464 h 4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0" h="464">
                    <a:moveTo>
                      <a:pt x="0" y="0"/>
                    </a:moveTo>
                    <a:lnTo>
                      <a:pt x="48" y="8"/>
                    </a:lnTo>
                    <a:lnTo>
                      <a:pt x="104" y="24"/>
                    </a:lnTo>
                    <a:lnTo>
                      <a:pt x="184" y="48"/>
                    </a:lnTo>
                    <a:lnTo>
                      <a:pt x="264" y="88"/>
                    </a:lnTo>
                    <a:lnTo>
                      <a:pt x="336" y="144"/>
                    </a:lnTo>
                    <a:lnTo>
                      <a:pt x="368" y="176"/>
                    </a:lnTo>
                    <a:lnTo>
                      <a:pt x="400" y="216"/>
                    </a:lnTo>
                    <a:lnTo>
                      <a:pt x="456" y="288"/>
                    </a:lnTo>
                    <a:lnTo>
                      <a:pt x="496" y="368"/>
                    </a:lnTo>
                    <a:lnTo>
                      <a:pt x="520" y="4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Rectangle 52"/>
              <p:cNvSpPr>
                <a:spLocks noChangeArrowheads="1"/>
              </p:cNvSpPr>
              <p:nvPr/>
            </p:nvSpPr>
            <p:spPr bwMode="auto">
              <a:xfrm>
                <a:off x="1811" y="3392"/>
                <a:ext cx="46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90</a:t>
                </a:r>
                <a:r>
                  <a:rPr lang="en-US" sz="2000">
                    <a:cs typeface="Arial" charset="0"/>
                  </a:rPr>
                  <a:t>º - </a:t>
                </a:r>
                <a:r>
                  <a:rPr lang="en-US" sz="2000">
                    <a:latin typeface="Symbol" charset="2"/>
                    <a:cs typeface="Arial" charset="0"/>
                  </a:rPr>
                  <a:t>q</a:t>
                </a:r>
                <a:endParaRPr lang="en-US" sz="2000">
                  <a:cs typeface="Arial" charset="0"/>
                </a:endParaRPr>
              </a:p>
            </p:txBody>
          </p:sp>
          <p:grpSp>
            <p:nvGrpSpPr>
              <p:cNvPr id="30829" name="Group 57"/>
              <p:cNvGrpSpPr>
                <a:grpSpLocks/>
              </p:cNvGrpSpPr>
              <p:nvPr/>
            </p:nvGrpSpPr>
            <p:grpSpPr bwMode="auto">
              <a:xfrm rot="1049110">
                <a:off x="1050" y="2834"/>
                <a:ext cx="120" cy="72"/>
                <a:chOff x="744" y="2672"/>
                <a:chExt cx="120" cy="72"/>
              </a:xfrm>
            </p:grpSpPr>
            <p:sp>
              <p:nvSpPr>
                <p:cNvPr id="30836" name="Freeform 55"/>
                <p:cNvSpPr>
                  <a:spLocks/>
                </p:cNvSpPr>
                <p:nvPr/>
              </p:nvSpPr>
              <p:spPr bwMode="auto">
                <a:xfrm>
                  <a:off x="768" y="2672"/>
                  <a:ext cx="96" cy="72"/>
                </a:xfrm>
                <a:custGeom>
                  <a:avLst/>
                  <a:gdLst>
                    <a:gd name="T0" fmla="*/ 96 w 96"/>
                    <a:gd name="T1" fmla="*/ 56 h 72"/>
                    <a:gd name="T2" fmla="*/ 0 w 96"/>
                    <a:gd name="T3" fmla="*/ 72 h 72"/>
                    <a:gd name="T4" fmla="*/ 40 w 96"/>
                    <a:gd name="T5" fmla="*/ 40 h 72"/>
                    <a:gd name="T6" fmla="*/ 16 w 96"/>
                    <a:gd name="T7" fmla="*/ 0 h 72"/>
                    <a:gd name="T8" fmla="*/ 96 w 96"/>
                    <a:gd name="T9" fmla="*/ 56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72"/>
                    <a:gd name="T17" fmla="*/ 96 w 96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72">
                      <a:moveTo>
                        <a:pt x="96" y="56"/>
                      </a:moveTo>
                      <a:lnTo>
                        <a:pt x="0" y="72"/>
                      </a:lnTo>
                      <a:lnTo>
                        <a:pt x="40" y="40"/>
                      </a:lnTo>
                      <a:lnTo>
                        <a:pt x="16" y="0"/>
                      </a:lnTo>
                      <a:lnTo>
                        <a:pt x="96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7" name="Line 56"/>
                <p:cNvSpPr>
                  <a:spLocks noChangeShapeType="1"/>
                </p:cNvSpPr>
                <p:nvPr/>
              </p:nvSpPr>
              <p:spPr bwMode="auto">
                <a:xfrm>
                  <a:off x="744" y="2696"/>
                  <a:ext cx="64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cxnSp>
            <p:nvCxnSpPr>
              <p:cNvPr id="30830" name="AutoShape 64"/>
              <p:cNvCxnSpPr>
                <a:cxnSpLocks noChangeShapeType="1"/>
                <a:stCxn id="30827" idx="8"/>
                <a:endCxn id="30828" idx="2"/>
              </p:cNvCxnSpPr>
              <p:nvPr/>
            </p:nvCxnSpPr>
            <p:spPr bwMode="auto">
              <a:xfrm flipV="1">
                <a:off x="1350" y="3584"/>
                <a:ext cx="691" cy="176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0831" name="Line 69"/>
              <p:cNvSpPr>
                <a:spLocks noChangeShapeType="1"/>
              </p:cNvSpPr>
              <p:nvPr/>
            </p:nvSpPr>
            <p:spPr bwMode="auto">
              <a:xfrm>
                <a:off x="648" y="32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32" name="Rectangle 71"/>
              <p:cNvSpPr>
                <a:spLocks noChangeArrowheads="1"/>
              </p:cNvSpPr>
              <p:nvPr/>
            </p:nvSpPr>
            <p:spPr bwMode="auto">
              <a:xfrm>
                <a:off x="594" y="3474"/>
                <a:ext cx="117" cy="1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Text Box 70"/>
              <p:cNvSpPr txBox="1">
                <a:spLocks noChangeArrowheads="1"/>
              </p:cNvSpPr>
              <p:nvPr/>
            </p:nvSpPr>
            <p:spPr bwMode="auto">
              <a:xfrm>
                <a:off x="549" y="3384"/>
                <a:ext cx="288" cy="28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y</a:t>
                </a:r>
              </a:p>
            </p:txBody>
          </p:sp>
          <p:sp>
            <p:nvSpPr>
              <p:cNvPr id="30834" name="Line 72"/>
              <p:cNvSpPr>
                <a:spLocks noChangeShapeType="1"/>
              </p:cNvSpPr>
              <p:nvPr/>
            </p:nvSpPr>
            <p:spPr bwMode="auto">
              <a:xfrm>
                <a:off x="747" y="3096"/>
                <a:ext cx="2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35" name="Text Box 73"/>
              <p:cNvSpPr txBox="1">
                <a:spLocks noChangeArrowheads="1"/>
              </p:cNvSpPr>
              <p:nvPr/>
            </p:nvSpPr>
            <p:spPr bwMode="auto">
              <a:xfrm>
                <a:off x="756" y="2844"/>
                <a:ext cx="378" cy="28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" charset="0"/>
                    <a:sym typeface="Symbol" charset="2"/>
                  </a:rPr>
                  <a:t></a:t>
                </a:r>
                <a:r>
                  <a:rPr lang="en-US" b="1" i="1">
                    <a:sym typeface="Symbol" charset="2"/>
                  </a:rPr>
                  <a:t>x</a:t>
                </a:r>
                <a:endParaRPr lang="en-US" b="1" i="1"/>
              </a:p>
            </p:txBody>
          </p:sp>
        </p:grpSp>
        <p:grpSp>
          <p:nvGrpSpPr>
            <p:cNvPr id="30808" name="Group 229"/>
            <p:cNvGrpSpPr>
              <a:grpSpLocks/>
            </p:cNvGrpSpPr>
            <p:nvPr/>
          </p:nvGrpSpPr>
          <p:grpSpPr bwMode="auto">
            <a:xfrm>
              <a:off x="2366" y="2843"/>
              <a:ext cx="1537" cy="327"/>
              <a:chOff x="2366" y="2843"/>
              <a:chExt cx="1537" cy="327"/>
            </a:xfrm>
          </p:grpSpPr>
          <p:sp>
            <p:nvSpPr>
              <p:cNvPr id="30809" name="Rectangle 76"/>
              <p:cNvSpPr>
                <a:spLocks noChangeArrowheads="1"/>
              </p:cNvSpPr>
              <p:nvPr/>
            </p:nvSpPr>
            <p:spPr bwMode="auto">
              <a:xfrm>
                <a:off x="3786" y="2874"/>
                <a:ext cx="11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AA0000"/>
                    </a:solidFill>
                    <a:latin typeface="Symbol" charset="2"/>
                  </a:rPr>
                  <a:t>q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0810" name="Rectangle 77"/>
              <p:cNvSpPr>
                <a:spLocks noChangeArrowheads="1"/>
              </p:cNvSpPr>
              <p:nvPr/>
            </p:nvSpPr>
            <p:spPr bwMode="auto">
              <a:xfrm>
                <a:off x="2366" y="2843"/>
                <a:ext cx="1516" cy="327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g</a:t>
                </a:r>
                <a:r>
                  <a:rPr lang="en-US" sz="2800">
                    <a:sym typeface="Symbol" charset="2"/>
                  </a:rPr>
                  <a:t> = </a:t>
                </a:r>
                <a:r>
                  <a:rPr lang="en-US" sz="2800">
                    <a:latin typeface="Symbol" charset="2"/>
                    <a:sym typeface="Symbol" charset="2"/>
                  </a:rPr>
                  <a:t>D</a:t>
                </a:r>
                <a:r>
                  <a:rPr lang="en-US" sz="2800" i="1">
                    <a:sym typeface="Symbol" charset="2"/>
                  </a:rPr>
                  <a:t>x</a:t>
                </a:r>
                <a:r>
                  <a:rPr lang="en-US" sz="2800">
                    <a:sym typeface="Symbol" charset="2"/>
                  </a:rPr>
                  <a:t>/</a:t>
                </a:r>
                <a:r>
                  <a:rPr lang="en-US" sz="2800" i="1">
                    <a:sym typeface="Symbol" charset="2"/>
                  </a:rPr>
                  <a:t>y</a:t>
                </a:r>
                <a:r>
                  <a:rPr lang="en-US" sz="2800">
                    <a:sym typeface="Symbol" charset="2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</a:rPr>
                  <a:t>= tan </a:t>
                </a:r>
              </a:p>
            </p:txBody>
          </p:sp>
        </p:grpSp>
      </p:grpSp>
      <p:grpSp>
        <p:nvGrpSpPr>
          <p:cNvPr id="30728" name="Group 98"/>
          <p:cNvGrpSpPr>
            <a:grpSpLocks/>
          </p:cNvGrpSpPr>
          <p:nvPr/>
        </p:nvGrpSpPr>
        <p:grpSpPr bwMode="auto">
          <a:xfrm>
            <a:off x="1384300" y="1739900"/>
            <a:ext cx="1066800" cy="965200"/>
            <a:chOff x="872" y="1096"/>
            <a:chExt cx="672" cy="608"/>
          </a:xfrm>
        </p:grpSpPr>
        <p:sp>
          <p:nvSpPr>
            <p:cNvPr id="30800" name="Rectangle 80"/>
            <p:cNvSpPr>
              <a:spLocks noChangeArrowheads="1"/>
            </p:cNvSpPr>
            <p:nvPr/>
          </p:nvSpPr>
          <p:spPr bwMode="auto">
            <a:xfrm>
              <a:off x="872" y="1200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>
                <a:latin typeface="Times" charset="0"/>
              </a:endParaRPr>
            </a:p>
          </p:txBody>
        </p:sp>
        <p:sp>
          <p:nvSpPr>
            <p:cNvPr id="30801" name="Rectangle 81"/>
            <p:cNvSpPr>
              <a:spLocks noChangeArrowheads="1"/>
            </p:cNvSpPr>
            <p:nvPr/>
          </p:nvSpPr>
          <p:spPr bwMode="auto">
            <a:xfrm>
              <a:off x="1064" y="1200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>
                <a:latin typeface="Times" charset="0"/>
              </a:endParaRPr>
            </a:p>
          </p:txBody>
        </p:sp>
        <p:sp>
          <p:nvSpPr>
            <p:cNvPr id="30802" name="Line 82"/>
            <p:cNvSpPr>
              <a:spLocks noChangeShapeType="1"/>
            </p:cNvSpPr>
            <p:nvPr/>
          </p:nvSpPr>
          <p:spPr bwMode="auto">
            <a:xfrm>
              <a:off x="1248" y="1424"/>
              <a:ext cx="2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803" name="Rectangle 83"/>
            <p:cNvSpPr>
              <a:spLocks noChangeArrowheads="1"/>
            </p:cNvSpPr>
            <p:nvPr/>
          </p:nvSpPr>
          <p:spPr bwMode="auto">
            <a:xfrm>
              <a:off x="1312" y="1096"/>
              <a:ext cx="1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88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30804" name="Rectangle 84"/>
            <p:cNvSpPr>
              <a:spLocks noChangeArrowheads="1"/>
            </p:cNvSpPr>
            <p:nvPr/>
          </p:nvSpPr>
          <p:spPr bwMode="auto">
            <a:xfrm>
              <a:off x="1248" y="1424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L</a:t>
              </a:r>
              <a:endParaRPr lang="en-US" i="1"/>
            </a:p>
          </p:txBody>
        </p:sp>
        <p:sp>
          <p:nvSpPr>
            <p:cNvPr id="30805" name="Rectangle 85"/>
            <p:cNvSpPr>
              <a:spLocks noChangeArrowheads="1"/>
            </p:cNvSpPr>
            <p:nvPr/>
          </p:nvSpPr>
          <p:spPr bwMode="auto">
            <a:xfrm>
              <a:off x="1384" y="151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o</a:t>
              </a:r>
              <a:endParaRPr lang="en-US" i="1"/>
            </a:p>
          </p:txBody>
        </p:sp>
      </p:grpSp>
      <p:sp>
        <p:nvSpPr>
          <p:cNvPr id="30729" name="Rectangle 100"/>
          <p:cNvSpPr>
            <a:spLocks noChangeArrowheads="1"/>
          </p:cNvSpPr>
          <p:nvPr/>
        </p:nvSpPr>
        <p:spPr bwMode="auto">
          <a:xfrm>
            <a:off x="2522538" y="6235700"/>
            <a:ext cx="42576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6.1(a) and (c),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0730" name="Group 232"/>
          <p:cNvGrpSpPr>
            <a:grpSpLocks/>
          </p:cNvGrpSpPr>
          <p:nvPr/>
        </p:nvGrpSpPr>
        <p:grpSpPr bwMode="auto">
          <a:xfrm>
            <a:off x="3733800" y="1028700"/>
            <a:ext cx="1804988" cy="2603500"/>
            <a:chOff x="2352" y="648"/>
            <a:chExt cx="1137" cy="1640"/>
          </a:xfrm>
        </p:grpSpPr>
        <p:sp>
          <p:nvSpPr>
            <p:cNvPr id="30755" name="Rectangle 103"/>
            <p:cNvSpPr>
              <a:spLocks noChangeArrowheads="1"/>
            </p:cNvSpPr>
            <p:nvPr/>
          </p:nvSpPr>
          <p:spPr bwMode="auto">
            <a:xfrm>
              <a:off x="2352" y="1112"/>
              <a:ext cx="728" cy="7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56" name="Group 107"/>
            <p:cNvGrpSpPr>
              <a:grpSpLocks/>
            </p:cNvGrpSpPr>
            <p:nvPr/>
          </p:nvGrpSpPr>
          <p:grpSpPr bwMode="auto">
            <a:xfrm>
              <a:off x="2656" y="648"/>
              <a:ext cx="112" cy="288"/>
              <a:chOff x="2656" y="648"/>
              <a:chExt cx="112" cy="288"/>
            </a:xfrm>
          </p:grpSpPr>
          <p:sp>
            <p:nvSpPr>
              <p:cNvPr id="30798" name="Freeform 105"/>
              <p:cNvSpPr>
                <a:spLocks/>
              </p:cNvSpPr>
              <p:nvPr/>
            </p:nvSpPr>
            <p:spPr bwMode="auto">
              <a:xfrm>
                <a:off x="2656" y="648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112 w 112"/>
                  <a:gd name="T3" fmla="*/ 120 h 120"/>
                  <a:gd name="T4" fmla="*/ 56 w 112"/>
                  <a:gd name="T5" fmla="*/ 80 h 120"/>
                  <a:gd name="T6" fmla="*/ 0 w 112"/>
                  <a:gd name="T7" fmla="*/ 120 h 120"/>
                  <a:gd name="T8" fmla="*/ 56 w 11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0"/>
                    </a:moveTo>
                    <a:lnTo>
                      <a:pt x="112" y="120"/>
                    </a:lnTo>
                    <a:lnTo>
                      <a:pt x="56" y="80"/>
                    </a:lnTo>
                    <a:lnTo>
                      <a:pt x="0" y="12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Line 106"/>
              <p:cNvSpPr>
                <a:spLocks noChangeShapeType="1"/>
              </p:cNvSpPr>
              <p:nvPr/>
            </p:nvSpPr>
            <p:spPr bwMode="auto">
              <a:xfrm>
                <a:off x="2712" y="728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0757" name="Group 110"/>
            <p:cNvGrpSpPr>
              <a:grpSpLocks/>
            </p:cNvGrpSpPr>
            <p:nvPr/>
          </p:nvGrpSpPr>
          <p:grpSpPr bwMode="auto">
            <a:xfrm>
              <a:off x="2648" y="2000"/>
              <a:ext cx="112" cy="288"/>
              <a:chOff x="2648" y="2000"/>
              <a:chExt cx="112" cy="288"/>
            </a:xfrm>
          </p:grpSpPr>
          <p:sp>
            <p:nvSpPr>
              <p:cNvPr id="30796" name="Freeform 108"/>
              <p:cNvSpPr>
                <a:spLocks/>
              </p:cNvSpPr>
              <p:nvPr/>
            </p:nvSpPr>
            <p:spPr bwMode="auto">
              <a:xfrm>
                <a:off x="2648" y="2168"/>
                <a:ext cx="112" cy="120"/>
              </a:xfrm>
              <a:custGeom>
                <a:avLst/>
                <a:gdLst>
                  <a:gd name="T0" fmla="*/ 56 w 112"/>
                  <a:gd name="T1" fmla="*/ 120 h 120"/>
                  <a:gd name="T2" fmla="*/ 0 w 112"/>
                  <a:gd name="T3" fmla="*/ 0 h 120"/>
                  <a:gd name="T4" fmla="*/ 56 w 112"/>
                  <a:gd name="T5" fmla="*/ 40 h 120"/>
                  <a:gd name="T6" fmla="*/ 112 w 112"/>
                  <a:gd name="T7" fmla="*/ 0 h 120"/>
                  <a:gd name="T8" fmla="*/ 56 w 112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120"/>
                    </a:moveTo>
                    <a:lnTo>
                      <a:pt x="0" y="0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56" y="12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Line 109"/>
              <p:cNvSpPr>
                <a:spLocks noChangeShapeType="1"/>
              </p:cNvSpPr>
              <p:nvPr/>
            </p:nvSpPr>
            <p:spPr bwMode="auto">
              <a:xfrm flipV="1">
                <a:off x="2704" y="2000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758" name="Line 116"/>
            <p:cNvSpPr>
              <a:spLocks noChangeShapeType="1"/>
            </p:cNvSpPr>
            <p:nvPr/>
          </p:nvSpPr>
          <p:spPr bwMode="auto">
            <a:xfrm>
              <a:off x="2976" y="11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59" name="Line 117"/>
            <p:cNvSpPr>
              <a:spLocks noChangeShapeType="1"/>
            </p:cNvSpPr>
            <p:nvPr/>
          </p:nvSpPr>
          <p:spPr bwMode="auto">
            <a:xfrm>
              <a:off x="3032" y="11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60" name="Rectangle 121"/>
            <p:cNvSpPr>
              <a:spLocks noChangeArrowheads="1"/>
            </p:cNvSpPr>
            <p:nvPr/>
          </p:nvSpPr>
          <p:spPr bwMode="auto">
            <a:xfrm>
              <a:off x="3136" y="904"/>
              <a:ext cx="9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88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sp>
          <p:nvSpPr>
            <p:cNvPr id="30761" name="Rectangle 122"/>
            <p:cNvSpPr>
              <a:spLocks noChangeArrowheads="1"/>
            </p:cNvSpPr>
            <p:nvPr/>
          </p:nvSpPr>
          <p:spPr bwMode="auto">
            <a:xfrm>
              <a:off x="3232" y="912"/>
              <a:ext cx="1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8800"/>
                  </a:solidFill>
                </a:rPr>
                <a:t>/2</a:t>
              </a:r>
              <a:endParaRPr lang="en-US"/>
            </a:p>
          </p:txBody>
        </p:sp>
        <p:sp>
          <p:nvSpPr>
            <p:cNvPr id="30762" name="Freeform 161"/>
            <p:cNvSpPr>
              <a:spLocks/>
            </p:cNvSpPr>
            <p:nvPr/>
          </p:nvSpPr>
          <p:spPr bwMode="auto">
            <a:xfrm>
              <a:off x="3176" y="1754"/>
              <a:ext cx="80" cy="88"/>
            </a:xfrm>
            <a:custGeom>
              <a:avLst/>
              <a:gdLst>
                <a:gd name="T0" fmla="*/ 40 w 80"/>
                <a:gd name="T1" fmla="*/ 88 h 88"/>
                <a:gd name="T2" fmla="*/ 0 w 80"/>
                <a:gd name="T3" fmla="*/ 0 h 88"/>
                <a:gd name="T4" fmla="*/ 40 w 80"/>
                <a:gd name="T5" fmla="*/ 32 h 88"/>
                <a:gd name="T6" fmla="*/ 80 w 80"/>
                <a:gd name="T7" fmla="*/ 0 h 88"/>
                <a:gd name="T8" fmla="*/ 40 w 80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88"/>
                  </a:moveTo>
                  <a:lnTo>
                    <a:pt x="0" y="0"/>
                  </a:lnTo>
                  <a:lnTo>
                    <a:pt x="40" y="32"/>
                  </a:lnTo>
                  <a:lnTo>
                    <a:pt x="80" y="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162"/>
            <p:cNvSpPr>
              <a:spLocks/>
            </p:cNvSpPr>
            <p:nvPr/>
          </p:nvSpPr>
          <p:spPr bwMode="auto">
            <a:xfrm>
              <a:off x="3176" y="1112"/>
              <a:ext cx="80" cy="88"/>
            </a:xfrm>
            <a:custGeom>
              <a:avLst/>
              <a:gdLst>
                <a:gd name="T0" fmla="*/ 40 w 80"/>
                <a:gd name="T1" fmla="*/ 0 h 88"/>
                <a:gd name="T2" fmla="*/ 80 w 80"/>
                <a:gd name="T3" fmla="*/ 88 h 88"/>
                <a:gd name="T4" fmla="*/ 40 w 80"/>
                <a:gd name="T5" fmla="*/ 56 h 88"/>
                <a:gd name="T6" fmla="*/ 0 w 80"/>
                <a:gd name="T7" fmla="*/ 88 h 88"/>
                <a:gd name="T8" fmla="*/ 40 w 80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0"/>
                  </a:moveTo>
                  <a:lnTo>
                    <a:pt x="80" y="88"/>
                  </a:lnTo>
                  <a:lnTo>
                    <a:pt x="40" y="56"/>
                  </a:lnTo>
                  <a:lnTo>
                    <a:pt x="0" y="8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Rectangle 176"/>
            <p:cNvSpPr>
              <a:spLocks noChangeArrowheads="1"/>
            </p:cNvSpPr>
            <p:nvPr/>
          </p:nvSpPr>
          <p:spPr bwMode="auto">
            <a:xfrm>
              <a:off x="3264" y="1344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L</a:t>
              </a:r>
              <a:endParaRPr lang="en-US" i="1"/>
            </a:p>
          </p:txBody>
        </p:sp>
        <p:sp>
          <p:nvSpPr>
            <p:cNvPr id="30765" name="Rectangle 177"/>
            <p:cNvSpPr>
              <a:spLocks noChangeArrowheads="1"/>
            </p:cNvSpPr>
            <p:nvPr/>
          </p:nvSpPr>
          <p:spPr bwMode="auto">
            <a:xfrm>
              <a:off x="3400" y="143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o</a:t>
              </a:r>
              <a:endParaRPr lang="en-US" i="1"/>
            </a:p>
          </p:txBody>
        </p:sp>
        <p:grpSp>
          <p:nvGrpSpPr>
            <p:cNvPr id="30766" name="Group 191"/>
            <p:cNvGrpSpPr>
              <a:grpSpLocks/>
            </p:cNvGrpSpPr>
            <p:nvPr/>
          </p:nvGrpSpPr>
          <p:grpSpPr bwMode="auto">
            <a:xfrm>
              <a:off x="2368" y="1688"/>
              <a:ext cx="688" cy="80"/>
              <a:chOff x="2368" y="1688"/>
              <a:chExt cx="688" cy="80"/>
            </a:xfrm>
          </p:grpSpPr>
          <p:sp>
            <p:nvSpPr>
              <p:cNvPr id="30783" name="Freeform 178"/>
              <p:cNvSpPr>
                <a:spLocks/>
              </p:cNvSpPr>
              <p:nvPr/>
            </p:nvSpPr>
            <p:spPr bwMode="auto">
              <a:xfrm>
                <a:off x="2368" y="1688"/>
                <a:ext cx="88" cy="80"/>
              </a:xfrm>
              <a:custGeom>
                <a:avLst/>
                <a:gdLst>
                  <a:gd name="T0" fmla="*/ 0 w 88"/>
                  <a:gd name="T1" fmla="*/ 40 h 80"/>
                  <a:gd name="T2" fmla="*/ 88 w 88"/>
                  <a:gd name="T3" fmla="*/ 0 h 80"/>
                  <a:gd name="T4" fmla="*/ 56 w 88"/>
                  <a:gd name="T5" fmla="*/ 40 h 80"/>
                  <a:gd name="T6" fmla="*/ 88 w 88"/>
                  <a:gd name="T7" fmla="*/ 80 h 80"/>
                  <a:gd name="T8" fmla="*/ 0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40"/>
                    </a:moveTo>
                    <a:lnTo>
                      <a:pt x="88" y="0"/>
                    </a:lnTo>
                    <a:lnTo>
                      <a:pt x="56" y="40"/>
                    </a:lnTo>
                    <a:lnTo>
                      <a:pt x="88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179"/>
              <p:cNvSpPr>
                <a:spLocks/>
              </p:cNvSpPr>
              <p:nvPr/>
            </p:nvSpPr>
            <p:spPr bwMode="auto">
              <a:xfrm>
                <a:off x="2968" y="1688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180"/>
              <p:cNvSpPr>
                <a:spLocks noChangeShapeType="1"/>
              </p:cNvSpPr>
              <p:nvPr/>
            </p:nvSpPr>
            <p:spPr bwMode="auto">
              <a:xfrm>
                <a:off x="2424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86" name="Line 181"/>
              <p:cNvSpPr>
                <a:spLocks noChangeShapeType="1"/>
              </p:cNvSpPr>
              <p:nvPr/>
            </p:nvSpPr>
            <p:spPr bwMode="auto">
              <a:xfrm>
                <a:off x="2480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87" name="Line 182"/>
              <p:cNvSpPr>
                <a:spLocks noChangeShapeType="1"/>
              </p:cNvSpPr>
              <p:nvPr/>
            </p:nvSpPr>
            <p:spPr bwMode="auto">
              <a:xfrm>
                <a:off x="2536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88" name="Line 183"/>
              <p:cNvSpPr>
                <a:spLocks noChangeShapeType="1"/>
              </p:cNvSpPr>
              <p:nvPr/>
            </p:nvSpPr>
            <p:spPr bwMode="auto">
              <a:xfrm>
                <a:off x="2592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89" name="Line 184"/>
              <p:cNvSpPr>
                <a:spLocks noChangeShapeType="1"/>
              </p:cNvSpPr>
              <p:nvPr/>
            </p:nvSpPr>
            <p:spPr bwMode="auto">
              <a:xfrm>
                <a:off x="2648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90" name="Line 185"/>
              <p:cNvSpPr>
                <a:spLocks noChangeShapeType="1"/>
              </p:cNvSpPr>
              <p:nvPr/>
            </p:nvSpPr>
            <p:spPr bwMode="auto">
              <a:xfrm>
                <a:off x="2704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91" name="Line 186"/>
              <p:cNvSpPr>
                <a:spLocks noChangeShapeType="1"/>
              </p:cNvSpPr>
              <p:nvPr/>
            </p:nvSpPr>
            <p:spPr bwMode="auto">
              <a:xfrm>
                <a:off x="2760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92" name="Line 187"/>
              <p:cNvSpPr>
                <a:spLocks noChangeShapeType="1"/>
              </p:cNvSpPr>
              <p:nvPr/>
            </p:nvSpPr>
            <p:spPr bwMode="auto">
              <a:xfrm>
                <a:off x="2816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93" name="Line 188"/>
              <p:cNvSpPr>
                <a:spLocks noChangeShapeType="1"/>
              </p:cNvSpPr>
              <p:nvPr/>
            </p:nvSpPr>
            <p:spPr bwMode="auto">
              <a:xfrm>
                <a:off x="2872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94" name="Line 189"/>
              <p:cNvSpPr>
                <a:spLocks noChangeShapeType="1"/>
              </p:cNvSpPr>
              <p:nvPr/>
            </p:nvSpPr>
            <p:spPr bwMode="auto">
              <a:xfrm>
                <a:off x="2928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95" name="Line 190"/>
              <p:cNvSpPr>
                <a:spLocks noChangeShapeType="1"/>
              </p:cNvSpPr>
              <p:nvPr/>
            </p:nvSpPr>
            <p:spPr bwMode="auto">
              <a:xfrm>
                <a:off x="2984" y="172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767" name="Rectangle 192"/>
            <p:cNvSpPr>
              <a:spLocks noChangeArrowheads="1"/>
            </p:cNvSpPr>
            <p:nvPr/>
          </p:nvSpPr>
          <p:spPr bwMode="auto">
            <a:xfrm>
              <a:off x="2584" y="14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</a:rPr>
                <a:t>w</a:t>
              </a:r>
              <a:endParaRPr lang="en-US" i="1"/>
            </a:p>
          </p:txBody>
        </p:sp>
        <p:sp>
          <p:nvSpPr>
            <p:cNvPr id="30768" name="Rectangle 193"/>
            <p:cNvSpPr>
              <a:spLocks noChangeArrowheads="1"/>
            </p:cNvSpPr>
            <p:nvPr/>
          </p:nvSpPr>
          <p:spPr bwMode="auto">
            <a:xfrm>
              <a:off x="2736" y="158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o</a:t>
              </a:r>
              <a:endParaRPr lang="en-US" i="1"/>
            </a:p>
          </p:txBody>
        </p:sp>
        <p:grpSp>
          <p:nvGrpSpPr>
            <p:cNvPr id="30769" name="Group 209"/>
            <p:cNvGrpSpPr>
              <a:grpSpLocks/>
            </p:cNvGrpSpPr>
            <p:nvPr/>
          </p:nvGrpSpPr>
          <p:grpSpPr bwMode="auto">
            <a:xfrm>
              <a:off x="3088" y="1112"/>
              <a:ext cx="96" cy="152"/>
              <a:chOff x="3088" y="1112"/>
              <a:chExt cx="96" cy="152"/>
            </a:xfrm>
          </p:grpSpPr>
          <p:sp>
            <p:nvSpPr>
              <p:cNvPr id="30781" name="Freeform 207"/>
              <p:cNvSpPr>
                <a:spLocks/>
              </p:cNvSpPr>
              <p:nvPr/>
            </p:nvSpPr>
            <p:spPr bwMode="auto">
              <a:xfrm>
                <a:off x="3088" y="1112"/>
                <a:ext cx="96" cy="72"/>
              </a:xfrm>
              <a:custGeom>
                <a:avLst/>
                <a:gdLst>
                  <a:gd name="T0" fmla="*/ 48 w 96"/>
                  <a:gd name="T1" fmla="*/ 0 h 72"/>
                  <a:gd name="T2" fmla="*/ 96 w 96"/>
                  <a:gd name="T3" fmla="*/ 72 h 72"/>
                  <a:gd name="T4" fmla="*/ 48 w 96"/>
                  <a:gd name="T5" fmla="*/ 48 h 72"/>
                  <a:gd name="T6" fmla="*/ 0 w 96"/>
                  <a:gd name="T7" fmla="*/ 72 h 72"/>
                  <a:gd name="T8" fmla="*/ 48 w 9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48" y="0"/>
                    </a:moveTo>
                    <a:lnTo>
                      <a:pt x="96" y="72"/>
                    </a:lnTo>
                    <a:lnTo>
                      <a:pt x="48" y="48"/>
                    </a:lnTo>
                    <a:lnTo>
                      <a:pt x="0" y="7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Line 208"/>
              <p:cNvSpPr>
                <a:spLocks noChangeShapeType="1"/>
              </p:cNvSpPr>
              <p:nvPr/>
            </p:nvSpPr>
            <p:spPr bwMode="auto">
              <a:xfrm flipV="1">
                <a:off x="3136" y="1160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0770" name="Group 212"/>
            <p:cNvGrpSpPr>
              <a:grpSpLocks/>
            </p:cNvGrpSpPr>
            <p:nvPr/>
          </p:nvGrpSpPr>
          <p:grpSpPr bwMode="auto">
            <a:xfrm>
              <a:off x="3088" y="792"/>
              <a:ext cx="96" cy="152"/>
              <a:chOff x="3088" y="792"/>
              <a:chExt cx="96" cy="152"/>
            </a:xfrm>
          </p:grpSpPr>
          <p:sp>
            <p:nvSpPr>
              <p:cNvPr id="30779" name="Freeform 210"/>
              <p:cNvSpPr>
                <a:spLocks/>
              </p:cNvSpPr>
              <p:nvPr/>
            </p:nvSpPr>
            <p:spPr bwMode="auto">
              <a:xfrm>
                <a:off x="3088" y="872"/>
                <a:ext cx="96" cy="72"/>
              </a:xfrm>
              <a:custGeom>
                <a:avLst/>
                <a:gdLst>
                  <a:gd name="T0" fmla="*/ 48 w 96"/>
                  <a:gd name="T1" fmla="*/ 72 h 72"/>
                  <a:gd name="T2" fmla="*/ 0 w 96"/>
                  <a:gd name="T3" fmla="*/ 0 h 72"/>
                  <a:gd name="T4" fmla="*/ 48 w 96"/>
                  <a:gd name="T5" fmla="*/ 24 h 72"/>
                  <a:gd name="T6" fmla="*/ 96 w 96"/>
                  <a:gd name="T7" fmla="*/ 0 h 72"/>
                  <a:gd name="T8" fmla="*/ 48 w 96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48" y="72"/>
                    </a:moveTo>
                    <a:lnTo>
                      <a:pt x="0" y="0"/>
                    </a:lnTo>
                    <a:lnTo>
                      <a:pt x="48" y="24"/>
                    </a:lnTo>
                    <a:lnTo>
                      <a:pt x="96" y="0"/>
                    </a:lnTo>
                    <a:lnTo>
                      <a:pt x="48" y="72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211"/>
              <p:cNvSpPr>
                <a:spLocks noChangeShapeType="1"/>
              </p:cNvSpPr>
              <p:nvPr/>
            </p:nvSpPr>
            <p:spPr bwMode="auto">
              <a:xfrm flipV="1">
                <a:off x="3136" y="792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771" name="Line 215"/>
            <p:cNvSpPr>
              <a:spLocks noChangeShapeType="1"/>
            </p:cNvSpPr>
            <p:nvPr/>
          </p:nvSpPr>
          <p:spPr bwMode="auto">
            <a:xfrm flipH="1">
              <a:off x="2988" y="957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72" name="Line 217"/>
            <p:cNvSpPr>
              <a:spLocks noChangeShapeType="1"/>
            </p:cNvSpPr>
            <p:nvPr/>
          </p:nvSpPr>
          <p:spPr bwMode="auto">
            <a:xfrm flipH="1">
              <a:off x="3066" y="1107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73" name="Line 218"/>
            <p:cNvSpPr>
              <a:spLocks noChangeShapeType="1"/>
            </p:cNvSpPr>
            <p:nvPr/>
          </p:nvSpPr>
          <p:spPr bwMode="auto">
            <a:xfrm>
              <a:off x="3216" y="1131"/>
              <a:ext cx="0" cy="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74" name="Line 219"/>
            <p:cNvSpPr>
              <a:spLocks noChangeShapeType="1"/>
            </p:cNvSpPr>
            <p:nvPr/>
          </p:nvSpPr>
          <p:spPr bwMode="auto">
            <a:xfrm flipH="1">
              <a:off x="3072" y="1845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75" name="Line 220"/>
            <p:cNvSpPr>
              <a:spLocks noChangeShapeType="1"/>
            </p:cNvSpPr>
            <p:nvPr/>
          </p:nvSpPr>
          <p:spPr bwMode="auto">
            <a:xfrm>
              <a:off x="2988" y="1998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76" name="Line 221"/>
            <p:cNvSpPr>
              <a:spLocks noChangeShapeType="1"/>
            </p:cNvSpPr>
            <p:nvPr/>
          </p:nvSpPr>
          <p:spPr bwMode="auto">
            <a:xfrm flipH="1">
              <a:off x="3087" y="1998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77" name="Line 222"/>
            <p:cNvSpPr>
              <a:spLocks noChangeShapeType="1"/>
            </p:cNvSpPr>
            <p:nvPr/>
          </p:nvSpPr>
          <p:spPr bwMode="auto">
            <a:xfrm>
              <a:off x="3084" y="199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78" name="Rectangle 104"/>
            <p:cNvSpPr>
              <a:spLocks noChangeArrowheads="1"/>
            </p:cNvSpPr>
            <p:nvPr/>
          </p:nvSpPr>
          <p:spPr bwMode="auto">
            <a:xfrm>
              <a:off x="2456" y="960"/>
              <a:ext cx="528" cy="1032"/>
            </a:xfrm>
            <a:prstGeom prst="rect">
              <a:avLst/>
            </a:prstGeom>
            <a:noFill/>
            <a:ln w="25400">
              <a:solidFill>
                <a:srgbClr val="0088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34"/>
          <p:cNvGrpSpPr>
            <a:grpSpLocks/>
          </p:cNvGrpSpPr>
          <p:nvPr/>
        </p:nvGrpSpPr>
        <p:grpSpPr bwMode="auto">
          <a:xfrm>
            <a:off x="6286500" y="1714500"/>
            <a:ext cx="1130300" cy="977900"/>
            <a:chOff x="3960" y="1080"/>
            <a:chExt cx="712" cy="616"/>
          </a:xfrm>
        </p:grpSpPr>
        <p:sp>
          <p:nvSpPr>
            <p:cNvPr id="30745" name="Rectangle 92"/>
            <p:cNvSpPr>
              <a:spLocks noChangeArrowheads="1"/>
            </p:cNvSpPr>
            <p:nvPr/>
          </p:nvSpPr>
          <p:spPr bwMode="auto">
            <a:xfrm>
              <a:off x="4312" y="1080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charset="2"/>
                </a:rPr>
                <a:t>-</a:t>
              </a:r>
              <a:endParaRPr lang="en-US">
                <a:latin typeface="Times" charset="0"/>
              </a:endParaRPr>
            </a:p>
          </p:txBody>
        </p:sp>
        <p:sp>
          <p:nvSpPr>
            <p:cNvPr id="30746" name="Rectangle 93"/>
            <p:cNvSpPr>
              <a:spLocks noChangeArrowheads="1"/>
            </p:cNvSpPr>
            <p:nvPr/>
          </p:nvSpPr>
          <p:spPr bwMode="auto">
            <a:xfrm>
              <a:off x="4432" y="1080"/>
              <a:ext cx="1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4400"/>
                  </a:solidFill>
                  <a:latin typeface="Symbol" charset="2"/>
                </a:rPr>
                <a:t>d</a:t>
              </a:r>
              <a:endParaRPr lang="en-US">
                <a:latin typeface="Times" charset="0"/>
              </a:endParaRPr>
            </a:p>
          </p:txBody>
        </p:sp>
        <p:grpSp>
          <p:nvGrpSpPr>
            <p:cNvPr id="30747" name="Group 97"/>
            <p:cNvGrpSpPr>
              <a:grpSpLocks/>
            </p:cNvGrpSpPr>
            <p:nvPr/>
          </p:nvGrpSpPr>
          <p:grpSpPr bwMode="auto">
            <a:xfrm>
              <a:off x="3960" y="1184"/>
              <a:ext cx="712" cy="512"/>
              <a:chOff x="3960" y="1184"/>
              <a:chExt cx="712" cy="512"/>
            </a:xfrm>
          </p:grpSpPr>
          <p:sp>
            <p:nvSpPr>
              <p:cNvPr id="30748" name="Rectangle 88"/>
              <p:cNvSpPr>
                <a:spLocks noChangeArrowheads="1"/>
              </p:cNvSpPr>
              <p:nvPr/>
            </p:nvSpPr>
            <p:spPr bwMode="auto">
              <a:xfrm>
                <a:off x="3960" y="1200"/>
                <a:ext cx="9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e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0749" name="Rectangle 89"/>
              <p:cNvSpPr>
                <a:spLocks noChangeArrowheads="1"/>
              </p:cNvSpPr>
              <p:nvPr/>
            </p:nvSpPr>
            <p:spPr bwMode="auto">
              <a:xfrm>
                <a:off x="4056" y="130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</a:rPr>
                  <a:t>L</a:t>
                </a:r>
                <a:endParaRPr lang="en-US" i="1"/>
              </a:p>
            </p:txBody>
          </p:sp>
          <p:sp>
            <p:nvSpPr>
              <p:cNvPr id="30750" name="Rectangle 90"/>
              <p:cNvSpPr>
                <a:spLocks noChangeArrowheads="1"/>
              </p:cNvSpPr>
              <p:nvPr/>
            </p:nvSpPr>
            <p:spPr bwMode="auto">
              <a:xfrm>
                <a:off x="4200" y="1200"/>
                <a:ext cx="1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0751" name="Line 91"/>
              <p:cNvSpPr>
                <a:spLocks noChangeShapeType="1"/>
              </p:cNvSpPr>
              <p:nvPr/>
            </p:nvSpPr>
            <p:spPr bwMode="auto">
              <a:xfrm>
                <a:off x="4376" y="1416"/>
                <a:ext cx="29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52" name="Rectangle 94"/>
              <p:cNvSpPr>
                <a:spLocks noChangeArrowheads="1"/>
              </p:cNvSpPr>
              <p:nvPr/>
            </p:nvSpPr>
            <p:spPr bwMode="auto">
              <a:xfrm>
                <a:off x="4544" y="118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4400"/>
                    </a:solidFill>
                  </a:rPr>
                  <a:t>L</a:t>
                </a:r>
                <a:endParaRPr lang="en-US" i="1"/>
              </a:p>
            </p:txBody>
          </p:sp>
          <p:sp>
            <p:nvSpPr>
              <p:cNvPr id="30753" name="Rectangle 95"/>
              <p:cNvSpPr>
                <a:spLocks noChangeArrowheads="1"/>
              </p:cNvSpPr>
              <p:nvPr/>
            </p:nvSpPr>
            <p:spPr bwMode="auto">
              <a:xfrm>
                <a:off x="4384" y="1416"/>
                <a:ext cx="1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w</a:t>
                </a:r>
                <a:endParaRPr lang="en-US" i="1"/>
              </a:p>
            </p:txBody>
          </p:sp>
          <p:sp>
            <p:nvSpPr>
              <p:cNvPr id="30754" name="Rectangle 96"/>
              <p:cNvSpPr>
                <a:spLocks noChangeArrowheads="1"/>
              </p:cNvSpPr>
              <p:nvPr/>
            </p:nvSpPr>
            <p:spPr bwMode="auto">
              <a:xfrm>
                <a:off x="4568" y="150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</a:rPr>
                  <a:t>o</a:t>
                </a:r>
                <a:endParaRPr lang="en-US" i="1"/>
              </a:p>
            </p:txBody>
          </p:sp>
        </p:grpSp>
      </p:grpSp>
      <p:grpSp>
        <p:nvGrpSpPr>
          <p:cNvPr id="19" name="Group 231"/>
          <p:cNvGrpSpPr>
            <a:grpSpLocks/>
          </p:cNvGrpSpPr>
          <p:nvPr/>
        </p:nvGrpSpPr>
        <p:grpSpPr bwMode="auto">
          <a:xfrm>
            <a:off x="3327400" y="3171825"/>
            <a:ext cx="814388" cy="596900"/>
            <a:chOff x="2096" y="1998"/>
            <a:chExt cx="513" cy="376"/>
          </a:xfrm>
        </p:grpSpPr>
        <p:grpSp>
          <p:nvGrpSpPr>
            <p:cNvPr id="30733" name="Group 226"/>
            <p:cNvGrpSpPr>
              <a:grpSpLocks/>
            </p:cNvGrpSpPr>
            <p:nvPr/>
          </p:nvGrpSpPr>
          <p:grpSpPr bwMode="auto">
            <a:xfrm>
              <a:off x="2096" y="2110"/>
              <a:ext cx="352" cy="264"/>
              <a:chOff x="2096" y="2110"/>
              <a:chExt cx="352" cy="264"/>
            </a:xfrm>
          </p:grpSpPr>
          <p:sp>
            <p:nvSpPr>
              <p:cNvPr id="30742" name="Rectangle 158"/>
              <p:cNvSpPr>
                <a:spLocks noChangeArrowheads="1"/>
              </p:cNvSpPr>
              <p:nvPr/>
            </p:nvSpPr>
            <p:spPr bwMode="auto">
              <a:xfrm>
                <a:off x="2096" y="2110"/>
                <a:ext cx="9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4400"/>
                    </a:solidFill>
                    <a:latin typeface="Symbol" charset="2"/>
                  </a:rPr>
                  <a:t>d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0743" name="Rectangle 159"/>
              <p:cNvSpPr>
                <a:spLocks noChangeArrowheads="1"/>
              </p:cNvSpPr>
              <p:nvPr/>
            </p:nvSpPr>
            <p:spPr bwMode="auto">
              <a:xfrm>
                <a:off x="2192" y="2182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4400"/>
                    </a:solidFill>
                  </a:rPr>
                  <a:t>L</a:t>
                </a:r>
                <a:endParaRPr lang="en-US" i="1"/>
              </a:p>
            </p:txBody>
          </p:sp>
          <p:sp>
            <p:nvSpPr>
              <p:cNvPr id="30744" name="Rectangle 160"/>
              <p:cNvSpPr>
                <a:spLocks noChangeArrowheads="1"/>
              </p:cNvSpPr>
              <p:nvPr/>
            </p:nvSpPr>
            <p:spPr bwMode="auto">
              <a:xfrm>
                <a:off x="2288" y="2118"/>
                <a:ext cx="16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4400"/>
                    </a:solidFill>
                  </a:rPr>
                  <a:t>/2</a:t>
                </a:r>
                <a:endParaRPr lang="en-US"/>
              </a:p>
            </p:txBody>
          </p:sp>
        </p:grpSp>
        <p:grpSp>
          <p:nvGrpSpPr>
            <p:cNvPr id="30734" name="Group 196"/>
            <p:cNvGrpSpPr>
              <a:grpSpLocks/>
            </p:cNvGrpSpPr>
            <p:nvPr/>
          </p:nvGrpSpPr>
          <p:grpSpPr bwMode="auto">
            <a:xfrm>
              <a:off x="2187" y="2056"/>
              <a:ext cx="152" cy="96"/>
              <a:chOff x="2208" y="2056"/>
              <a:chExt cx="152" cy="96"/>
            </a:xfrm>
          </p:grpSpPr>
          <p:sp>
            <p:nvSpPr>
              <p:cNvPr id="30740" name="Freeform 194"/>
              <p:cNvSpPr>
                <a:spLocks/>
              </p:cNvSpPr>
              <p:nvPr/>
            </p:nvSpPr>
            <p:spPr bwMode="auto">
              <a:xfrm>
                <a:off x="2288" y="2056"/>
                <a:ext cx="72" cy="96"/>
              </a:xfrm>
              <a:custGeom>
                <a:avLst/>
                <a:gdLst>
                  <a:gd name="T0" fmla="*/ 72 w 72"/>
                  <a:gd name="T1" fmla="*/ 48 h 96"/>
                  <a:gd name="T2" fmla="*/ 0 w 72"/>
                  <a:gd name="T3" fmla="*/ 96 h 96"/>
                  <a:gd name="T4" fmla="*/ 24 w 72"/>
                  <a:gd name="T5" fmla="*/ 48 h 96"/>
                  <a:gd name="T6" fmla="*/ 0 w 72"/>
                  <a:gd name="T7" fmla="*/ 0 h 96"/>
                  <a:gd name="T8" fmla="*/ 72 w 72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72" y="48"/>
                    </a:moveTo>
                    <a:lnTo>
                      <a:pt x="0" y="96"/>
                    </a:lnTo>
                    <a:lnTo>
                      <a:pt x="24" y="48"/>
                    </a:lnTo>
                    <a:lnTo>
                      <a:pt x="0" y="0"/>
                    </a:lnTo>
                    <a:lnTo>
                      <a:pt x="72" y="48"/>
                    </a:lnTo>
                    <a:close/>
                  </a:path>
                </a:pathLst>
              </a:custGeom>
              <a:solidFill>
                <a:srgbClr val="004400"/>
              </a:solidFill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Line 195"/>
              <p:cNvSpPr>
                <a:spLocks noChangeShapeType="1"/>
              </p:cNvSpPr>
              <p:nvPr/>
            </p:nvSpPr>
            <p:spPr bwMode="auto">
              <a:xfrm>
                <a:off x="2208" y="2104"/>
                <a:ext cx="104" cy="1"/>
              </a:xfrm>
              <a:prstGeom prst="line">
                <a:avLst/>
              </a:prstGeom>
              <a:noFill/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0735" name="Group 199"/>
            <p:cNvGrpSpPr>
              <a:grpSpLocks/>
            </p:cNvGrpSpPr>
            <p:nvPr/>
          </p:nvGrpSpPr>
          <p:grpSpPr bwMode="auto">
            <a:xfrm>
              <a:off x="2457" y="2056"/>
              <a:ext cx="152" cy="96"/>
              <a:chOff x="2448" y="2056"/>
              <a:chExt cx="152" cy="96"/>
            </a:xfrm>
          </p:grpSpPr>
          <p:sp>
            <p:nvSpPr>
              <p:cNvPr id="30738" name="Freeform 197"/>
              <p:cNvSpPr>
                <a:spLocks/>
              </p:cNvSpPr>
              <p:nvPr/>
            </p:nvSpPr>
            <p:spPr bwMode="auto">
              <a:xfrm>
                <a:off x="2448" y="2056"/>
                <a:ext cx="72" cy="96"/>
              </a:xfrm>
              <a:custGeom>
                <a:avLst/>
                <a:gdLst>
                  <a:gd name="T0" fmla="*/ 0 w 72"/>
                  <a:gd name="T1" fmla="*/ 48 h 96"/>
                  <a:gd name="T2" fmla="*/ 72 w 72"/>
                  <a:gd name="T3" fmla="*/ 0 h 96"/>
                  <a:gd name="T4" fmla="*/ 48 w 72"/>
                  <a:gd name="T5" fmla="*/ 48 h 96"/>
                  <a:gd name="T6" fmla="*/ 72 w 72"/>
                  <a:gd name="T7" fmla="*/ 96 h 96"/>
                  <a:gd name="T8" fmla="*/ 0 w 72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48"/>
                    </a:moveTo>
                    <a:lnTo>
                      <a:pt x="72" y="0"/>
                    </a:lnTo>
                    <a:lnTo>
                      <a:pt x="48" y="48"/>
                    </a:lnTo>
                    <a:lnTo>
                      <a:pt x="72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4400"/>
              </a:solidFill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Line 198"/>
              <p:cNvSpPr>
                <a:spLocks noChangeShapeType="1"/>
              </p:cNvSpPr>
              <p:nvPr/>
            </p:nvSpPr>
            <p:spPr bwMode="auto">
              <a:xfrm>
                <a:off x="2496" y="2104"/>
                <a:ext cx="104" cy="1"/>
              </a:xfrm>
              <a:prstGeom prst="line">
                <a:avLst/>
              </a:prstGeom>
              <a:noFill/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736" name="Line 224"/>
            <p:cNvSpPr>
              <a:spLocks noChangeShapeType="1"/>
            </p:cNvSpPr>
            <p:nvPr/>
          </p:nvSpPr>
          <p:spPr bwMode="auto">
            <a:xfrm>
              <a:off x="2451" y="1998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37" name="Line 225"/>
            <p:cNvSpPr>
              <a:spLocks noChangeShapeType="1"/>
            </p:cNvSpPr>
            <p:nvPr/>
          </p:nvSpPr>
          <p:spPr bwMode="auto">
            <a:xfrm>
              <a:off x="2346" y="199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606C5-C02C-4BA8-9354-0B9D23C3BD5C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Stress-Strain Testing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88988" y="1000125"/>
            <a:ext cx="3287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/>
              <a:t>• Typical tensile test </a:t>
            </a:r>
            <a:br>
              <a:rPr lang="en-US" b="1"/>
            </a:br>
            <a:r>
              <a:rPr lang="en-US" b="1"/>
              <a:t>    machine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33388" y="5959475"/>
            <a:ext cx="561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6.3,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(Fig. 6.3 is taken from H.W. Hayden, W.G. Moffatt, and J. Wulff, </a:t>
            </a:r>
            <a:r>
              <a:rPr lang="en-US" sz="1200" i="1">
                <a:solidFill>
                  <a:srgbClr val="000000"/>
                </a:solidFill>
              </a:rPr>
              <a:t>The Structure and Properties of Materials</a:t>
            </a:r>
            <a:r>
              <a:rPr lang="en-US" sz="1200">
                <a:solidFill>
                  <a:srgbClr val="000000"/>
                </a:solidFill>
              </a:rPr>
              <a:t>, Vol. III, </a:t>
            </a:r>
            <a:r>
              <a:rPr lang="en-US" sz="1200" i="1">
                <a:solidFill>
                  <a:srgbClr val="000000"/>
                </a:solidFill>
              </a:rPr>
              <a:t>Mechanical Behavior</a:t>
            </a:r>
            <a:r>
              <a:rPr lang="en-US" sz="1200">
                <a:solidFill>
                  <a:srgbClr val="000000"/>
                </a:solidFill>
              </a:rPr>
              <a:t>, p. 2, John Wiley and Sons, New York, 1965.)</a:t>
            </a:r>
          </a:p>
        </p:txBody>
      </p:sp>
      <p:grpSp>
        <p:nvGrpSpPr>
          <p:cNvPr id="32774" name="Group 42"/>
          <p:cNvGrpSpPr>
            <a:grpSpLocks/>
          </p:cNvGrpSpPr>
          <p:nvPr/>
        </p:nvGrpSpPr>
        <p:grpSpPr bwMode="auto">
          <a:xfrm>
            <a:off x="587375" y="1762125"/>
            <a:ext cx="4818063" cy="4003675"/>
            <a:chOff x="370" y="1110"/>
            <a:chExt cx="3035" cy="2522"/>
          </a:xfrm>
        </p:grpSpPr>
        <p:pic>
          <p:nvPicPr>
            <p:cNvPr id="32791" name="Picture 7" descr="Fig 6_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3" y="1110"/>
              <a:ext cx="2379" cy="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2" name="Rectangle 9"/>
            <p:cNvSpPr>
              <a:spLocks noChangeArrowheads="1"/>
            </p:cNvSpPr>
            <p:nvPr/>
          </p:nvSpPr>
          <p:spPr bwMode="auto">
            <a:xfrm>
              <a:off x="2479" y="1817"/>
              <a:ext cx="926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Rectangle 10"/>
            <p:cNvSpPr>
              <a:spLocks noChangeArrowheads="1"/>
            </p:cNvSpPr>
            <p:nvPr/>
          </p:nvSpPr>
          <p:spPr bwMode="auto">
            <a:xfrm>
              <a:off x="2479" y="1817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3399"/>
                  </a:solidFill>
                </a:rPr>
                <a:t>specimen</a:t>
              </a:r>
              <a:endParaRPr lang="en-US"/>
            </a:p>
          </p:txBody>
        </p:sp>
        <p:sp>
          <p:nvSpPr>
            <p:cNvPr id="32794" name="Rectangle 11"/>
            <p:cNvSpPr>
              <a:spLocks noChangeArrowheads="1"/>
            </p:cNvSpPr>
            <p:nvPr/>
          </p:nvSpPr>
          <p:spPr bwMode="auto">
            <a:xfrm>
              <a:off x="2076" y="3069"/>
              <a:ext cx="577" cy="30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14"/>
            <p:cNvSpPr>
              <a:spLocks noChangeShapeType="1"/>
            </p:cNvSpPr>
            <p:nvPr/>
          </p:nvSpPr>
          <p:spPr bwMode="auto">
            <a:xfrm flipV="1">
              <a:off x="2048" y="1954"/>
              <a:ext cx="417" cy="32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96" name="Line 17"/>
            <p:cNvSpPr>
              <a:spLocks noChangeShapeType="1"/>
            </p:cNvSpPr>
            <p:nvPr/>
          </p:nvSpPr>
          <p:spPr bwMode="auto">
            <a:xfrm>
              <a:off x="913" y="2002"/>
              <a:ext cx="805" cy="23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97" name="Rectangle 19"/>
            <p:cNvSpPr>
              <a:spLocks noChangeArrowheads="1"/>
            </p:cNvSpPr>
            <p:nvPr/>
          </p:nvSpPr>
          <p:spPr bwMode="auto">
            <a:xfrm>
              <a:off x="946" y="1836"/>
              <a:ext cx="353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8"/>
            <p:cNvSpPr>
              <a:spLocks noChangeArrowheads="1"/>
            </p:cNvSpPr>
            <p:nvPr/>
          </p:nvSpPr>
          <p:spPr bwMode="auto">
            <a:xfrm>
              <a:off x="370" y="1823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3399"/>
                  </a:solidFill>
                </a:rPr>
                <a:t>extensometer</a:t>
              </a:r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695950" y="1000125"/>
            <a:ext cx="3154363" cy="5113338"/>
            <a:chOff x="3588" y="630"/>
            <a:chExt cx="1987" cy="3221"/>
          </a:xfrm>
        </p:grpSpPr>
        <p:sp>
          <p:nvSpPr>
            <p:cNvPr id="32776" name="Rectangle 25"/>
            <p:cNvSpPr>
              <a:spLocks noChangeArrowheads="1"/>
            </p:cNvSpPr>
            <p:nvPr/>
          </p:nvSpPr>
          <p:spPr bwMode="auto">
            <a:xfrm>
              <a:off x="3588" y="630"/>
              <a:ext cx="157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b="1"/>
                <a:t>• Typical tensile </a:t>
              </a:r>
              <a:br>
                <a:rPr lang="en-US" b="1"/>
              </a:br>
              <a:r>
                <a:rPr lang="en-US" b="1"/>
                <a:t>    specimen</a:t>
              </a:r>
            </a:p>
          </p:txBody>
        </p:sp>
        <p:sp>
          <p:nvSpPr>
            <p:cNvPr id="32777" name="Rectangle 35"/>
            <p:cNvSpPr>
              <a:spLocks noChangeArrowheads="1"/>
            </p:cNvSpPr>
            <p:nvPr/>
          </p:nvSpPr>
          <p:spPr bwMode="auto">
            <a:xfrm>
              <a:off x="4841" y="1706"/>
              <a:ext cx="7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6.2,</a:t>
              </a:r>
            </a:p>
            <a:p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  <a:r>
                <a:rPr lang="en-US" sz="1200">
                  <a:solidFill>
                    <a:srgbClr val="000000"/>
                  </a:solidFill>
                </a:rPr>
                <a:t> </a:t>
              </a:r>
            </a:p>
          </p:txBody>
        </p:sp>
        <p:grpSp>
          <p:nvGrpSpPr>
            <p:cNvPr id="32778" name="Group 40"/>
            <p:cNvGrpSpPr>
              <a:grpSpLocks/>
            </p:cNvGrpSpPr>
            <p:nvPr/>
          </p:nvGrpSpPr>
          <p:grpSpPr bwMode="auto">
            <a:xfrm>
              <a:off x="3984" y="1267"/>
              <a:ext cx="1163" cy="2584"/>
              <a:chOff x="3886" y="1085"/>
              <a:chExt cx="1163" cy="2584"/>
            </a:xfrm>
          </p:grpSpPr>
          <p:sp>
            <p:nvSpPr>
              <p:cNvPr id="32779" name="Rectangle 21"/>
              <p:cNvSpPr>
                <a:spLocks noChangeArrowheads="1"/>
              </p:cNvSpPr>
              <p:nvPr/>
            </p:nvSpPr>
            <p:spPr bwMode="auto">
              <a:xfrm>
                <a:off x="3886" y="2888"/>
                <a:ext cx="568" cy="3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780" name="Group 37"/>
              <p:cNvGrpSpPr>
                <a:grpSpLocks/>
              </p:cNvGrpSpPr>
              <p:nvPr/>
            </p:nvGrpSpPr>
            <p:grpSpPr bwMode="auto">
              <a:xfrm>
                <a:off x="3969" y="1085"/>
                <a:ext cx="672" cy="2584"/>
                <a:chOff x="2746" y="984"/>
                <a:chExt cx="924" cy="3189"/>
              </a:xfrm>
            </p:grpSpPr>
            <p:pic>
              <p:nvPicPr>
                <p:cNvPr id="32783" name="Picture 20" descr="Fig 6_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46" y="984"/>
                  <a:ext cx="876" cy="3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784" name="Rectangle 26"/>
                <p:cNvSpPr>
                  <a:spLocks noChangeArrowheads="1"/>
                </p:cNvSpPr>
                <p:nvPr/>
              </p:nvSpPr>
              <p:spPr bwMode="auto">
                <a:xfrm>
                  <a:off x="3311" y="2536"/>
                  <a:ext cx="338" cy="10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785" name="Group 27"/>
                <p:cNvGrpSpPr>
                  <a:grpSpLocks/>
                </p:cNvGrpSpPr>
                <p:nvPr/>
              </p:nvGrpSpPr>
              <p:grpSpPr bwMode="auto">
                <a:xfrm>
                  <a:off x="3446" y="2656"/>
                  <a:ext cx="74" cy="816"/>
                  <a:chOff x="1304" y="2528"/>
                  <a:chExt cx="80" cy="928"/>
                </a:xfrm>
              </p:grpSpPr>
              <p:sp>
                <p:nvSpPr>
                  <p:cNvPr id="32788" name="Freeform 28"/>
                  <p:cNvSpPr>
                    <a:spLocks/>
                  </p:cNvSpPr>
                  <p:nvPr/>
                </p:nvSpPr>
                <p:spPr bwMode="auto">
                  <a:xfrm>
                    <a:off x="1304" y="3368"/>
                    <a:ext cx="80" cy="88"/>
                  </a:xfrm>
                  <a:custGeom>
                    <a:avLst/>
                    <a:gdLst>
                      <a:gd name="T0" fmla="*/ 40 w 80"/>
                      <a:gd name="T1" fmla="*/ 88 h 88"/>
                      <a:gd name="T2" fmla="*/ 0 w 80"/>
                      <a:gd name="T3" fmla="*/ 0 h 88"/>
                      <a:gd name="T4" fmla="*/ 40 w 80"/>
                      <a:gd name="T5" fmla="*/ 32 h 88"/>
                      <a:gd name="T6" fmla="*/ 80 w 80"/>
                      <a:gd name="T7" fmla="*/ 0 h 88"/>
                      <a:gd name="T8" fmla="*/ 40 w 80"/>
                      <a:gd name="T9" fmla="*/ 88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88"/>
                      <a:gd name="T17" fmla="*/ 80 w 80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88">
                        <a:moveTo>
                          <a:pt x="40" y="88"/>
                        </a:moveTo>
                        <a:lnTo>
                          <a:pt x="0" y="0"/>
                        </a:lnTo>
                        <a:lnTo>
                          <a:pt x="40" y="32"/>
                        </a:lnTo>
                        <a:lnTo>
                          <a:pt x="80" y="0"/>
                        </a:lnTo>
                        <a:lnTo>
                          <a:pt x="40" y="88"/>
                        </a:lnTo>
                        <a:close/>
                      </a:path>
                    </a:pathLst>
                  </a:custGeom>
                  <a:solidFill>
                    <a:srgbClr val="003399"/>
                  </a:solidFill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9" name="Freeform 29"/>
                  <p:cNvSpPr>
                    <a:spLocks/>
                  </p:cNvSpPr>
                  <p:nvPr/>
                </p:nvSpPr>
                <p:spPr bwMode="auto">
                  <a:xfrm>
                    <a:off x="1304" y="2528"/>
                    <a:ext cx="80" cy="88"/>
                  </a:xfrm>
                  <a:custGeom>
                    <a:avLst/>
                    <a:gdLst>
                      <a:gd name="T0" fmla="*/ 40 w 80"/>
                      <a:gd name="T1" fmla="*/ 0 h 88"/>
                      <a:gd name="T2" fmla="*/ 80 w 80"/>
                      <a:gd name="T3" fmla="*/ 88 h 88"/>
                      <a:gd name="T4" fmla="*/ 40 w 80"/>
                      <a:gd name="T5" fmla="*/ 56 h 88"/>
                      <a:gd name="T6" fmla="*/ 0 w 80"/>
                      <a:gd name="T7" fmla="*/ 88 h 88"/>
                      <a:gd name="T8" fmla="*/ 40 w 80"/>
                      <a:gd name="T9" fmla="*/ 0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88"/>
                      <a:gd name="T17" fmla="*/ 80 w 80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88">
                        <a:moveTo>
                          <a:pt x="40" y="0"/>
                        </a:moveTo>
                        <a:lnTo>
                          <a:pt x="80" y="88"/>
                        </a:lnTo>
                        <a:lnTo>
                          <a:pt x="40" y="56"/>
                        </a:lnTo>
                        <a:lnTo>
                          <a:pt x="0" y="88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3399"/>
                  </a:solidFill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0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" y="2584"/>
                    <a:ext cx="1" cy="816"/>
                  </a:xfrm>
                  <a:prstGeom prst="line">
                    <a:avLst/>
                  </a:pr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32786" name="Line 33"/>
                <p:cNvSpPr>
                  <a:spLocks noChangeShapeType="1"/>
                </p:cNvSpPr>
                <p:nvPr/>
              </p:nvSpPr>
              <p:spPr bwMode="auto">
                <a:xfrm>
                  <a:off x="3358" y="2656"/>
                  <a:ext cx="312" cy="0"/>
                </a:xfrm>
                <a:prstGeom prst="line">
                  <a:avLst/>
                </a:pr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2787" name="Line 34"/>
                <p:cNvSpPr>
                  <a:spLocks noChangeShapeType="1"/>
                </p:cNvSpPr>
                <p:nvPr/>
              </p:nvSpPr>
              <p:spPr bwMode="auto">
                <a:xfrm>
                  <a:off x="3358" y="3472"/>
                  <a:ext cx="312" cy="0"/>
                </a:xfrm>
                <a:prstGeom prst="line">
                  <a:avLst/>
                </a:pr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2781" name="Rectangle 31"/>
              <p:cNvSpPr>
                <a:spLocks noChangeArrowheads="1"/>
              </p:cNvSpPr>
              <p:nvPr/>
            </p:nvSpPr>
            <p:spPr bwMode="auto">
              <a:xfrm>
                <a:off x="4609" y="2592"/>
                <a:ext cx="4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gauge </a:t>
                </a:r>
                <a:endParaRPr lang="en-US"/>
              </a:p>
            </p:txBody>
          </p:sp>
          <p:sp>
            <p:nvSpPr>
              <p:cNvPr id="32782" name="Rectangle 32"/>
              <p:cNvSpPr>
                <a:spLocks noChangeArrowheads="1"/>
              </p:cNvSpPr>
              <p:nvPr/>
            </p:nvSpPr>
            <p:spPr bwMode="auto">
              <a:xfrm>
                <a:off x="4609" y="2760"/>
                <a:ext cx="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length</a:t>
                </a:r>
                <a:endParaRPr lang="en-US">
                  <a:solidFill>
                    <a:srgbClr val="003399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4144960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84</TotalTime>
  <Words>2418</Words>
  <Application>Microsoft Office PowerPoint</Application>
  <PresentationFormat>On-screen Show (4:3)</PresentationFormat>
  <Paragraphs>989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ＭＳ Ｐゴシック</vt:lpstr>
      <vt:lpstr>Times New Roman</vt:lpstr>
      <vt:lpstr>Times</vt:lpstr>
      <vt:lpstr>Symbol</vt:lpstr>
      <vt:lpstr>Arial Rounded MT Bold</vt:lpstr>
      <vt:lpstr>Chapter_06</vt:lpstr>
      <vt:lpstr>Adobe Photoshop Image</vt:lpstr>
      <vt:lpstr>Microsoft Equation 3.0</vt:lpstr>
      <vt:lpstr>Microsoft Equation</vt:lpstr>
      <vt:lpstr>Chapter 6:    Mechanical Properties </vt:lpstr>
      <vt:lpstr>Elastic Deformation</vt:lpstr>
      <vt:lpstr>Plastic Deformation (Metals)</vt:lpstr>
      <vt:lpstr>Engineering Stress</vt:lpstr>
      <vt:lpstr>Common States of Stress</vt:lpstr>
      <vt:lpstr>OTHER COMMON STRESS STATES (i)</vt:lpstr>
      <vt:lpstr>OTHER COMMON STRESS STATES (ii)</vt:lpstr>
      <vt:lpstr>Engineering Strain</vt:lpstr>
      <vt:lpstr>Stress-Strain Testing</vt:lpstr>
      <vt:lpstr>Linear Elastic Properties</vt:lpstr>
      <vt:lpstr>Poisson's ratio, n</vt:lpstr>
      <vt:lpstr>Mechanical Properties</vt:lpstr>
      <vt:lpstr>Other Elastic Properties</vt:lpstr>
      <vt:lpstr>Young’s Moduli:  Comparison</vt:lpstr>
      <vt:lpstr>Useful Linear Elastic Relationships</vt:lpstr>
      <vt:lpstr>Plastic (Permanent) Deformation</vt:lpstr>
      <vt:lpstr>Yield Strength, sy</vt:lpstr>
      <vt:lpstr>Yield Strength : Comparison</vt:lpstr>
      <vt:lpstr>VMSE: Virtual Tensile Testing</vt:lpstr>
      <vt:lpstr>Tensile Strength, TS</vt:lpstr>
      <vt:lpstr>Tensile Strength: Comparison</vt:lpstr>
      <vt:lpstr>Ductility</vt:lpstr>
      <vt:lpstr>Toughness</vt:lpstr>
      <vt:lpstr>Resilience, Ur</vt:lpstr>
      <vt:lpstr>Elastic Strain Recovery</vt:lpstr>
      <vt:lpstr>Hardness</vt:lpstr>
      <vt:lpstr>Hardness: Measurement</vt:lpstr>
      <vt:lpstr>Hardness: Measurement</vt:lpstr>
      <vt:lpstr>True Stress &amp; Strain</vt:lpstr>
      <vt:lpstr>Hardening</vt:lpstr>
      <vt:lpstr>Variability in Material Properties</vt:lpstr>
      <vt:lpstr>Design or Safety Factors</vt:lpstr>
      <vt:lpstr>Summary</vt:lpstr>
      <vt:lpstr>ANNOUNCEMENTS</vt:lpstr>
    </vt:vector>
  </TitlesOfParts>
  <Manager/>
  <Company>University of Iowa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Mechanical Properties </dc:title>
  <dc:subject>Callister &amp; Rethwisch 8th Edition</dc:subject>
  <dc:creator>David Rethwisch</dc:creator>
  <cp:keywords/>
  <dc:description>Copyright 2010</dc:description>
  <cp:lastModifiedBy>asharan</cp:lastModifiedBy>
  <cp:revision>16</cp:revision>
  <dcterms:created xsi:type="dcterms:W3CDTF">2009-11-17T21:38:50Z</dcterms:created>
  <dcterms:modified xsi:type="dcterms:W3CDTF">2010-08-26T15:50:30Z</dcterms:modified>
  <cp:category/>
</cp:coreProperties>
</file>