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508" r:id="rId2"/>
    <p:sldId id="544" r:id="rId3"/>
    <p:sldId id="545" r:id="rId4"/>
    <p:sldId id="547" r:id="rId5"/>
    <p:sldId id="548" r:id="rId6"/>
    <p:sldId id="549" r:id="rId7"/>
    <p:sldId id="551" r:id="rId8"/>
    <p:sldId id="552" r:id="rId9"/>
    <p:sldId id="553" r:id="rId10"/>
    <p:sldId id="554" r:id="rId11"/>
    <p:sldId id="555" r:id="rId12"/>
    <p:sldId id="556" r:id="rId13"/>
    <p:sldId id="557" r:id="rId14"/>
    <p:sldId id="575" r:id="rId15"/>
    <p:sldId id="558" r:id="rId16"/>
    <p:sldId id="559" r:id="rId17"/>
    <p:sldId id="561" r:id="rId18"/>
    <p:sldId id="567" r:id="rId19"/>
    <p:sldId id="562" r:id="rId20"/>
    <p:sldId id="563" r:id="rId21"/>
    <p:sldId id="564" r:id="rId22"/>
    <p:sldId id="565" r:id="rId23"/>
    <p:sldId id="566" r:id="rId24"/>
    <p:sldId id="568" r:id="rId25"/>
    <p:sldId id="569" r:id="rId26"/>
    <p:sldId id="570" r:id="rId27"/>
    <p:sldId id="571" r:id="rId28"/>
    <p:sldId id="572" r:id="rId29"/>
    <p:sldId id="573" r:id="rId30"/>
    <p:sldId id="574" r:id="rId31"/>
    <p:sldId id="527" r:id="rId32"/>
    <p:sldId id="536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6815"/>
    <a:srgbClr val="FF6600"/>
    <a:srgbClr val="FF0000"/>
    <a:srgbClr val="FFFF66"/>
    <a:srgbClr val="CC0099"/>
    <a:srgbClr val="009900"/>
    <a:srgbClr val="3333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9A7EF7AD-0851-4FC0-B594-9E65F4CA18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581D2-ADFF-4F9B-AAE6-71A7476D17D2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155E1-9803-44A6-8FEC-51FE7E12E691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D7E45-2AEA-481E-AFD0-DED1072E2A73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CCB27-C96C-4BCC-8B28-CF9829D81DB4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E8044-3E3E-42B0-82E7-1A16D520BC92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E00F2-4A0E-4FD6-B6B4-7C5F12F57588}" type="slidenum">
              <a:rPr lang="en-US"/>
              <a:pPr/>
              <a:t>15</a:t>
            </a:fld>
            <a:endParaRPr lang="en-US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8FDDD-6670-4478-913D-ADDC41FD9F78}" type="slidenum">
              <a:rPr lang="en-US"/>
              <a:pPr/>
              <a:t>16</a:t>
            </a:fld>
            <a:endParaRPr lang="en-US"/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8973F-A0E7-4047-AA57-1621D1C39EC4}" type="slidenum">
              <a:rPr lang="en-US"/>
              <a:pPr/>
              <a:t>17</a:t>
            </a:fld>
            <a:endParaRPr lang="en-US"/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8247B-2BBA-4718-AC1F-3D0A2BE9CBE7}" type="slidenum">
              <a:rPr lang="en-US"/>
              <a:pPr/>
              <a:t>18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7277C-E5F3-4F0D-A120-5AA2818E407D}" type="slidenum">
              <a:rPr lang="en-US"/>
              <a:pPr/>
              <a:t>19</a:t>
            </a:fld>
            <a:endParaRPr lang="en-US"/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CCDA1-7E36-4453-8C87-E0C5D85D7700}" type="slidenum">
              <a:rPr lang="en-US"/>
              <a:pPr/>
              <a:t>20</a:t>
            </a:fld>
            <a:endParaRPr lang="en-US"/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20D77-ADC1-44B9-9818-7AAFE92605BC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E724C-56A9-480B-940B-B2FC0EED8405}" type="slidenum">
              <a:rPr lang="en-US"/>
              <a:pPr/>
              <a:t>21</a:t>
            </a:fld>
            <a:endParaRPr lang="en-US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30309-3D09-4941-A2CC-E7DF292DEB9B}" type="slidenum">
              <a:rPr lang="en-US"/>
              <a:pPr/>
              <a:t>22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C03DB-2C36-43E3-83E5-0596A0E06448}" type="slidenum">
              <a:rPr lang="en-US"/>
              <a:pPr/>
              <a:t>23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8DD0D-CE56-44B3-A797-A4796DE8C550}" type="slidenum">
              <a:rPr lang="en-US"/>
              <a:pPr/>
              <a:t>24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07C9FC-6820-4034-A634-52303E256FA2}" type="slidenum">
              <a:rPr lang="en-US"/>
              <a:pPr/>
              <a:t>25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247F4-1A56-4E29-A928-4C2A88ED8F2F}" type="slidenum">
              <a:rPr lang="en-US"/>
              <a:pPr/>
              <a:t>26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42A63-A9D4-4731-B383-D90BF87C33A9}" type="slidenum">
              <a:rPr lang="en-US"/>
              <a:pPr/>
              <a:t>27</a:t>
            </a:fld>
            <a:endParaRPr lang="en-US"/>
          </a:p>
        </p:txBody>
      </p:sp>
      <p:sp>
        <p:nvSpPr>
          <p:cNvPr id="686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986AF-A618-4DF8-85B8-685C6DE15D53}" type="slidenum">
              <a:rPr lang="en-US"/>
              <a:pPr/>
              <a:t>28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1E539-464F-4A0A-9855-9D3DC354B1F1}" type="slidenum">
              <a:rPr lang="en-US"/>
              <a:pPr/>
              <a:t>29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62CDD-A648-43C0-A5A8-08C672A1E20C}" type="slidenum">
              <a:rPr lang="en-US"/>
              <a:pPr/>
              <a:t>30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8E9EB-6F44-48D1-8420-B3B8C49C23EB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00060-C0E8-484F-A3EA-C04D56FFB129}" type="slidenum">
              <a:rPr lang="en-US"/>
              <a:pPr/>
              <a:t>31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65B8F-9707-401A-96D0-41E296E5E41D}" type="slidenum">
              <a:rPr lang="en-US"/>
              <a:pPr/>
              <a:t>32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3BFAF-11FA-4EE7-82A6-E9FCD59FA59E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4E84D-0A35-46DC-B096-8E5BA616BE3E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121EF-407A-4BFB-B237-7353E83FD80D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D7D78-FF0D-49D5-ABD4-57162F94BC8C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1527E-3D17-42CA-A7D4-8842363502BE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A3986-B4B2-42BC-9691-FA5DE9EEE081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78591-36F9-47BC-AEF1-997267A78B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1272C-6D3A-4F1F-8963-2CC5B2361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53A06-7CC9-44DB-87EC-953A12B4B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FE7BB-EADE-4539-A65A-568AF8025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FC44A-52A2-4908-8323-3568D19B39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D1810-9C0A-4ACD-BA0D-844F5F6545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BC1D6-A9B8-41BE-B492-50D9DB368D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1AABC-BA4C-4607-BFE1-45A669251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46015-E996-4F60-B49C-3DB8A36E4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D1E82-8C20-4574-89B5-3AB1E894DD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2D47F-962A-4919-9074-EB844EC53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D0BF7-1223-4E7B-B3C4-FE6CDD9B4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0800" y="6400800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F92F965B-4272-4621-81DF-70B31CC0C2E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32800" y="6172200"/>
            <a:ext cx="43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114" name="Rectangle 10"/>
          <p:cNvSpPr>
            <a:spLocks noChangeArrowheads="1"/>
          </p:cNvSpPr>
          <p:nvPr/>
        </p:nvSpPr>
        <p:spPr bwMode="auto">
          <a:xfrm>
            <a:off x="7208838" y="6400800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latin typeface="Arial" pitchFamily="-111" charset="0"/>
                <a:ea typeface="+mn-ea"/>
              </a:rPr>
              <a:t>Chapter 12 -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F51F99-6667-4E4A-8F53-C2E9F3ED143D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  <a:cs typeface="Times New Roman" pitchFamily="18" charset="0"/>
              </a:rPr>
              <a:t>Chapter 12: Structures &amp; Properties of Ceramics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609600" y="1752600"/>
            <a:ext cx="40306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4D4D4D"/>
                </a:solidFill>
              </a:rPr>
              <a:t>ISSUES TO ADDRESS...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601663" y="2332038"/>
            <a:ext cx="70596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•  </a:t>
            </a:r>
            <a:r>
              <a:rPr lang="en-US"/>
              <a:t>How do the crystal structures of ceramic materials </a:t>
            </a:r>
            <a:br>
              <a:rPr lang="en-US"/>
            </a:br>
            <a:r>
              <a:rPr lang="en-US"/>
              <a:t>     differ from those for metals?</a:t>
            </a: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601663" y="3082925"/>
            <a:ext cx="74136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•  </a:t>
            </a:r>
            <a:r>
              <a:rPr lang="en-US"/>
              <a:t>How do point defects in ceramics differ from those </a:t>
            </a:r>
            <a:br>
              <a:rPr lang="en-US"/>
            </a:br>
            <a:r>
              <a:rPr lang="en-US"/>
              <a:t>     defects found in metals?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601663" y="3883025"/>
            <a:ext cx="8005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•  How are impurities accommodated in the ceramic lattice?</a:t>
            </a: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601663" y="5068888"/>
            <a:ext cx="81343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•  </a:t>
            </a:r>
            <a:r>
              <a:rPr lang="en-US"/>
              <a:t>How are the mechanical properties of ceramics </a:t>
            </a:r>
            <a:br>
              <a:rPr lang="en-US"/>
            </a:br>
            <a:r>
              <a:rPr lang="en-US"/>
              <a:t>     measured, and how do they differ from those for metals?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601663" y="4283075"/>
            <a:ext cx="79343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•  </a:t>
            </a:r>
            <a:r>
              <a:rPr lang="en-US"/>
              <a:t>In what ways are ceramic phase diagrams different from </a:t>
            </a:r>
            <a:br>
              <a:rPr lang="en-US"/>
            </a:br>
            <a:r>
              <a:rPr lang="en-US"/>
              <a:t>     phase diagrams for metals</a:t>
            </a:r>
            <a:r>
              <a:rPr lang="en-US"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000088-0C90-4690-93D8-B95DEFF08EAB}" type="slidenum">
              <a:rPr lang="en-US"/>
              <a:pPr/>
              <a:t>10</a:t>
            </a:fld>
            <a:endParaRPr lang="en-US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3357563" cy="304323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MgO and FeO</a:t>
            </a:r>
          </a:p>
        </p:txBody>
      </p: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4876800" y="1981200"/>
            <a:ext cx="457200" cy="914400"/>
            <a:chOff x="4128" y="1248"/>
            <a:chExt cx="228" cy="474"/>
          </a:xfrm>
        </p:grpSpPr>
        <p:pic>
          <p:nvPicPr>
            <p:cNvPr id="3380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6" y="1584"/>
              <a:ext cx="126" cy="13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pic>
          <p:nvPicPr>
            <p:cNvPr id="33804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28" y="1248"/>
              <a:ext cx="228" cy="24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</p:grp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5380038" y="1962150"/>
            <a:ext cx="2933700" cy="103663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000"/>
              <a:t>O</a:t>
            </a:r>
            <a:r>
              <a:rPr lang="en-US" sz="2000" baseline="30000"/>
              <a:t>2-	</a:t>
            </a:r>
            <a:r>
              <a:rPr lang="en-US" sz="2000" i="1"/>
              <a:t>r</a:t>
            </a:r>
            <a:r>
              <a:rPr lang="en-US" sz="2000" baseline="-25000"/>
              <a:t>O</a:t>
            </a:r>
            <a:r>
              <a:rPr lang="en-US" sz="2000"/>
              <a:t> = 0.140 nm</a:t>
            </a:r>
            <a:endParaRPr lang="en-US" sz="2000" baseline="30000"/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sz="2000"/>
              <a:t>Mg</a:t>
            </a:r>
            <a:r>
              <a:rPr lang="en-US" sz="2000" baseline="30000"/>
              <a:t>2+	 </a:t>
            </a:r>
            <a:r>
              <a:rPr lang="en-US" sz="2000" i="1"/>
              <a:t>r</a:t>
            </a:r>
            <a:r>
              <a:rPr lang="en-US" sz="2000" baseline="-25000"/>
              <a:t>Mg</a:t>
            </a:r>
            <a:r>
              <a:rPr lang="en-US" sz="2000"/>
              <a:t> = 0.072 nm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4106863" y="3421063"/>
            <a:ext cx="5037137" cy="10064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i="1"/>
              <a:t>r</a:t>
            </a:r>
            <a:r>
              <a:rPr lang="en-US" sz="2000" baseline="-25000"/>
              <a:t>Mg</a:t>
            </a:r>
            <a:r>
              <a:rPr lang="en-US" sz="2000"/>
              <a:t>/</a:t>
            </a:r>
            <a:r>
              <a:rPr lang="en-US" sz="2000" i="1"/>
              <a:t>r</a:t>
            </a:r>
            <a:r>
              <a:rPr lang="en-US" sz="2000" baseline="-25000"/>
              <a:t>O</a:t>
            </a:r>
            <a:r>
              <a:rPr lang="en-US" sz="2000"/>
              <a:t> = 0.514</a:t>
            </a:r>
          </a:p>
          <a:p>
            <a:pPr eaLnBrk="1" hangingPunct="1"/>
            <a:endParaRPr lang="en-US" sz="2000"/>
          </a:p>
          <a:p>
            <a:pPr eaLnBrk="1" hangingPunct="1">
              <a:buFont typeface="Symbol" pitchFamily="18" charset="2"/>
              <a:buChar char="\"/>
            </a:pPr>
            <a:r>
              <a:rPr lang="en-US" sz="2000">
                <a:sym typeface="Symbol" pitchFamily="18" charset="2"/>
              </a:rPr>
              <a:t>  cations prefer octahedral sites</a:t>
            </a: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1065213" y="5505450"/>
            <a:ext cx="7356475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cs typeface="Arial" pitchFamily="34" charset="0"/>
              </a:rPr>
              <a:t>So each Mg</a:t>
            </a:r>
            <a:r>
              <a:rPr lang="en-US" baseline="30000">
                <a:cs typeface="Arial" pitchFamily="34" charset="0"/>
              </a:rPr>
              <a:t>2+</a:t>
            </a:r>
            <a:r>
              <a:rPr lang="en-US">
                <a:cs typeface="Arial" pitchFamily="34" charset="0"/>
              </a:rPr>
              <a:t> (or Fe</a:t>
            </a:r>
            <a:r>
              <a:rPr lang="en-US" baseline="30000">
                <a:cs typeface="Arial" pitchFamily="34" charset="0"/>
              </a:rPr>
              <a:t>2+</a:t>
            </a:r>
            <a:r>
              <a:rPr lang="en-US">
                <a:cs typeface="Arial" pitchFamily="34" charset="0"/>
              </a:rPr>
              <a:t>) has 6 neighbor oxygen atoms</a:t>
            </a: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1506538" y="4967288"/>
            <a:ext cx="1790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12.2,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701675" y="1204913"/>
            <a:ext cx="7023100" cy="5191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MgO and FeO also have the NaCl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ED4468-09F2-4425-B16E-F7420AD5A24C}" type="slidenum">
              <a:rPr lang="en-US"/>
              <a:pPr/>
              <a:t>11</a:t>
            </a:fld>
            <a:endParaRPr lang="en-US"/>
          </a:p>
        </p:txBody>
      </p:sp>
      <p:pic>
        <p:nvPicPr>
          <p:cNvPr id="35844" name="Picture 2" descr="Fig 12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" y="2260600"/>
            <a:ext cx="432435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AX Crystal Structures</a:t>
            </a:r>
          </a:p>
        </p:txBody>
      </p:sp>
      <p:graphicFrame>
        <p:nvGraphicFramePr>
          <p:cNvPr id="35842" name="Object 5"/>
          <p:cNvGraphicFramePr>
            <a:graphicFrameLocks noChangeAspect="1"/>
          </p:cNvGraphicFramePr>
          <p:nvPr/>
        </p:nvGraphicFramePr>
        <p:xfrm>
          <a:off x="5276850" y="3146425"/>
          <a:ext cx="2546350" cy="871538"/>
        </p:xfrm>
        <a:graphic>
          <a:graphicData uri="http://schemas.openxmlformats.org/presentationml/2006/ole">
            <p:oleObj spid="_x0000_s35842" name="Equation" r:id="rId5" imgW="1485720" imgH="507960" progId="Equation.3">
              <p:embed/>
            </p:oleObj>
          </a:graphicData>
        </a:graphic>
      </p:graphicFrame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308100" y="5522913"/>
            <a:ext cx="1755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12.3,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76275" y="1727200"/>
            <a:ext cx="3190875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4C4CFF"/>
                </a:solidFill>
              </a:rPr>
              <a:t>Cesium Chloride</a:t>
            </a:r>
            <a:r>
              <a:rPr lang="en-US" sz="2000"/>
              <a:t> structure:</a:t>
            </a:r>
            <a:endParaRPr lang="en-US" sz="2000">
              <a:solidFill>
                <a:srgbClr val="4C4CFF"/>
              </a:solidFill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283075" y="4325938"/>
            <a:ext cx="4244975" cy="8223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sym typeface="Symbol" pitchFamily="18" charset="2"/>
              </a:rPr>
              <a:t>  Since 0.732 &lt; 0.939 &lt; 1.0,   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     cubic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sites preferred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609975" y="5235575"/>
            <a:ext cx="4478338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cs typeface="Arial" pitchFamily="34" charset="0"/>
              </a:rPr>
              <a:t>So each Cs</a:t>
            </a:r>
            <a:r>
              <a:rPr lang="en-US" sz="3200" baseline="30000">
                <a:cs typeface="Arial" pitchFamily="34" charset="0"/>
              </a:rPr>
              <a:t>+</a:t>
            </a:r>
            <a:r>
              <a:rPr lang="en-US">
                <a:cs typeface="Arial" pitchFamily="34" charset="0"/>
              </a:rPr>
              <a:t> has 8 neighbor Cl</a:t>
            </a:r>
            <a:r>
              <a:rPr lang="en-US" sz="3200" baseline="30000">
                <a:cs typeface="Arial" pitchFamily="34" charset="0"/>
              </a:rPr>
              <a:t>-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690563" y="1179513"/>
            <a:ext cx="7440612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AX–Type Crystal Structures include NaCl, CsCl, and zinc blende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1805940" y="4343400"/>
            <a:ext cx="6400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610842-8AF4-4A12-831C-C79B3AD5CA7F}" type="slidenum">
              <a:rPr lang="en-US"/>
              <a:pPr/>
              <a:t>12</a:t>
            </a:fld>
            <a:endParaRPr lang="en-US"/>
          </a:p>
        </p:txBody>
      </p:sp>
      <p:pic>
        <p:nvPicPr>
          <p:cNvPr id="37891" name="Picture 1026" descr="Fig 12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" y="1928813"/>
            <a:ext cx="3381375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AX</a:t>
            </a:r>
            <a:r>
              <a:rPr lang="en-US" baseline="-25000" smtClean="0">
                <a:ea typeface="ＭＳ Ｐゴシック" charset="-128"/>
              </a:rPr>
              <a:t>2</a:t>
            </a:r>
            <a:r>
              <a:rPr lang="en-US" smtClean="0">
                <a:ea typeface="ＭＳ Ｐゴシック" charset="-128"/>
              </a:rPr>
              <a:t> Crystal Structures</a:t>
            </a:r>
          </a:p>
        </p:txBody>
      </p:sp>
      <p:sp>
        <p:nvSpPr>
          <p:cNvPr id="37893" name="Text Box 1029"/>
          <p:cNvSpPr txBox="1">
            <a:spLocks noChangeArrowheads="1"/>
          </p:cNvSpPr>
          <p:nvPr/>
        </p:nvSpPr>
        <p:spPr bwMode="auto">
          <a:xfrm>
            <a:off x="4591050" y="2017713"/>
            <a:ext cx="4071938" cy="34512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  Calcium Fluorite (CaF</a:t>
            </a:r>
            <a:r>
              <a:rPr lang="en-US" baseline="-25000"/>
              <a:t>2</a:t>
            </a:r>
            <a:r>
              <a:rPr lang="en-US"/>
              <a:t>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  Cations in cubic sites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  UO</a:t>
            </a:r>
            <a:r>
              <a:rPr lang="en-US" baseline="-25000"/>
              <a:t>2,</a:t>
            </a:r>
            <a:r>
              <a:rPr lang="en-US"/>
              <a:t> ThO</a:t>
            </a:r>
            <a:r>
              <a:rPr lang="en-US" baseline="-25000"/>
              <a:t>2</a:t>
            </a:r>
            <a:r>
              <a:rPr lang="en-US"/>
              <a:t>, ZrO</a:t>
            </a:r>
            <a:r>
              <a:rPr lang="en-US" baseline="-25000"/>
              <a:t>2</a:t>
            </a:r>
            <a:r>
              <a:rPr lang="en-US"/>
              <a:t>, CeO</a:t>
            </a:r>
            <a:r>
              <a:rPr lang="en-US" baseline="-25000"/>
              <a:t>2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/>
              <a:t>  Antifluorite structure –    </a:t>
            </a:r>
          </a:p>
          <a:p>
            <a:pPr eaLnBrk="1" hangingPunct="1">
              <a:spcBef>
                <a:spcPct val="20000"/>
              </a:spcBef>
            </a:pPr>
            <a:r>
              <a:rPr lang="en-US"/>
              <a:t>    positions of cations and   </a:t>
            </a:r>
            <a:br>
              <a:rPr lang="en-US"/>
            </a:br>
            <a:r>
              <a:rPr lang="en-US"/>
              <a:t>    anions reversed</a:t>
            </a:r>
            <a:endParaRPr lang="en-US" b="1"/>
          </a:p>
        </p:txBody>
      </p:sp>
      <p:sp>
        <p:nvSpPr>
          <p:cNvPr id="37894" name="Rectangle 1030"/>
          <p:cNvSpPr>
            <a:spLocks noChangeArrowheads="1"/>
          </p:cNvSpPr>
          <p:nvPr/>
        </p:nvSpPr>
        <p:spPr bwMode="auto">
          <a:xfrm>
            <a:off x="1673225" y="5832475"/>
            <a:ext cx="1731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12.5,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37895" name="Rectangle 1031"/>
          <p:cNvSpPr>
            <a:spLocks noChangeArrowheads="1"/>
          </p:cNvSpPr>
          <p:nvPr/>
        </p:nvSpPr>
        <p:spPr bwMode="auto">
          <a:xfrm>
            <a:off x="1289050" y="1203325"/>
            <a:ext cx="46196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</a:rPr>
              <a:t>Fluorite</a:t>
            </a:r>
            <a:r>
              <a:rPr lang="en-US" sz="2800"/>
              <a:t> structure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1980" y="1120140"/>
            <a:ext cx="4389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CELL –TWO DIAGONALS</a:t>
            </a:r>
            <a:endParaRPr lang="en-CA" b="1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811780" y="3954780"/>
            <a:ext cx="342900" cy="1600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>
            <a:off x="1988820" y="4114800"/>
            <a:ext cx="434340" cy="1828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325880" y="2811780"/>
            <a:ext cx="61722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 flipV="1">
            <a:off x="3017520" y="2628900"/>
            <a:ext cx="86868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EA5815-7BD2-404E-B067-8C325E3CBD9C}" type="slidenum">
              <a:rPr lang="en-US"/>
              <a:pPr/>
              <a:t>13</a:t>
            </a:fld>
            <a:endParaRPr lang="en-US"/>
          </a:p>
        </p:txBody>
      </p:sp>
      <p:pic>
        <p:nvPicPr>
          <p:cNvPr id="39939" name="Picture 1026" descr="Fig 12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888" y="1304925"/>
            <a:ext cx="3741737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ABX</a:t>
            </a:r>
            <a:r>
              <a:rPr lang="en-US" baseline="-25000" smtClean="0">
                <a:ea typeface="ＭＳ Ｐゴシック" charset="-128"/>
              </a:rPr>
              <a:t>3</a:t>
            </a:r>
            <a:r>
              <a:rPr lang="en-US" smtClean="0">
                <a:ea typeface="ＭＳ Ｐゴシック" charset="-128"/>
              </a:rPr>
              <a:t> Crystal Structures</a:t>
            </a:r>
          </a:p>
        </p:txBody>
      </p:sp>
      <p:sp>
        <p:nvSpPr>
          <p:cNvPr id="39941" name="Rectangle 1029"/>
          <p:cNvSpPr>
            <a:spLocks noChangeArrowheads="1"/>
          </p:cNvSpPr>
          <p:nvPr/>
        </p:nvSpPr>
        <p:spPr bwMode="auto">
          <a:xfrm>
            <a:off x="2116138" y="4308475"/>
            <a:ext cx="175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12.6,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39942" name="Rectangle 1030"/>
          <p:cNvSpPr>
            <a:spLocks noChangeArrowheads="1"/>
          </p:cNvSpPr>
          <p:nvPr/>
        </p:nvSpPr>
        <p:spPr bwMode="auto">
          <a:xfrm>
            <a:off x="696913" y="1203325"/>
            <a:ext cx="77724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Perovskite </a:t>
            </a:r>
            <a:r>
              <a:rPr lang="en-US" sz="2800"/>
              <a:t>structure</a:t>
            </a:r>
            <a:endParaRPr lang="en-US" sz="280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</a:pPr>
            <a:r>
              <a:rPr lang="en-US" sz="2800"/>
              <a:t>Ex:  complex oxide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/>
              <a:t>        BaTiO</a:t>
            </a:r>
            <a:r>
              <a:rPr lang="en-US" sz="2800" baseline="-2500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43300"/>
            <a:ext cx="400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CHARGE C.G. SEPARATE AT GEOMETRICAL CENTER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 charset="-128"/>
              </a:rPr>
              <a:t>VMSE: Ceramic Crystal Structures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78665C-1D27-4706-AAF8-D2F1C4FA1457}" type="slidenum">
              <a:rPr lang="en-US"/>
              <a:pPr/>
              <a:t>14</a:t>
            </a:fld>
            <a:endParaRPr lang="en-US"/>
          </a:p>
        </p:txBody>
      </p:sp>
      <p:pic>
        <p:nvPicPr>
          <p:cNvPr id="41988" name="Picture 7" descr="VMSE Ceramic Crystal Structures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38" y="1185863"/>
            <a:ext cx="78517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537494-D216-43F5-834C-1132318B8215}" type="slidenum">
              <a:rPr lang="en-US"/>
              <a:pPr/>
              <a:t>15</a:t>
            </a:fld>
            <a:endParaRPr lang="en-US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62900" cy="5334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Density Computations for Ceramics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/>
        </p:nvGraphicFramePr>
        <p:xfrm>
          <a:off x="2959100" y="2224088"/>
          <a:ext cx="2984500" cy="1055687"/>
        </p:xfrm>
        <a:graphic>
          <a:graphicData uri="http://schemas.openxmlformats.org/presentationml/2006/ole">
            <p:oleObj spid="_x0000_s43010" name="Equation" r:id="rId4" imgW="1257120" imgH="444240" progId="Equation.3">
              <p:embed/>
            </p:oleObj>
          </a:graphicData>
        </a:graphic>
      </p:graphicFrame>
      <p:sp>
        <p:nvSpPr>
          <p:cNvPr id="43015" name="Line 4"/>
          <p:cNvSpPr>
            <a:spLocks noChangeShapeType="1"/>
          </p:cNvSpPr>
          <p:nvPr/>
        </p:nvSpPr>
        <p:spPr bwMode="auto">
          <a:xfrm>
            <a:off x="2887663" y="1933575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3016" name="Line 5"/>
          <p:cNvSpPr>
            <a:spLocks noChangeShapeType="1"/>
          </p:cNvSpPr>
          <p:nvPr/>
        </p:nvSpPr>
        <p:spPr bwMode="auto">
          <a:xfrm flipH="1" flipV="1">
            <a:off x="4552950" y="32131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3017" name="Rectangle 6"/>
          <p:cNvSpPr>
            <a:spLocks noChangeArrowheads="1"/>
          </p:cNvSpPr>
          <p:nvPr/>
        </p:nvSpPr>
        <p:spPr bwMode="auto">
          <a:xfrm>
            <a:off x="2155825" y="1517650"/>
            <a:ext cx="3825875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CC00"/>
                </a:solidFill>
                <a:cs typeface="Arial" pitchFamily="34" charset="0"/>
              </a:rPr>
              <a:t>Number of formula units/unit cell</a:t>
            </a:r>
            <a:endParaRPr lang="en-US" sz="2000" b="1">
              <a:solidFill>
                <a:srgbClr val="00CC00"/>
              </a:solidFill>
              <a:cs typeface="Arial" pitchFamily="34" charset="0"/>
            </a:endParaRPr>
          </a:p>
        </p:txBody>
      </p:sp>
      <p:sp>
        <p:nvSpPr>
          <p:cNvPr id="43018" name="Rectangle 7"/>
          <p:cNvSpPr>
            <a:spLocks noChangeArrowheads="1"/>
          </p:cNvSpPr>
          <p:nvPr/>
        </p:nvSpPr>
        <p:spPr bwMode="auto">
          <a:xfrm>
            <a:off x="3675063" y="3536950"/>
            <a:ext cx="3173412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</a:pPr>
            <a:r>
              <a:rPr lang="en-US" sz="2000">
                <a:solidFill>
                  <a:srgbClr val="CC3399"/>
                </a:solidFill>
                <a:cs typeface="Arial" pitchFamily="34" charset="0"/>
              </a:rPr>
              <a:t>Volume of unit cell</a:t>
            </a:r>
            <a:endParaRPr lang="en-US" sz="2000" b="1">
              <a:solidFill>
                <a:srgbClr val="CC3399"/>
              </a:solidFill>
              <a:cs typeface="Arial" pitchFamily="34" charset="0"/>
            </a:endParaRPr>
          </a:p>
        </p:txBody>
      </p:sp>
      <p:sp>
        <p:nvSpPr>
          <p:cNvPr id="43019" name="Line 8"/>
          <p:cNvSpPr>
            <a:spLocks noChangeShapeType="1"/>
          </p:cNvSpPr>
          <p:nvPr/>
        </p:nvSpPr>
        <p:spPr bwMode="auto">
          <a:xfrm flipH="1" flipV="1">
            <a:off x="5105400" y="3009900"/>
            <a:ext cx="95250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3020" name="Text Box 9"/>
          <p:cNvSpPr txBox="1">
            <a:spLocks noChangeArrowheads="1"/>
          </p:cNvSpPr>
          <p:nvPr/>
        </p:nvSpPr>
        <p:spPr bwMode="auto">
          <a:xfrm>
            <a:off x="6019800" y="3073400"/>
            <a:ext cx="2540000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Avogadro’s number</a:t>
            </a:r>
          </a:p>
        </p:txBody>
      </p:sp>
      <p:grpSp>
        <p:nvGrpSpPr>
          <p:cNvPr id="43021" name="Group 24"/>
          <p:cNvGrpSpPr>
            <a:grpSpLocks/>
          </p:cNvGrpSpPr>
          <p:nvPr/>
        </p:nvGrpSpPr>
        <p:grpSpPr bwMode="auto">
          <a:xfrm>
            <a:off x="1585913" y="4700588"/>
            <a:ext cx="6654800" cy="398462"/>
            <a:chOff x="999" y="2961"/>
            <a:chExt cx="4192" cy="251"/>
          </a:xfrm>
        </p:grpSpPr>
        <p:sp>
          <p:nvSpPr>
            <p:cNvPr id="43023" name="Rectangle 14"/>
            <p:cNvSpPr>
              <a:spLocks noChangeArrowheads="1"/>
            </p:cNvSpPr>
            <p:nvPr/>
          </p:nvSpPr>
          <p:spPr bwMode="auto">
            <a:xfrm>
              <a:off x="1277" y="2961"/>
              <a:ext cx="3914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 eaLnBrk="1" hangingPunct="1"/>
              <a:r>
                <a:rPr lang="en-US" sz="2000">
                  <a:cs typeface="Times New Roman" pitchFamily="18" charset="0"/>
                </a:rPr>
                <a:t>= sum of atomic weights of all anions in formula unit</a:t>
              </a:r>
            </a:p>
          </p:txBody>
        </p:sp>
        <p:graphicFrame>
          <p:nvGraphicFramePr>
            <p:cNvPr id="43012" name="Object 15"/>
            <p:cNvGraphicFramePr>
              <a:graphicFrameLocks noChangeAspect="1"/>
            </p:cNvGraphicFramePr>
            <p:nvPr/>
          </p:nvGraphicFramePr>
          <p:xfrm>
            <a:off x="999" y="2966"/>
            <a:ext cx="353" cy="246"/>
          </p:xfrm>
          <a:graphic>
            <a:graphicData uri="http://schemas.openxmlformats.org/presentationml/2006/ole">
              <p:oleObj spid="_x0000_s43012" name="Equation" r:id="rId5" imgW="292100" imgH="203200" progId="Equation.3">
                <p:embed/>
              </p:oleObj>
            </a:graphicData>
          </a:graphic>
        </p:graphicFrame>
      </p:grpSp>
      <p:graphicFrame>
        <p:nvGraphicFramePr>
          <p:cNvPr id="43011" name="Object 18"/>
          <p:cNvGraphicFramePr>
            <a:graphicFrameLocks noChangeAspect="1"/>
          </p:cNvGraphicFramePr>
          <p:nvPr/>
        </p:nvGraphicFramePr>
        <p:xfrm>
          <a:off x="1582738" y="4313238"/>
          <a:ext cx="519112" cy="377825"/>
        </p:xfrm>
        <a:graphic>
          <a:graphicData uri="http://schemas.openxmlformats.org/presentationml/2006/ole">
            <p:oleObj spid="_x0000_s43011" name="Equation" r:id="rId6" imgW="279400" imgH="203200" progId="Equation.3">
              <p:embed/>
            </p:oleObj>
          </a:graphicData>
        </a:graphic>
      </p:graphicFrame>
      <p:sp>
        <p:nvSpPr>
          <p:cNvPr id="43022" name="Rectangle 19"/>
          <p:cNvSpPr>
            <a:spLocks noChangeArrowheads="1"/>
          </p:cNvSpPr>
          <p:nvPr/>
        </p:nvSpPr>
        <p:spPr bwMode="auto">
          <a:xfrm>
            <a:off x="2035175" y="4322763"/>
            <a:ext cx="6561138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en-US" sz="2000">
                <a:cs typeface="Times New Roman" pitchFamily="18" charset="0"/>
              </a:rPr>
              <a:t>= sum of atomic weights of all cations in formula unit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120140"/>
            <a:ext cx="1897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NUMBER OF CAT AND ANION WITHIN AN UNIT CELL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D4FBE2-3506-4CCB-B60B-B8C0662759CC}" type="slidenum">
              <a:rPr lang="en-US"/>
              <a:pPr/>
              <a:t>16</a:t>
            </a:fld>
            <a:endParaRPr lang="en-US"/>
          </a:p>
        </p:txBody>
      </p:sp>
      <p:pic>
        <p:nvPicPr>
          <p:cNvPr id="45059" name="Picture 1026" descr="Fig 12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063" y="1800225"/>
            <a:ext cx="2535237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1027" descr="Fig 12_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100" y="2171700"/>
            <a:ext cx="2938463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Silicate Ceramics</a:t>
            </a:r>
          </a:p>
        </p:txBody>
      </p:sp>
      <p:sp>
        <p:nvSpPr>
          <p:cNvPr id="45062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ea typeface="ＭＳ Ｐゴシック" charset="-128"/>
              </a:rPr>
              <a:t>Most common elements on earth are Si &amp; O</a:t>
            </a:r>
          </a:p>
          <a:p>
            <a:endParaRPr lang="en-US" sz="2400" dirty="0" smtClean="0">
              <a:ea typeface="ＭＳ Ｐゴシック" charset="-128"/>
            </a:endParaRPr>
          </a:p>
          <a:p>
            <a:endParaRPr lang="en-US" sz="2400" dirty="0" smtClean="0">
              <a:ea typeface="ＭＳ Ｐゴシック" charset="-128"/>
            </a:endParaRPr>
          </a:p>
          <a:p>
            <a:endParaRPr lang="en-US" sz="2400" dirty="0" smtClean="0">
              <a:ea typeface="ＭＳ Ｐゴシック" charset="-128"/>
            </a:endParaRPr>
          </a:p>
          <a:p>
            <a:endParaRPr lang="en-US" sz="2400" dirty="0" smtClean="0">
              <a:ea typeface="ＭＳ Ｐゴシック" charset="-128"/>
            </a:endParaRPr>
          </a:p>
          <a:p>
            <a:endParaRPr lang="en-US" sz="2400" dirty="0" smtClean="0">
              <a:ea typeface="ＭＳ Ｐゴシック" charset="-128"/>
            </a:endParaRPr>
          </a:p>
          <a:p>
            <a:endParaRPr lang="en-US" sz="2400" dirty="0" smtClean="0">
              <a:ea typeface="ＭＳ Ｐゴシック" charset="-128"/>
            </a:endParaRPr>
          </a:p>
          <a:p>
            <a:endParaRPr lang="en-US" sz="2400" dirty="0" smtClean="0">
              <a:ea typeface="ＭＳ Ｐゴシック" charset="-128"/>
            </a:endParaRPr>
          </a:p>
          <a:p>
            <a:r>
              <a:rPr lang="en-US" sz="2400" dirty="0" smtClean="0">
                <a:ea typeface="ＭＳ Ｐゴシック" charset="-128"/>
              </a:rPr>
              <a:t>SiO</a:t>
            </a:r>
            <a:r>
              <a:rPr lang="en-US" sz="2400" baseline="-25000" dirty="0" smtClean="0">
                <a:ea typeface="ＭＳ Ｐゴシック" charset="-128"/>
              </a:rPr>
              <a:t>2 </a:t>
            </a:r>
            <a:r>
              <a:rPr lang="en-US" sz="2400" dirty="0" smtClean="0">
                <a:ea typeface="ＭＳ Ｐゴシック" charset="-128"/>
              </a:rPr>
              <a:t>(silica) </a:t>
            </a:r>
            <a:r>
              <a:rPr lang="en-US" sz="2400" dirty="0" smtClean="0">
                <a:solidFill>
                  <a:schemeClr val="accent2"/>
                </a:solidFill>
                <a:ea typeface="ＭＳ Ｐゴシック" charset="-128"/>
              </a:rPr>
              <a:t>polymorphic</a:t>
            </a:r>
            <a:r>
              <a:rPr lang="en-US" sz="2400" dirty="0" smtClean="0">
                <a:ea typeface="ＭＳ Ｐゴシック" charset="-128"/>
              </a:rPr>
              <a:t> forms are quartz, </a:t>
            </a:r>
            <a:r>
              <a:rPr lang="en-US" sz="2400" dirty="0" err="1" smtClean="0">
                <a:ea typeface="ＭＳ Ｐゴシック" charset="-128"/>
              </a:rPr>
              <a:t>crystobalite</a:t>
            </a:r>
            <a:r>
              <a:rPr lang="en-US" sz="2400" dirty="0" smtClean="0">
                <a:ea typeface="ＭＳ Ｐゴシック" charset="-128"/>
              </a:rPr>
              <a:t>, &amp; </a:t>
            </a:r>
            <a:r>
              <a:rPr lang="en-US" sz="2400" dirty="0" err="1" smtClean="0">
                <a:ea typeface="ＭＳ Ｐゴシック" charset="-128"/>
              </a:rPr>
              <a:t>tridymite</a:t>
            </a:r>
            <a:endParaRPr lang="en-US" sz="2400" dirty="0" smtClean="0">
              <a:ea typeface="ＭＳ Ｐゴシック" charset="-128"/>
            </a:endParaRPr>
          </a:p>
          <a:p>
            <a:r>
              <a:rPr lang="en-US" sz="2400" dirty="0" smtClean="0">
                <a:ea typeface="ＭＳ Ｐゴシック" charset="-128"/>
              </a:rPr>
              <a:t>The strong Si-O bonds lead to a high melting temperature (1710</a:t>
            </a:r>
            <a:r>
              <a:rPr lang="en-US" sz="2400" dirty="0" smtClean="0">
                <a:ea typeface="ＭＳ Ｐゴシック" charset="-128"/>
                <a:cs typeface="Arial" pitchFamily="34" charset="0"/>
              </a:rPr>
              <a:t>ºC) for this </a:t>
            </a:r>
            <a:r>
              <a:rPr lang="en-US" sz="2400" dirty="0" smtClean="0">
                <a:ea typeface="ＭＳ Ｐゴシック" charset="-128"/>
              </a:rPr>
              <a:t>material</a:t>
            </a:r>
            <a:r>
              <a:rPr lang="en-US" sz="2400" b="1" dirty="0" smtClean="0">
                <a:ea typeface="ＭＳ Ｐゴシック" charset="-128"/>
              </a:rPr>
              <a:t> </a:t>
            </a:r>
          </a:p>
        </p:txBody>
      </p:sp>
      <p:sp>
        <p:nvSpPr>
          <p:cNvPr id="45063" name="Text Box 1030"/>
          <p:cNvSpPr txBox="1">
            <a:spLocks noChangeArrowheads="1"/>
          </p:cNvSpPr>
          <p:nvPr/>
        </p:nvSpPr>
        <p:spPr bwMode="auto">
          <a:xfrm>
            <a:off x="4029075" y="2362200"/>
            <a:ext cx="598488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Si</a:t>
            </a:r>
            <a:r>
              <a:rPr lang="en-US" sz="2000" baseline="30000"/>
              <a:t>4+</a:t>
            </a:r>
            <a:endParaRPr lang="en-US" sz="2000"/>
          </a:p>
        </p:txBody>
      </p:sp>
      <p:sp>
        <p:nvSpPr>
          <p:cNvPr id="45064" name="Text Box 1031"/>
          <p:cNvSpPr txBox="1">
            <a:spLocks noChangeArrowheads="1"/>
          </p:cNvSpPr>
          <p:nvPr/>
        </p:nvSpPr>
        <p:spPr bwMode="auto">
          <a:xfrm>
            <a:off x="4029075" y="2992438"/>
            <a:ext cx="528638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O</a:t>
            </a:r>
            <a:r>
              <a:rPr lang="en-US" sz="2000" baseline="30000"/>
              <a:t>2-</a:t>
            </a:r>
            <a:endParaRPr lang="en-US" sz="2000"/>
          </a:p>
        </p:txBody>
      </p:sp>
      <p:sp>
        <p:nvSpPr>
          <p:cNvPr id="45065" name="Rectangle 1032"/>
          <p:cNvSpPr>
            <a:spLocks noChangeArrowheads="1"/>
          </p:cNvSpPr>
          <p:nvPr/>
        </p:nvSpPr>
        <p:spPr bwMode="auto">
          <a:xfrm>
            <a:off x="3341688" y="3668713"/>
            <a:ext cx="1414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Figs. 12.9-10, </a:t>
            </a:r>
            <a:r>
              <a:rPr lang="en-US" sz="1200" i="1">
                <a:solidFill>
                  <a:srgbClr val="000000"/>
                </a:solidFill>
              </a:rPr>
              <a:t>Callister &amp; Rethwisch 8e</a:t>
            </a:r>
          </a:p>
        </p:txBody>
      </p:sp>
      <p:sp>
        <p:nvSpPr>
          <p:cNvPr id="45066" name="Text Box 1033"/>
          <p:cNvSpPr txBox="1">
            <a:spLocks noChangeArrowheads="1"/>
          </p:cNvSpPr>
          <p:nvPr/>
        </p:nvSpPr>
        <p:spPr bwMode="auto">
          <a:xfrm>
            <a:off x="5699125" y="4006850"/>
            <a:ext cx="1468438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crystobalite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620" y="1805940"/>
            <a:ext cx="333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TETRAHEDRON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41C3E7-1A5B-44FC-88CE-8A774BEDEA15}" type="slidenum">
              <a:rPr lang="en-US"/>
              <a:pPr/>
              <a:t>17</a:t>
            </a:fld>
            <a:endParaRPr lang="en-US"/>
          </a:p>
        </p:txBody>
      </p:sp>
      <p:sp>
        <p:nvSpPr>
          <p:cNvPr id="47107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12775" y="1273175"/>
            <a:ext cx="7772400" cy="931863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400" dirty="0" smtClean="0">
                <a:ea typeface="ＭＳ Ｐゴシック" charset="-128"/>
              </a:rPr>
              <a:t>Bonding of adjacent  SiO</a:t>
            </a:r>
            <a:r>
              <a:rPr lang="en-US" sz="2400" baseline="-25000" dirty="0" smtClean="0">
                <a:ea typeface="ＭＳ Ｐゴシック" charset="-128"/>
              </a:rPr>
              <a:t>4</a:t>
            </a:r>
            <a:r>
              <a:rPr lang="en-US" sz="2400" baseline="30000" dirty="0" smtClean="0">
                <a:ea typeface="ＭＳ Ｐゴシック" charset="-128"/>
              </a:rPr>
              <a:t>4-</a:t>
            </a:r>
            <a:r>
              <a:rPr lang="en-US" sz="2400" dirty="0" smtClean="0">
                <a:ea typeface="ＭＳ Ｐゴシック" charset="-128"/>
              </a:rPr>
              <a:t> accomplished by the sharing of common corners, edges, or faces</a:t>
            </a: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47108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Silicates</a:t>
            </a:r>
            <a:endParaRPr lang="en-US" sz="3200" smtClean="0">
              <a:ea typeface="ＭＳ Ｐゴシック" charset="-128"/>
            </a:endParaRPr>
          </a:p>
        </p:txBody>
      </p:sp>
      <p:pic>
        <p:nvPicPr>
          <p:cNvPr id="47109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25700"/>
            <a:ext cx="1200150" cy="16065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47110" name="Text Box 1029"/>
          <p:cNvSpPr txBox="1">
            <a:spLocks noChangeArrowheads="1"/>
          </p:cNvSpPr>
          <p:nvPr/>
        </p:nvSpPr>
        <p:spPr bwMode="auto">
          <a:xfrm>
            <a:off x="1482725" y="4635500"/>
            <a:ext cx="1371600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/>
              <a:t>Mg</a:t>
            </a:r>
            <a:r>
              <a:rPr lang="en-US" sz="2000" baseline="-25000"/>
              <a:t>2</a:t>
            </a:r>
            <a:r>
              <a:rPr lang="en-US" sz="2000"/>
              <a:t>SiO</a:t>
            </a:r>
            <a:r>
              <a:rPr lang="en-US" sz="2000" baseline="-25000"/>
              <a:t>4</a:t>
            </a:r>
            <a:endParaRPr lang="en-US" sz="2000"/>
          </a:p>
        </p:txBody>
      </p:sp>
      <p:sp>
        <p:nvSpPr>
          <p:cNvPr id="47111" name="Text Box 1030"/>
          <p:cNvSpPr txBox="1">
            <a:spLocks noChangeArrowheads="1"/>
          </p:cNvSpPr>
          <p:nvPr/>
        </p:nvSpPr>
        <p:spPr bwMode="auto">
          <a:xfrm>
            <a:off x="2997200" y="4635500"/>
            <a:ext cx="1600200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/>
              <a:t>Ca</a:t>
            </a:r>
            <a:r>
              <a:rPr lang="en-US" sz="2000" baseline="-25000"/>
              <a:t>2</a:t>
            </a:r>
            <a:r>
              <a:rPr lang="en-US" sz="2000"/>
              <a:t>MgSi</a:t>
            </a:r>
            <a:r>
              <a:rPr lang="en-US" sz="2000" baseline="-25000"/>
              <a:t>2</a:t>
            </a:r>
            <a:r>
              <a:rPr lang="en-US" sz="2000"/>
              <a:t>O</a:t>
            </a:r>
            <a:r>
              <a:rPr lang="en-US" sz="2000" baseline="-25000"/>
              <a:t>7</a:t>
            </a:r>
          </a:p>
        </p:txBody>
      </p:sp>
      <p:sp>
        <p:nvSpPr>
          <p:cNvPr id="47112" name="Rectangle 1031"/>
          <p:cNvSpPr>
            <a:spLocks noChangeArrowheads="1"/>
          </p:cNvSpPr>
          <p:nvPr/>
        </p:nvSpPr>
        <p:spPr bwMode="auto">
          <a:xfrm>
            <a:off x="6637338" y="4295775"/>
            <a:ext cx="1414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12.12,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pic>
        <p:nvPicPr>
          <p:cNvPr id="47113" name="Picture 1032" descr="Fig 12_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3075" y="2297113"/>
            <a:ext cx="4856163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Rectangle 1033"/>
          <p:cNvSpPr>
            <a:spLocks noChangeArrowheads="1"/>
          </p:cNvSpPr>
          <p:nvPr/>
        </p:nvSpPr>
        <p:spPr bwMode="auto">
          <a:xfrm>
            <a:off x="635000" y="5175250"/>
            <a:ext cx="7772400" cy="11874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/>
              <a:t>Presence of cations such as Ca</a:t>
            </a:r>
            <a:r>
              <a:rPr lang="en-US" baseline="30000"/>
              <a:t>2+</a:t>
            </a:r>
            <a:r>
              <a:rPr lang="en-US"/>
              <a:t>, Mg</a:t>
            </a:r>
            <a:r>
              <a:rPr lang="en-US" baseline="30000"/>
              <a:t>2+</a:t>
            </a:r>
            <a:r>
              <a:rPr lang="en-US"/>
              <a:t>, &amp; Al</a:t>
            </a:r>
            <a:r>
              <a:rPr lang="en-US" baseline="30000"/>
              <a:t>3+</a:t>
            </a:r>
            <a:r>
              <a:rPr lang="en-US"/>
              <a:t> </a:t>
            </a:r>
          </a:p>
          <a:p>
            <a:pPr lvl="2"/>
            <a:r>
              <a:rPr lang="en-US"/>
              <a:t>     1.  maintain charge neutrality, and</a:t>
            </a:r>
          </a:p>
          <a:p>
            <a:pPr lvl="2"/>
            <a:r>
              <a:rPr lang="en-US"/>
              <a:t>     2.  ionically bond SiO</a:t>
            </a:r>
            <a:r>
              <a:rPr lang="en-US" baseline="-25000"/>
              <a:t>4</a:t>
            </a:r>
            <a:r>
              <a:rPr lang="en-US" baseline="30000"/>
              <a:t>4-</a:t>
            </a:r>
            <a:r>
              <a:rPr lang="en-US"/>
              <a:t> to one another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41148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VARIOUS COMBINATIONS</a:t>
            </a:r>
            <a:endParaRPr lang="en-CA" b="1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 flipV="1">
            <a:off x="6949440" y="1394460"/>
            <a:ext cx="1120140" cy="1028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4535AF-CB9C-4A34-A053-C04A09FAC78F}" type="slidenum">
              <a:rPr lang="en-US"/>
              <a:pPr/>
              <a:t>18</a:t>
            </a:fld>
            <a:endParaRPr lang="en-US"/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469900" y="3657600"/>
            <a:ext cx="29352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•  Quartz is </a:t>
            </a:r>
            <a:r>
              <a:rPr lang="en-US">
                <a:solidFill>
                  <a:schemeClr val="accent2"/>
                </a:solidFill>
              </a:rPr>
              <a:t>crystalline</a:t>
            </a:r>
          </a:p>
          <a:p>
            <a:r>
              <a:rPr lang="en-US"/>
              <a:t>    SiO</a:t>
            </a:r>
            <a:r>
              <a:rPr lang="en-US" sz="2800" b="1" baseline="-4000"/>
              <a:t>2</a:t>
            </a:r>
            <a:r>
              <a:rPr lang="en-US"/>
              <a:t>: </a:t>
            </a: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546100" y="1092200"/>
            <a:ext cx="18176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•  Basic Unit: 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3700463" y="1143000"/>
            <a:ext cx="510698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Glass is noncrystalline (</a:t>
            </a:r>
            <a:r>
              <a:rPr lang="en-US">
                <a:solidFill>
                  <a:schemeClr val="accent2"/>
                </a:solidFill>
              </a:rPr>
              <a:t>amorphous)</a:t>
            </a:r>
            <a:endParaRPr lang="en-US"/>
          </a:p>
          <a:p>
            <a:r>
              <a:rPr lang="en-US"/>
              <a:t>•  Fused silica is SiO</a:t>
            </a:r>
            <a:r>
              <a:rPr lang="en-US" baseline="-25000"/>
              <a:t>2</a:t>
            </a:r>
            <a:r>
              <a:rPr lang="en-US"/>
              <a:t> to which no </a:t>
            </a:r>
            <a:br>
              <a:rPr lang="en-US"/>
            </a:br>
            <a:r>
              <a:rPr lang="en-US"/>
              <a:t>    impurities have been added</a:t>
            </a:r>
            <a:r>
              <a:rPr lang="en-US">
                <a:latin typeface="Times" charset="0"/>
              </a:rPr>
              <a:t> </a:t>
            </a:r>
            <a:endParaRPr lang="en-US" sz="2200"/>
          </a:p>
          <a:p>
            <a:r>
              <a:rPr lang="en-US"/>
              <a:t>•  Other common glasses contain </a:t>
            </a:r>
            <a:br>
              <a:rPr lang="en-US"/>
            </a:br>
            <a:r>
              <a:rPr lang="en-US"/>
              <a:t>    impurity ions such as Na</a:t>
            </a:r>
            <a:r>
              <a:rPr lang="en-US" baseline="30000"/>
              <a:t>+</a:t>
            </a:r>
            <a:r>
              <a:rPr lang="en-US"/>
              <a:t>, Ca</a:t>
            </a:r>
            <a:r>
              <a:rPr lang="en-US" baseline="30000"/>
              <a:t>2+</a:t>
            </a:r>
            <a:r>
              <a:rPr lang="en-US"/>
              <a:t>, </a:t>
            </a:r>
            <a:br>
              <a:rPr lang="en-US"/>
            </a:br>
            <a:r>
              <a:rPr lang="en-US"/>
              <a:t>    Al</a:t>
            </a:r>
            <a:r>
              <a:rPr lang="en-US" baseline="30000"/>
              <a:t>3+</a:t>
            </a:r>
            <a:r>
              <a:rPr lang="en-US"/>
              <a:t>, and B</a:t>
            </a:r>
            <a:r>
              <a:rPr lang="en-US" baseline="30000"/>
              <a:t>3+</a:t>
            </a:r>
            <a:r>
              <a:rPr lang="en-US" baseline="30000">
                <a:latin typeface="Times" charset="0"/>
              </a:rPr>
              <a:t> </a:t>
            </a:r>
            <a:endParaRPr lang="en-US" sz="2000" baseline="30000"/>
          </a:p>
        </p:txBody>
      </p:sp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6781800" y="5257800"/>
            <a:ext cx="17065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(soda glass)</a:t>
            </a:r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6781800" y="5791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Adapted from Fig. 12.11, </a:t>
            </a:r>
            <a:r>
              <a:rPr lang="en-US" sz="1200" i="1">
                <a:solidFill>
                  <a:srgbClr val="000000"/>
                </a:solidFill>
              </a:rPr>
              <a:t>Callister &amp; Rethwisch 8e</a:t>
            </a:r>
            <a:r>
              <a:rPr lang="en-US" sz="1200"/>
              <a:t>.</a:t>
            </a:r>
          </a:p>
        </p:txBody>
      </p:sp>
      <p:sp>
        <p:nvSpPr>
          <p:cNvPr id="49160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Glass Structure</a:t>
            </a:r>
          </a:p>
        </p:txBody>
      </p:sp>
      <p:grpSp>
        <p:nvGrpSpPr>
          <p:cNvPr id="49161" name="Group 8"/>
          <p:cNvGrpSpPr>
            <a:grpSpLocks noChangeAspect="1"/>
          </p:cNvGrpSpPr>
          <p:nvPr/>
        </p:nvGrpSpPr>
        <p:grpSpPr bwMode="auto">
          <a:xfrm>
            <a:off x="1079500" y="1574800"/>
            <a:ext cx="2336800" cy="1778000"/>
            <a:chOff x="720" y="992"/>
            <a:chExt cx="1472" cy="1120"/>
          </a:xfrm>
        </p:grpSpPr>
        <p:sp>
          <p:nvSpPr>
            <p:cNvPr id="49580" name="AutoShape 9"/>
            <p:cNvSpPr>
              <a:spLocks noChangeAspect="1" noChangeArrowheads="1" noTextEdit="1"/>
            </p:cNvSpPr>
            <p:nvPr/>
          </p:nvSpPr>
          <p:spPr bwMode="auto">
            <a:xfrm>
              <a:off x="720" y="992"/>
              <a:ext cx="1472" cy="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81" name="Rectangle 10"/>
            <p:cNvSpPr>
              <a:spLocks noChangeArrowheads="1"/>
            </p:cNvSpPr>
            <p:nvPr/>
          </p:nvSpPr>
          <p:spPr bwMode="auto">
            <a:xfrm>
              <a:off x="728" y="1128"/>
              <a:ext cx="25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Si0</a:t>
              </a:r>
              <a:endParaRPr lang="en-US"/>
            </a:p>
          </p:txBody>
        </p:sp>
        <p:sp>
          <p:nvSpPr>
            <p:cNvPr id="49582" name="Rectangle 11"/>
            <p:cNvSpPr>
              <a:spLocks noChangeArrowheads="1"/>
            </p:cNvSpPr>
            <p:nvPr/>
          </p:nvSpPr>
          <p:spPr bwMode="auto">
            <a:xfrm>
              <a:off x="1000" y="1168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49583" name="Rectangle 12"/>
            <p:cNvSpPr>
              <a:spLocks noChangeArrowheads="1"/>
            </p:cNvSpPr>
            <p:nvPr/>
          </p:nvSpPr>
          <p:spPr bwMode="auto">
            <a:xfrm>
              <a:off x="1104" y="1128"/>
              <a:ext cx="9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 tetrahedron</a:t>
              </a:r>
              <a:endParaRPr lang="en-US"/>
            </a:p>
          </p:txBody>
        </p:sp>
        <p:sp>
          <p:nvSpPr>
            <p:cNvPr id="49584" name="Rectangle 13"/>
            <p:cNvSpPr>
              <a:spLocks noChangeArrowheads="1"/>
            </p:cNvSpPr>
            <p:nvPr/>
          </p:nvSpPr>
          <p:spPr bwMode="auto">
            <a:xfrm>
              <a:off x="960" y="1000"/>
              <a:ext cx="15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4-</a:t>
              </a:r>
              <a:endParaRPr lang="en-US"/>
            </a:p>
          </p:txBody>
        </p:sp>
        <p:grpSp>
          <p:nvGrpSpPr>
            <p:cNvPr id="49585" name="Group 14"/>
            <p:cNvGrpSpPr>
              <a:grpSpLocks/>
            </p:cNvGrpSpPr>
            <p:nvPr/>
          </p:nvGrpSpPr>
          <p:grpSpPr bwMode="auto">
            <a:xfrm>
              <a:off x="992" y="1352"/>
              <a:ext cx="1149" cy="736"/>
              <a:chOff x="992" y="1352"/>
              <a:chExt cx="1149" cy="736"/>
            </a:xfrm>
          </p:grpSpPr>
          <p:grpSp>
            <p:nvGrpSpPr>
              <p:cNvPr id="49586" name="Group 15"/>
              <p:cNvGrpSpPr>
                <a:grpSpLocks/>
              </p:cNvGrpSpPr>
              <p:nvPr/>
            </p:nvGrpSpPr>
            <p:grpSpPr bwMode="auto">
              <a:xfrm>
                <a:off x="992" y="1352"/>
                <a:ext cx="616" cy="736"/>
                <a:chOff x="992" y="1352"/>
                <a:chExt cx="616" cy="736"/>
              </a:xfrm>
            </p:grpSpPr>
            <p:sp>
              <p:nvSpPr>
                <p:cNvPr id="49599" name="Oval 16"/>
                <p:cNvSpPr>
                  <a:spLocks noChangeArrowheads="1"/>
                </p:cNvSpPr>
                <p:nvPr/>
              </p:nvSpPr>
              <p:spPr bwMode="auto">
                <a:xfrm>
                  <a:off x="1184" y="1352"/>
                  <a:ext cx="240" cy="24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00" name="Oval 17"/>
                <p:cNvSpPr>
                  <a:spLocks noChangeArrowheads="1"/>
                </p:cNvSpPr>
                <p:nvPr/>
              </p:nvSpPr>
              <p:spPr bwMode="auto">
                <a:xfrm>
                  <a:off x="1176" y="1848"/>
                  <a:ext cx="240" cy="24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01" name="Oval 18"/>
                <p:cNvSpPr>
                  <a:spLocks noChangeArrowheads="1"/>
                </p:cNvSpPr>
                <p:nvPr/>
              </p:nvSpPr>
              <p:spPr bwMode="auto">
                <a:xfrm>
                  <a:off x="1368" y="1688"/>
                  <a:ext cx="240" cy="24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02" name="Oval 19"/>
                <p:cNvSpPr>
                  <a:spLocks noChangeArrowheads="1"/>
                </p:cNvSpPr>
                <p:nvPr/>
              </p:nvSpPr>
              <p:spPr bwMode="auto">
                <a:xfrm>
                  <a:off x="992" y="1688"/>
                  <a:ext cx="240" cy="24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03" name="Oval 20"/>
                <p:cNvSpPr>
                  <a:spLocks noChangeArrowheads="1"/>
                </p:cNvSpPr>
                <p:nvPr/>
              </p:nvSpPr>
              <p:spPr bwMode="auto">
                <a:xfrm>
                  <a:off x="1248" y="1648"/>
                  <a:ext cx="104" cy="112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04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296" y="1736"/>
                  <a:ext cx="1" cy="11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9605" name="Line 22"/>
                <p:cNvSpPr>
                  <a:spLocks noChangeShapeType="1"/>
                </p:cNvSpPr>
                <p:nvPr/>
              </p:nvSpPr>
              <p:spPr bwMode="auto">
                <a:xfrm>
                  <a:off x="1344" y="1720"/>
                  <a:ext cx="48" cy="32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960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184" y="1720"/>
                  <a:ext cx="56" cy="2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960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304" y="1536"/>
                  <a:ext cx="1" cy="11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9587" name="Rectangle 25"/>
              <p:cNvSpPr>
                <a:spLocks noChangeArrowheads="1"/>
              </p:cNvSpPr>
              <p:nvPr/>
            </p:nvSpPr>
            <p:spPr bwMode="auto">
              <a:xfrm>
                <a:off x="1616" y="1456"/>
                <a:ext cx="1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CC0000"/>
                    </a:solidFill>
                  </a:rPr>
                  <a:t>Si</a:t>
                </a:r>
                <a:endParaRPr lang="en-US"/>
              </a:p>
            </p:txBody>
          </p:sp>
          <p:sp>
            <p:nvSpPr>
              <p:cNvPr id="49588" name="Rectangle 26"/>
              <p:cNvSpPr>
                <a:spLocks noChangeArrowheads="1"/>
              </p:cNvSpPr>
              <p:nvPr/>
            </p:nvSpPr>
            <p:spPr bwMode="auto">
              <a:xfrm>
                <a:off x="1768" y="1408"/>
                <a:ext cx="18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CC0000"/>
                    </a:solidFill>
                  </a:rPr>
                  <a:t>4+</a:t>
                </a:r>
                <a:endParaRPr lang="en-US"/>
              </a:p>
            </p:txBody>
          </p:sp>
          <p:grpSp>
            <p:nvGrpSpPr>
              <p:cNvPr id="49589" name="Group 27"/>
              <p:cNvGrpSpPr>
                <a:grpSpLocks/>
              </p:cNvGrpSpPr>
              <p:nvPr/>
            </p:nvGrpSpPr>
            <p:grpSpPr bwMode="auto">
              <a:xfrm>
                <a:off x="1344" y="1584"/>
                <a:ext cx="272" cy="128"/>
                <a:chOff x="1344" y="1584"/>
                <a:chExt cx="272" cy="128"/>
              </a:xfrm>
            </p:grpSpPr>
            <p:sp>
              <p:nvSpPr>
                <p:cNvPr id="49597" name="Freeform 28"/>
                <p:cNvSpPr>
                  <a:spLocks/>
                </p:cNvSpPr>
                <p:nvPr/>
              </p:nvSpPr>
              <p:spPr bwMode="auto">
                <a:xfrm>
                  <a:off x="1344" y="1624"/>
                  <a:ext cx="72" cy="88"/>
                </a:xfrm>
                <a:custGeom>
                  <a:avLst/>
                  <a:gdLst>
                    <a:gd name="T0" fmla="*/ 0 w 72"/>
                    <a:gd name="T1" fmla="*/ 64 h 88"/>
                    <a:gd name="T2" fmla="*/ 32 w 72"/>
                    <a:gd name="T3" fmla="*/ 0 h 88"/>
                    <a:gd name="T4" fmla="*/ 40 w 72"/>
                    <a:gd name="T5" fmla="*/ 48 h 88"/>
                    <a:gd name="T6" fmla="*/ 72 w 72"/>
                    <a:gd name="T7" fmla="*/ 88 h 88"/>
                    <a:gd name="T8" fmla="*/ 0 w 72"/>
                    <a:gd name="T9" fmla="*/ 6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88"/>
                    <a:gd name="T17" fmla="*/ 72 w 7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88">
                      <a:moveTo>
                        <a:pt x="0" y="64"/>
                      </a:moveTo>
                      <a:lnTo>
                        <a:pt x="32" y="0"/>
                      </a:lnTo>
                      <a:lnTo>
                        <a:pt x="40" y="48"/>
                      </a:lnTo>
                      <a:lnTo>
                        <a:pt x="72" y="88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98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384" y="1584"/>
                  <a:ext cx="232" cy="8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49590" name="Group 30"/>
              <p:cNvGrpSpPr>
                <a:grpSpLocks/>
              </p:cNvGrpSpPr>
              <p:nvPr/>
            </p:nvGrpSpPr>
            <p:grpSpPr bwMode="auto">
              <a:xfrm>
                <a:off x="1608" y="1656"/>
                <a:ext cx="533" cy="240"/>
                <a:chOff x="1608" y="1656"/>
                <a:chExt cx="533" cy="240"/>
              </a:xfrm>
            </p:grpSpPr>
            <p:grpSp>
              <p:nvGrpSpPr>
                <p:cNvPr id="49591" name="Group 31"/>
                <p:cNvGrpSpPr>
                  <a:grpSpLocks/>
                </p:cNvGrpSpPr>
                <p:nvPr/>
              </p:nvGrpSpPr>
              <p:grpSpPr bwMode="auto">
                <a:xfrm>
                  <a:off x="1608" y="1744"/>
                  <a:ext cx="248" cy="96"/>
                  <a:chOff x="1608" y="1744"/>
                  <a:chExt cx="248" cy="96"/>
                </a:xfrm>
              </p:grpSpPr>
              <p:sp>
                <p:nvSpPr>
                  <p:cNvPr id="49595" name="Freeform 32"/>
                  <p:cNvSpPr>
                    <a:spLocks/>
                  </p:cNvSpPr>
                  <p:nvPr/>
                </p:nvSpPr>
                <p:spPr bwMode="auto">
                  <a:xfrm>
                    <a:off x="1608" y="1744"/>
                    <a:ext cx="56" cy="96"/>
                  </a:xfrm>
                  <a:custGeom>
                    <a:avLst/>
                    <a:gdLst>
                      <a:gd name="T0" fmla="*/ 0 w 56"/>
                      <a:gd name="T1" fmla="*/ 56 h 96"/>
                      <a:gd name="T2" fmla="*/ 56 w 56"/>
                      <a:gd name="T3" fmla="*/ 0 h 96"/>
                      <a:gd name="T4" fmla="*/ 40 w 56"/>
                      <a:gd name="T5" fmla="*/ 56 h 96"/>
                      <a:gd name="T6" fmla="*/ 56 w 56"/>
                      <a:gd name="T7" fmla="*/ 96 h 96"/>
                      <a:gd name="T8" fmla="*/ 0 w 56"/>
                      <a:gd name="T9" fmla="*/ 56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96"/>
                      <a:gd name="T17" fmla="*/ 56 w 56"/>
                      <a:gd name="T18" fmla="*/ 96 h 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96">
                        <a:moveTo>
                          <a:pt x="0" y="56"/>
                        </a:moveTo>
                        <a:lnTo>
                          <a:pt x="56" y="0"/>
                        </a:lnTo>
                        <a:lnTo>
                          <a:pt x="40" y="56"/>
                        </a:lnTo>
                        <a:lnTo>
                          <a:pt x="56" y="96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596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8" y="1776"/>
                    <a:ext cx="208" cy="24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  <p:sp>
              <p:nvSpPr>
                <p:cNvPr id="49592" name="Rectangle 34"/>
                <p:cNvSpPr>
                  <a:spLocks noChangeArrowheads="1"/>
                </p:cNvSpPr>
                <p:nvPr/>
              </p:nvSpPr>
              <p:spPr bwMode="auto">
                <a:xfrm>
                  <a:off x="1864" y="1704"/>
                  <a:ext cx="1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3399"/>
                      </a:solidFill>
                    </a:rPr>
                    <a:t>O</a:t>
                  </a:r>
                  <a:endParaRPr lang="en-US"/>
                </a:p>
              </p:txBody>
            </p:sp>
            <p:sp>
              <p:nvSpPr>
                <p:cNvPr id="49593" name="Rectangle 35"/>
                <p:cNvSpPr>
                  <a:spLocks noChangeArrowheads="1"/>
                </p:cNvSpPr>
                <p:nvPr/>
              </p:nvSpPr>
              <p:spPr bwMode="auto">
                <a:xfrm>
                  <a:off x="1992" y="1656"/>
                  <a:ext cx="8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3399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49594" name="Rectangle 36"/>
                <p:cNvSpPr>
                  <a:spLocks noChangeArrowheads="1"/>
                </p:cNvSpPr>
                <p:nvPr/>
              </p:nvSpPr>
              <p:spPr bwMode="auto">
                <a:xfrm>
                  <a:off x="2088" y="1656"/>
                  <a:ext cx="5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>
                      <a:solidFill>
                        <a:srgbClr val="003399"/>
                      </a:solidFill>
                    </a:rPr>
                    <a:t>-</a:t>
                  </a:r>
                  <a:endParaRPr lang="en-US"/>
                </a:p>
              </p:txBody>
            </p:sp>
          </p:grpSp>
        </p:grpSp>
      </p:grpSp>
      <p:grpSp>
        <p:nvGrpSpPr>
          <p:cNvPr id="49162" name="Group 37"/>
          <p:cNvGrpSpPr>
            <a:grpSpLocks noChangeAspect="1"/>
          </p:cNvGrpSpPr>
          <p:nvPr/>
        </p:nvGrpSpPr>
        <p:grpSpPr bwMode="auto">
          <a:xfrm>
            <a:off x="1079500" y="4651375"/>
            <a:ext cx="1765300" cy="1597025"/>
            <a:chOff x="720" y="2930"/>
            <a:chExt cx="1112" cy="1006"/>
          </a:xfrm>
        </p:grpSpPr>
        <p:sp>
          <p:nvSpPr>
            <p:cNvPr id="49417" name="AutoShape 38"/>
            <p:cNvSpPr>
              <a:spLocks noChangeAspect="1" noChangeArrowheads="1" noTextEdit="1"/>
            </p:cNvSpPr>
            <p:nvPr/>
          </p:nvSpPr>
          <p:spPr bwMode="auto">
            <a:xfrm>
              <a:off x="720" y="2930"/>
              <a:ext cx="1112" cy="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49418" name="Group 39"/>
            <p:cNvGrpSpPr>
              <a:grpSpLocks/>
            </p:cNvGrpSpPr>
            <p:nvPr/>
          </p:nvGrpSpPr>
          <p:grpSpPr bwMode="auto">
            <a:xfrm>
              <a:off x="727" y="3298"/>
              <a:ext cx="482" cy="440"/>
              <a:chOff x="727" y="3298"/>
              <a:chExt cx="482" cy="440"/>
            </a:xfrm>
          </p:grpSpPr>
          <p:sp>
            <p:nvSpPr>
              <p:cNvPr id="49554" name="Freeform 40"/>
              <p:cNvSpPr>
                <a:spLocks/>
              </p:cNvSpPr>
              <p:nvPr/>
            </p:nvSpPr>
            <p:spPr bwMode="auto">
              <a:xfrm>
                <a:off x="762" y="3334"/>
                <a:ext cx="411" cy="361"/>
              </a:xfrm>
              <a:custGeom>
                <a:avLst/>
                <a:gdLst>
                  <a:gd name="T0" fmla="*/ 411 w 411"/>
                  <a:gd name="T1" fmla="*/ 184 h 361"/>
                  <a:gd name="T2" fmla="*/ 305 w 411"/>
                  <a:gd name="T3" fmla="*/ 361 h 361"/>
                  <a:gd name="T4" fmla="*/ 100 w 411"/>
                  <a:gd name="T5" fmla="*/ 361 h 361"/>
                  <a:gd name="T6" fmla="*/ 0 w 411"/>
                  <a:gd name="T7" fmla="*/ 184 h 361"/>
                  <a:gd name="T8" fmla="*/ 100 w 411"/>
                  <a:gd name="T9" fmla="*/ 0 h 361"/>
                  <a:gd name="T10" fmla="*/ 305 w 411"/>
                  <a:gd name="T11" fmla="*/ 0 h 361"/>
                  <a:gd name="T12" fmla="*/ 411 w 411"/>
                  <a:gd name="T13" fmla="*/ 184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84"/>
                    </a:moveTo>
                    <a:lnTo>
                      <a:pt x="305" y="361"/>
                    </a:lnTo>
                    <a:lnTo>
                      <a:pt x="100" y="361"/>
                    </a:lnTo>
                    <a:lnTo>
                      <a:pt x="0" y="184"/>
                    </a:lnTo>
                    <a:lnTo>
                      <a:pt x="100" y="0"/>
                    </a:lnTo>
                    <a:lnTo>
                      <a:pt x="305" y="0"/>
                    </a:lnTo>
                    <a:lnTo>
                      <a:pt x="411" y="184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55" name="Freeform 41"/>
              <p:cNvSpPr>
                <a:spLocks/>
              </p:cNvSpPr>
              <p:nvPr/>
            </p:nvSpPr>
            <p:spPr bwMode="auto">
              <a:xfrm>
                <a:off x="770" y="3341"/>
                <a:ext cx="410" cy="361"/>
              </a:xfrm>
              <a:custGeom>
                <a:avLst/>
                <a:gdLst>
                  <a:gd name="T0" fmla="*/ 410 w 410"/>
                  <a:gd name="T1" fmla="*/ 177 h 361"/>
                  <a:gd name="T2" fmla="*/ 304 w 410"/>
                  <a:gd name="T3" fmla="*/ 361 h 361"/>
                  <a:gd name="T4" fmla="*/ 99 w 410"/>
                  <a:gd name="T5" fmla="*/ 361 h 361"/>
                  <a:gd name="T6" fmla="*/ 0 w 410"/>
                  <a:gd name="T7" fmla="*/ 177 h 361"/>
                  <a:gd name="T8" fmla="*/ 99 w 410"/>
                  <a:gd name="T9" fmla="*/ 0 h 361"/>
                  <a:gd name="T10" fmla="*/ 304 w 410"/>
                  <a:gd name="T11" fmla="*/ 0 h 361"/>
                  <a:gd name="T12" fmla="*/ 410 w 410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0"/>
                  <a:gd name="T22" fmla="*/ 0 h 361"/>
                  <a:gd name="T23" fmla="*/ 410 w 410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0" h="361">
                    <a:moveTo>
                      <a:pt x="410" y="177"/>
                    </a:moveTo>
                    <a:lnTo>
                      <a:pt x="304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4" y="0"/>
                    </a:lnTo>
                    <a:lnTo>
                      <a:pt x="410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556" name="Group 42"/>
              <p:cNvGrpSpPr>
                <a:grpSpLocks/>
              </p:cNvGrpSpPr>
              <p:nvPr/>
            </p:nvGrpSpPr>
            <p:grpSpPr bwMode="auto">
              <a:xfrm>
                <a:off x="1131" y="3476"/>
                <a:ext cx="78" cy="70"/>
                <a:chOff x="1131" y="3476"/>
                <a:chExt cx="78" cy="70"/>
              </a:xfrm>
            </p:grpSpPr>
            <p:sp>
              <p:nvSpPr>
                <p:cNvPr id="49578" name="Oval 43"/>
                <p:cNvSpPr>
                  <a:spLocks noChangeArrowheads="1"/>
                </p:cNvSpPr>
                <p:nvPr/>
              </p:nvSpPr>
              <p:spPr bwMode="auto">
                <a:xfrm>
                  <a:off x="1131" y="3476"/>
                  <a:ext cx="78" cy="7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79" name="Oval 44"/>
                <p:cNvSpPr>
                  <a:spLocks noChangeArrowheads="1"/>
                </p:cNvSpPr>
                <p:nvPr/>
              </p:nvSpPr>
              <p:spPr bwMode="auto">
                <a:xfrm>
                  <a:off x="1145" y="3490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557" name="Oval 45"/>
              <p:cNvSpPr>
                <a:spLocks noChangeArrowheads="1"/>
              </p:cNvSpPr>
              <p:nvPr/>
            </p:nvSpPr>
            <p:spPr bwMode="auto">
              <a:xfrm>
                <a:off x="932" y="3660"/>
                <a:ext cx="71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558" name="Group 46"/>
              <p:cNvGrpSpPr>
                <a:grpSpLocks/>
              </p:cNvGrpSpPr>
              <p:nvPr/>
            </p:nvGrpSpPr>
            <p:grpSpPr bwMode="auto">
              <a:xfrm>
                <a:off x="826" y="3660"/>
                <a:ext cx="78" cy="78"/>
                <a:chOff x="826" y="3660"/>
                <a:chExt cx="78" cy="78"/>
              </a:xfrm>
            </p:grpSpPr>
            <p:sp>
              <p:nvSpPr>
                <p:cNvPr id="49576" name="Oval 47"/>
                <p:cNvSpPr>
                  <a:spLocks noChangeArrowheads="1"/>
                </p:cNvSpPr>
                <p:nvPr/>
              </p:nvSpPr>
              <p:spPr bwMode="auto">
                <a:xfrm>
                  <a:off x="826" y="3660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77" name="Oval 48"/>
                <p:cNvSpPr>
                  <a:spLocks noChangeArrowheads="1"/>
                </p:cNvSpPr>
                <p:nvPr/>
              </p:nvSpPr>
              <p:spPr bwMode="auto">
                <a:xfrm>
                  <a:off x="840" y="3674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559" name="Group 49"/>
              <p:cNvGrpSpPr>
                <a:grpSpLocks/>
              </p:cNvGrpSpPr>
              <p:nvPr/>
            </p:nvGrpSpPr>
            <p:grpSpPr bwMode="auto">
              <a:xfrm>
                <a:off x="1032" y="3660"/>
                <a:ext cx="78" cy="78"/>
                <a:chOff x="1032" y="3660"/>
                <a:chExt cx="78" cy="78"/>
              </a:xfrm>
            </p:grpSpPr>
            <p:sp>
              <p:nvSpPr>
                <p:cNvPr id="49574" name="Oval 50"/>
                <p:cNvSpPr>
                  <a:spLocks noChangeArrowheads="1"/>
                </p:cNvSpPr>
                <p:nvPr/>
              </p:nvSpPr>
              <p:spPr bwMode="auto">
                <a:xfrm>
                  <a:off x="1032" y="3660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75" name="Oval 51"/>
                <p:cNvSpPr>
                  <a:spLocks noChangeArrowheads="1"/>
                </p:cNvSpPr>
                <p:nvPr/>
              </p:nvSpPr>
              <p:spPr bwMode="auto">
                <a:xfrm>
                  <a:off x="1046" y="3674"/>
                  <a:ext cx="49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560" name="Oval 52"/>
              <p:cNvSpPr>
                <a:spLocks noChangeArrowheads="1"/>
              </p:cNvSpPr>
              <p:nvPr/>
            </p:nvSpPr>
            <p:spPr bwMode="auto">
              <a:xfrm>
                <a:off x="925" y="3298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561" name="Group 53"/>
              <p:cNvGrpSpPr>
                <a:grpSpLocks/>
              </p:cNvGrpSpPr>
              <p:nvPr/>
            </p:nvGrpSpPr>
            <p:grpSpPr bwMode="auto">
              <a:xfrm>
                <a:off x="826" y="3298"/>
                <a:ext cx="71" cy="78"/>
                <a:chOff x="826" y="3298"/>
                <a:chExt cx="71" cy="78"/>
              </a:xfrm>
            </p:grpSpPr>
            <p:sp>
              <p:nvSpPr>
                <p:cNvPr id="49572" name="Oval 54"/>
                <p:cNvSpPr>
                  <a:spLocks noChangeArrowheads="1"/>
                </p:cNvSpPr>
                <p:nvPr/>
              </p:nvSpPr>
              <p:spPr bwMode="auto">
                <a:xfrm>
                  <a:off x="826" y="3298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73" name="Oval 55"/>
                <p:cNvSpPr>
                  <a:spLocks noChangeArrowheads="1"/>
                </p:cNvSpPr>
                <p:nvPr/>
              </p:nvSpPr>
              <p:spPr bwMode="auto">
                <a:xfrm>
                  <a:off x="840" y="3313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562" name="Group 56"/>
              <p:cNvGrpSpPr>
                <a:grpSpLocks/>
              </p:cNvGrpSpPr>
              <p:nvPr/>
            </p:nvGrpSpPr>
            <p:grpSpPr bwMode="auto">
              <a:xfrm>
                <a:off x="1032" y="3298"/>
                <a:ext cx="70" cy="78"/>
                <a:chOff x="1032" y="3298"/>
                <a:chExt cx="70" cy="78"/>
              </a:xfrm>
            </p:grpSpPr>
            <p:sp>
              <p:nvSpPr>
                <p:cNvPr id="49570" name="Oval 57"/>
                <p:cNvSpPr>
                  <a:spLocks noChangeArrowheads="1"/>
                </p:cNvSpPr>
                <p:nvPr/>
              </p:nvSpPr>
              <p:spPr bwMode="auto">
                <a:xfrm>
                  <a:off x="1032" y="3298"/>
                  <a:ext cx="70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71" name="Oval 58"/>
                <p:cNvSpPr>
                  <a:spLocks noChangeArrowheads="1"/>
                </p:cNvSpPr>
                <p:nvPr/>
              </p:nvSpPr>
              <p:spPr bwMode="auto">
                <a:xfrm>
                  <a:off x="1046" y="3313"/>
                  <a:ext cx="49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563" name="Oval 59"/>
              <p:cNvSpPr>
                <a:spLocks noChangeArrowheads="1"/>
              </p:cNvSpPr>
              <p:nvPr/>
            </p:nvSpPr>
            <p:spPr bwMode="auto">
              <a:xfrm>
                <a:off x="777" y="3568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564" name="Group 60"/>
              <p:cNvGrpSpPr>
                <a:grpSpLocks/>
              </p:cNvGrpSpPr>
              <p:nvPr/>
            </p:nvGrpSpPr>
            <p:grpSpPr bwMode="auto">
              <a:xfrm>
                <a:off x="727" y="3476"/>
                <a:ext cx="78" cy="77"/>
                <a:chOff x="727" y="3476"/>
                <a:chExt cx="78" cy="77"/>
              </a:xfrm>
            </p:grpSpPr>
            <p:sp>
              <p:nvSpPr>
                <p:cNvPr id="49568" name="Oval 61"/>
                <p:cNvSpPr>
                  <a:spLocks noChangeArrowheads="1"/>
                </p:cNvSpPr>
                <p:nvPr/>
              </p:nvSpPr>
              <p:spPr bwMode="auto">
                <a:xfrm>
                  <a:off x="727" y="3476"/>
                  <a:ext cx="78" cy="77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69" name="Oval 62"/>
                <p:cNvSpPr>
                  <a:spLocks noChangeArrowheads="1"/>
                </p:cNvSpPr>
                <p:nvPr/>
              </p:nvSpPr>
              <p:spPr bwMode="auto">
                <a:xfrm>
                  <a:off x="741" y="3490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565" name="Oval 63"/>
              <p:cNvSpPr>
                <a:spLocks noChangeArrowheads="1"/>
              </p:cNvSpPr>
              <p:nvPr/>
            </p:nvSpPr>
            <p:spPr bwMode="auto">
              <a:xfrm>
                <a:off x="777" y="3390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6" name="Oval 64"/>
              <p:cNvSpPr>
                <a:spLocks noChangeArrowheads="1"/>
              </p:cNvSpPr>
              <p:nvPr/>
            </p:nvSpPr>
            <p:spPr bwMode="auto">
              <a:xfrm>
                <a:off x="1081" y="3390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7" name="Oval 65"/>
              <p:cNvSpPr>
                <a:spLocks noChangeArrowheads="1"/>
              </p:cNvSpPr>
              <p:nvPr/>
            </p:nvSpPr>
            <p:spPr bwMode="auto">
              <a:xfrm>
                <a:off x="1081" y="3568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419" name="Group 66"/>
            <p:cNvGrpSpPr>
              <a:grpSpLocks/>
            </p:cNvGrpSpPr>
            <p:nvPr/>
          </p:nvGrpSpPr>
          <p:grpSpPr bwMode="auto">
            <a:xfrm>
              <a:off x="1039" y="3483"/>
              <a:ext cx="474" cy="432"/>
              <a:chOff x="1039" y="3483"/>
              <a:chExt cx="474" cy="432"/>
            </a:xfrm>
          </p:grpSpPr>
          <p:sp>
            <p:nvSpPr>
              <p:cNvPr id="49528" name="Freeform 67"/>
              <p:cNvSpPr>
                <a:spLocks/>
              </p:cNvSpPr>
              <p:nvPr/>
            </p:nvSpPr>
            <p:spPr bwMode="auto">
              <a:xfrm>
                <a:off x="1067" y="3518"/>
                <a:ext cx="411" cy="361"/>
              </a:xfrm>
              <a:custGeom>
                <a:avLst/>
                <a:gdLst>
                  <a:gd name="T0" fmla="*/ 411 w 411"/>
                  <a:gd name="T1" fmla="*/ 177 h 361"/>
                  <a:gd name="T2" fmla="*/ 305 w 411"/>
                  <a:gd name="T3" fmla="*/ 361 h 361"/>
                  <a:gd name="T4" fmla="*/ 99 w 411"/>
                  <a:gd name="T5" fmla="*/ 361 h 361"/>
                  <a:gd name="T6" fmla="*/ 0 w 411"/>
                  <a:gd name="T7" fmla="*/ 177 h 361"/>
                  <a:gd name="T8" fmla="*/ 99 w 411"/>
                  <a:gd name="T9" fmla="*/ 0 h 361"/>
                  <a:gd name="T10" fmla="*/ 305 w 411"/>
                  <a:gd name="T11" fmla="*/ 0 h 361"/>
                  <a:gd name="T12" fmla="*/ 411 w 411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77"/>
                    </a:moveTo>
                    <a:lnTo>
                      <a:pt x="305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5" y="0"/>
                    </a:lnTo>
                    <a:lnTo>
                      <a:pt x="411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29" name="Freeform 68"/>
              <p:cNvSpPr>
                <a:spLocks/>
              </p:cNvSpPr>
              <p:nvPr/>
            </p:nvSpPr>
            <p:spPr bwMode="auto">
              <a:xfrm>
                <a:off x="1074" y="3525"/>
                <a:ext cx="411" cy="361"/>
              </a:xfrm>
              <a:custGeom>
                <a:avLst/>
                <a:gdLst>
                  <a:gd name="T0" fmla="*/ 411 w 411"/>
                  <a:gd name="T1" fmla="*/ 177 h 361"/>
                  <a:gd name="T2" fmla="*/ 305 w 411"/>
                  <a:gd name="T3" fmla="*/ 361 h 361"/>
                  <a:gd name="T4" fmla="*/ 99 w 411"/>
                  <a:gd name="T5" fmla="*/ 361 h 361"/>
                  <a:gd name="T6" fmla="*/ 0 w 411"/>
                  <a:gd name="T7" fmla="*/ 177 h 361"/>
                  <a:gd name="T8" fmla="*/ 99 w 411"/>
                  <a:gd name="T9" fmla="*/ 0 h 361"/>
                  <a:gd name="T10" fmla="*/ 305 w 411"/>
                  <a:gd name="T11" fmla="*/ 0 h 361"/>
                  <a:gd name="T12" fmla="*/ 411 w 411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77"/>
                    </a:moveTo>
                    <a:lnTo>
                      <a:pt x="305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5" y="0"/>
                    </a:lnTo>
                    <a:lnTo>
                      <a:pt x="411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530" name="Group 69"/>
              <p:cNvGrpSpPr>
                <a:grpSpLocks/>
              </p:cNvGrpSpPr>
              <p:nvPr/>
            </p:nvGrpSpPr>
            <p:grpSpPr bwMode="auto">
              <a:xfrm>
                <a:off x="1435" y="3653"/>
                <a:ext cx="78" cy="78"/>
                <a:chOff x="1435" y="3653"/>
                <a:chExt cx="78" cy="78"/>
              </a:xfrm>
            </p:grpSpPr>
            <p:sp>
              <p:nvSpPr>
                <p:cNvPr id="49552" name="Oval 70"/>
                <p:cNvSpPr>
                  <a:spLocks noChangeArrowheads="1"/>
                </p:cNvSpPr>
                <p:nvPr/>
              </p:nvSpPr>
              <p:spPr bwMode="auto">
                <a:xfrm>
                  <a:off x="1435" y="3653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53" name="Oval 71"/>
                <p:cNvSpPr>
                  <a:spLocks noChangeArrowheads="1"/>
                </p:cNvSpPr>
                <p:nvPr/>
              </p:nvSpPr>
              <p:spPr bwMode="auto">
                <a:xfrm>
                  <a:off x="1450" y="3667"/>
                  <a:ext cx="49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531" name="Oval 72"/>
              <p:cNvSpPr>
                <a:spLocks noChangeArrowheads="1"/>
              </p:cNvSpPr>
              <p:nvPr/>
            </p:nvSpPr>
            <p:spPr bwMode="auto">
              <a:xfrm>
                <a:off x="1237" y="3844"/>
                <a:ext cx="71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532" name="Group 73"/>
              <p:cNvGrpSpPr>
                <a:grpSpLocks/>
              </p:cNvGrpSpPr>
              <p:nvPr/>
            </p:nvGrpSpPr>
            <p:grpSpPr bwMode="auto">
              <a:xfrm>
                <a:off x="1131" y="3844"/>
                <a:ext cx="78" cy="71"/>
                <a:chOff x="1131" y="3844"/>
                <a:chExt cx="78" cy="71"/>
              </a:xfrm>
            </p:grpSpPr>
            <p:sp>
              <p:nvSpPr>
                <p:cNvPr id="49550" name="Oval 74"/>
                <p:cNvSpPr>
                  <a:spLocks noChangeArrowheads="1"/>
                </p:cNvSpPr>
                <p:nvPr/>
              </p:nvSpPr>
              <p:spPr bwMode="auto">
                <a:xfrm>
                  <a:off x="1131" y="3844"/>
                  <a:ext cx="78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51" name="Oval 75"/>
                <p:cNvSpPr>
                  <a:spLocks noChangeArrowheads="1"/>
                </p:cNvSpPr>
                <p:nvPr/>
              </p:nvSpPr>
              <p:spPr bwMode="auto">
                <a:xfrm>
                  <a:off x="1145" y="3851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533" name="Group 76"/>
              <p:cNvGrpSpPr>
                <a:grpSpLocks/>
              </p:cNvGrpSpPr>
              <p:nvPr/>
            </p:nvGrpSpPr>
            <p:grpSpPr bwMode="auto">
              <a:xfrm>
                <a:off x="1336" y="3844"/>
                <a:ext cx="78" cy="71"/>
                <a:chOff x="1336" y="3844"/>
                <a:chExt cx="78" cy="71"/>
              </a:xfrm>
            </p:grpSpPr>
            <p:sp>
              <p:nvSpPr>
                <p:cNvPr id="49548" name="Oval 77"/>
                <p:cNvSpPr>
                  <a:spLocks noChangeArrowheads="1"/>
                </p:cNvSpPr>
                <p:nvPr/>
              </p:nvSpPr>
              <p:spPr bwMode="auto">
                <a:xfrm>
                  <a:off x="1336" y="3844"/>
                  <a:ext cx="78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49" name="Oval 78"/>
                <p:cNvSpPr>
                  <a:spLocks noChangeArrowheads="1"/>
                </p:cNvSpPr>
                <p:nvPr/>
              </p:nvSpPr>
              <p:spPr bwMode="auto">
                <a:xfrm>
                  <a:off x="1350" y="3851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534" name="Oval 79"/>
              <p:cNvSpPr>
                <a:spLocks noChangeArrowheads="1"/>
              </p:cNvSpPr>
              <p:nvPr/>
            </p:nvSpPr>
            <p:spPr bwMode="auto">
              <a:xfrm>
                <a:off x="1237" y="3483"/>
                <a:ext cx="71" cy="70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535" name="Group 80"/>
              <p:cNvGrpSpPr>
                <a:grpSpLocks/>
              </p:cNvGrpSpPr>
              <p:nvPr/>
            </p:nvGrpSpPr>
            <p:grpSpPr bwMode="auto">
              <a:xfrm>
                <a:off x="1131" y="3483"/>
                <a:ext cx="71" cy="70"/>
                <a:chOff x="1131" y="3483"/>
                <a:chExt cx="71" cy="70"/>
              </a:xfrm>
            </p:grpSpPr>
            <p:sp>
              <p:nvSpPr>
                <p:cNvPr id="49546" name="Oval 81"/>
                <p:cNvSpPr>
                  <a:spLocks noChangeArrowheads="1"/>
                </p:cNvSpPr>
                <p:nvPr/>
              </p:nvSpPr>
              <p:spPr bwMode="auto">
                <a:xfrm>
                  <a:off x="1131" y="3483"/>
                  <a:ext cx="71" cy="7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47" name="Oval 82"/>
                <p:cNvSpPr>
                  <a:spLocks noChangeArrowheads="1"/>
                </p:cNvSpPr>
                <p:nvPr/>
              </p:nvSpPr>
              <p:spPr bwMode="auto">
                <a:xfrm>
                  <a:off x="1145" y="3497"/>
                  <a:ext cx="50" cy="42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536" name="Group 83"/>
              <p:cNvGrpSpPr>
                <a:grpSpLocks/>
              </p:cNvGrpSpPr>
              <p:nvPr/>
            </p:nvGrpSpPr>
            <p:grpSpPr bwMode="auto">
              <a:xfrm>
                <a:off x="1336" y="3483"/>
                <a:ext cx="78" cy="70"/>
                <a:chOff x="1336" y="3483"/>
                <a:chExt cx="78" cy="70"/>
              </a:xfrm>
            </p:grpSpPr>
            <p:sp>
              <p:nvSpPr>
                <p:cNvPr id="49544" name="Oval 84"/>
                <p:cNvSpPr>
                  <a:spLocks noChangeArrowheads="1"/>
                </p:cNvSpPr>
                <p:nvPr/>
              </p:nvSpPr>
              <p:spPr bwMode="auto">
                <a:xfrm>
                  <a:off x="1336" y="3483"/>
                  <a:ext cx="78" cy="7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45" name="Oval 85"/>
                <p:cNvSpPr>
                  <a:spLocks noChangeArrowheads="1"/>
                </p:cNvSpPr>
                <p:nvPr/>
              </p:nvSpPr>
              <p:spPr bwMode="auto">
                <a:xfrm>
                  <a:off x="1350" y="3497"/>
                  <a:ext cx="50" cy="42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537" name="Oval 86"/>
              <p:cNvSpPr>
                <a:spLocks noChangeArrowheads="1"/>
              </p:cNvSpPr>
              <p:nvPr/>
            </p:nvSpPr>
            <p:spPr bwMode="auto">
              <a:xfrm>
                <a:off x="1081" y="3752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538" name="Group 87"/>
              <p:cNvGrpSpPr>
                <a:grpSpLocks/>
              </p:cNvGrpSpPr>
              <p:nvPr/>
            </p:nvGrpSpPr>
            <p:grpSpPr bwMode="auto">
              <a:xfrm>
                <a:off x="1039" y="3660"/>
                <a:ext cx="71" cy="71"/>
                <a:chOff x="1039" y="3660"/>
                <a:chExt cx="71" cy="71"/>
              </a:xfrm>
            </p:grpSpPr>
            <p:sp>
              <p:nvSpPr>
                <p:cNvPr id="49542" name="Oval 88"/>
                <p:cNvSpPr>
                  <a:spLocks noChangeArrowheads="1"/>
                </p:cNvSpPr>
                <p:nvPr/>
              </p:nvSpPr>
              <p:spPr bwMode="auto">
                <a:xfrm>
                  <a:off x="1039" y="3660"/>
                  <a:ext cx="71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43" name="Oval 89"/>
                <p:cNvSpPr>
                  <a:spLocks noChangeArrowheads="1"/>
                </p:cNvSpPr>
                <p:nvPr/>
              </p:nvSpPr>
              <p:spPr bwMode="auto">
                <a:xfrm>
                  <a:off x="1046" y="3674"/>
                  <a:ext cx="49" cy="42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539" name="Oval 90"/>
              <p:cNvSpPr>
                <a:spLocks noChangeArrowheads="1"/>
              </p:cNvSpPr>
              <p:nvPr/>
            </p:nvSpPr>
            <p:spPr bwMode="auto">
              <a:xfrm>
                <a:off x="1081" y="3568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40" name="Oval 91"/>
              <p:cNvSpPr>
                <a:spLocks noChangeArrowheads="1"/>
              </p:cNvSpPr>
              <p:nvPr/>
            </p:nvSpPr>
            <p:spPr bwMode="auto">
              <a:xfrm>
                <a:off x="1386" y="3568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41" name="Oval 92"/>
              <p:cNvSpPr>
                <a:spLocks noChangeArrowheads="1"/>
              </p:cNvSpPr>
              <p:nvPr/>
            </p:nvSpPr>
            <p:spPr bwMode="auto">
              <a:xfrm>
                <a:off x="1386" y="3752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420" name="Group 93"/>
            <p:cNvGrpSpPr>
              <a:grpSpLocks/>
            </p:cNvGrpSpPr>
            <p:nvPr/>
          </p:nvGrpSpPr>
          <p:grpSpPr bwMode="auto">
            <a:xfrm>
              <a:off x="1343" y="3298"/>
              <a:ext cx="475" cy="440"/>
              <a:chOff x="1343" y="3298"/>
              <a:chExt cx="475" cy="440"/>
            </a:xfrm>
          </p:grpSpPr>
          <p:sp>
            <p:nvSpPr>
              <p:cNvPr id="49502" name="Freeform 94"/>
              <p:cNvSpPr>
                <a:spLocks/>
              </p:cNvSpPr>
              <p:nvPr/>
            </p:nvSpPr>
            <p:spPr bwMode="auto">
              <a:xfrm>
                <a:off x="1372" y="3334"/>
                <a:ext cx="410" cy="361"/>
              </a:xfrm>
              <a:custGeom>
                <a:avLst/>
                <a:gdLst>
                  <a:gd name="T0" fmla="*/ 410 w 410"/>
                  <a:gd name="T1" fmla="*/ 184 h 361"/>
                  <a:gd name="T2" fmla="*/ 311 w 410"/>
                  <a:gd name="T3" fmla="*/ 361 h 361"/>
                  <a:gd name="T4" fmla="*/ 106 w 410"/>
                  <a:gd name="T5" fmla="*/ 361 h 361"/>
                  <a:gd name="T6" fmla="*/ 0 w 410"/>
                  <a:gd name="T7" fmla="*/ 184 h 361"/>
                  <a:gd name="T8" fmla="*/ 106 w 410"/>
                  <a:gd name="T9" fmla="*/ 0 h 361"/>
                  <a:gd name="T10" fmla="*/ 311 w 410"/>
                  <a:gd name="T11" fmla="*/ 0 h 361"/>
                  <a:gd name="T12" fmla="*/ 410 w 410"/>
                  <a:gd name="T13" fmla="*/ 184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0"/>
                  <a:gd name="T22" fmla="*/ 0 h 361"/>
                  <a:gd name="T23" fmla="*/ 410 w 410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0" h="361">
                    <a:moveTo>
                      <a:pt x="410" y="184"/>
                    </a:moveTo>
                    <a:lnTo>
                      <a:pt x="311" y="361"/>
                    </a:lnTo>
                    <a:lnTo>
                      <a:pt x="106" y="361"/>
                    </a:lnTo>
                    <a:lnTo>
                      <a:pt x="0" y="184"/>
                    </a:lnTo>
                    <a:lnTo>
                      <a:pt x="106" y="0"/>
                    </a:lnTo>
                    <a:lnTo>
                      <a:pt x="311" y="0"/>
                    </a:lnTo>
                    <a:lnTo>
                      <a:pt x="410" y="184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03" name="Freeform 95"/>
              <p:cNvSpPr>
                <a:spLocks/>
              </p:cNvSpPr>
              <p:nvPr/>
            </p:nvSpPr>
            <p:spPr bwMode="auto">
              <a:xfrm>
                <a:off x="1379" y="3341"/>
                <a:ext cx="411" cy="361"/>
              </a:xfrm>
              <a:custGeom>
                <a:avLst/>
                <a:gdLst>
                  <a:gd name="T0" fmla="*/ 411 w 411"/>
                  <a:gd name="T1" fmla="*/ 177 h 361"/>
                  <a:gd name="T2" fmla="*/ 304 w 411"/>
                  <a:gd name="T3" fmla="*/ 361 h 361"/>
                  <a:gd name="T4" fmla="*/ 99 w 411"/>
                  <a:gd name="T5" fmla="*/ 361 h 361"/>
                  <a:gd name="T6" fmla="*/ 0 w 411"/>
                  <a:gd name="T7" fmla="*/ 177 h 361"/>
                  <a:gd name="T8" fmla="*/ 99 w 411"/>
                  <a:gd name="T9" fmla="*/ 0 h 361"/>
                  <a:gd name="T10" fmla="*/ 304 w 411"/>
                  <a:gd name="T11" fmla="*/ 0 h 361"/>
                  <a:gd name="T12" fmla="*/ 411 w 411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77"/>
                    </a:moveTo>
                    <a:lnTo>
                      <a:pt x="304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4" y="0"/>
                    </a:lnTo>
                    <a:lnTo>
                      <a:pt x="411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504" name="Group 96"/>
              <p:cNvGrpSpPr>
                <a:grpSpLocks/>
              </p:cNvGrpSpPr>
              <p:nvPr/>
            </p:nvGrpSpPr>
            <p:grpSpPr bwMode="auto">
              <a:xfrm>
                <a:off x="1740" y="3476"/>
                <a:ext cx="78" cy="77"/>
                <a:chOff x="1740" y="3476"/>
                <a:chExt cx="78" cy="77"/>
              </a:xfrm>
            </p:grpSpPr>
            <p:sp>
              <p:nvSpPr>
                <p:cNvPr id="49526" name="Oval 97"/>
                <p:cNvSpPr>
                  <a:spLocks noChangeArrowheads="1"/>
                </p:cNvSpPr>
                <p:nvPr/>
              </p:nvSpPr>
              <p:spPr bwMode="auto">
                <a:xfrm>
                  <a:off x="1740" y="3476"/>
                  <a:ext cx="78" cy="77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27" name="Oval 98"/>
                <p:cNvSpPr>
                  <a:spLocks noChangeArrowheads="1"/>
                </p:cNvSpPr>
                <p:nvPr/>
              </p:nvSpPr>
              <p:spPr bwMode="auto">
                <a:xfrm>
                  <a:off x="1754" y="3490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505" name="Oval 99"/>
              <p:cNvSpPr>
                <a:spLocks noChangeArrowheads="1"/>
              </p:cNvSpPr>
              <p:nvPr/>
            </p:nvSpPr>
            <p:spPr bwMode="auto">
              <a:xfrm>
                <a:off x="1542" y="3660"/>
                <a:ext cx="70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506" name="Group 100"/>
              <p:cNvGrpSpPr>
                <a:grpSpLocks/>
              </p:cNvGrpSpPr>
              <p:nvPr/>
            </p:nvGrpSpPr>
            <p:grpSpPr bwMode="auto">
              <a:xfrm>
                <a:off x="1435" y="3660"/>
                <a:ext cx="78" cy="78"/>
                <a:chOff x="1435" y="3660"/>
                <a:chExt cx="78" cy="78"/>
              </a:xfrm>
            </p:grpSpPr>
            <p:sp>
              <p:nvSpPr>
                <p:cNvPr id="49524" name="Oval 101"/>
                <p:cNvSpPr>
                  <a:spLocks noChangeArrowheads="1"/>
                </p:cNvSpPr>
                <p:nvPr/>
              </p:nvSpPr>
              <p:spPr bwMode="auto">
                <a:xfrm>
                  <a:off x="1435" y="3660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25" name="Oval 102"/>
                <p:cNvSpPr>
                  <a:spLocks noChangeArrowheads="1"/>
                </p:cNvSpPr>
                <p:nvPr/>
              </p:nvSpPr>
              <p:spPr bwMode="auto">
                <a:xfrm>
                  <a:off x="1450" y="3674"/>
                  <a:ext cx="49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507" name="Group 103"/>
              <p:cNvGrpSpPr>
                <a:grpSpLocks/>
              </p:cNvGrpSpPr>
              <p:nvPr/>
            </p:nvGrpSpPr>
            <p:grpSpPr bwMode="auto">
              <a:xfrm>
                <a:off x="1648" y="3660"/>
                <a:ext cx="71" cy="78"/>
                <a:chOff x="1648" y="3660"/>
                <a:chExt cx="71" cy="78"/>
              </a:xfrm>
            </p:grpSpPr>
            <p:sp>
              <p:nvSpPr>
                <p:cNvPr id="49522" name="Oval 104"/>
                <p:cNvSpPr>
                  <a:spLocks noChangeArrowheads="1"/>
                </p:cNvSpPr>
                <p:nvPr/>
              </p:nvSpPr>
              <p:spPr bwMode="auto">
                <a:xfrm>
                  <a:off x="1648" y="3660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23" name="Oval 105"/>
                <p:cNvSpPr>
                  <a:spLocks noChangeArrowheads="1"/>
                </p:cNvSpPr>
                <p:nvPr/>
              </p:nvSpPr>
              <p:spPr bwMode="auto">
                <a:xfrm>
                  <a:off x="1655" y="3674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508" name="Oval 106"/>
              <p:cNvSpPr>
                <a:spLocks noChangeArrowheads="1"/>
              </p:cNvSpPr>
              <p:nvPr/>
            </p:nvSpPr>
            <p:spPr bwMode="auto">
              <a:xfrm>
                <a:off x="1542" y="3298"/>
                <a:ext cx="70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509" name="Group 107"/>
              <p:cNvGrpSpPr>
                <a:grpSpLocks/>
              </p:cNvGrpSpPr>
              <p:nvPr/>
            </p:nvGrpSpPr>
            <p:grpSpPr bwMode="auto">
              <a:xfrm>
                <a:off x="1435" y="3298"/>
                <a:ext cx="78" cy="78"/>
                <a:chOff x="1435" y="3298"/>
                <a:chExt cx="78" cy="78"/>
              </a:xfrm>
            </p:grpSpPr>
            <p:sp>
              <p:nvSpPr>
                <p:cNvPr id="49520" name="Oval 108"/>
                <p:cNvSpPr>
                  <a:spLocks noChangeArrowheads="1"/>
                </p:cNvSpPr>
                <p:nvPr/>
              </p:nvSpPr>
              <p:spPr bwMode="auto">
                <a:xfrm>
                  <a:off x="1435" y="3298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21" name="Oval 109"/>
                <p:cNvSpPr>
                  <a:spLocks noChangeArrowheads="1"/>
                </p:cNvSpPr>
                <p:nvPr/>
              </p:nvSpPr>
              <p:spPr bwMode="auto">
                <a:xfrm>
                  <a:off x="1450" y="3313"/>
                  <a:ext cx="49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510" name="Group 110"/>
              <p:cNvGrpSpPr>
                <a:grpSpLocks/>
              </p:cNvGrpSpPr>
              <p:nvPr/>
            </p:nvGrpSpPr>
            <p:grpSpPr bwMode="auto">
              <a:xfrm>
                <a:off x="1641" y="3298"/>
                <a:ext cx="78" cy="78"/>
                <a:chOff x="1641" y="3298"/>
                <a:chExt cx="78" cy="78"/>
              </a:xfrm>
            </p:grpSpPr>
            <p:sp>
              <p:nvSpPr>
                <p:cNvPr id="49518" name="Oval 111"/>
                <p:cNvSpPr>
                  <a:spLocks noChangeArrowheads="1"/>
                </p:cNvSpPr>
                <p:nvPr/>
              </p:nvSpPr>
              <p:spPr bwMode="auto">
                <a:xfrm>
                  <a:off x="1641" y="3298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19" name="Oval 112"/>
                <p:cNvSpPr>
                  <a:spLocks noChangeArrowheads="1"/>
                </p:cNvSpPr>
                <p:nvPr/>
              </p:nvSpPr>
              <p:spPr bwMode="auto">
                <a:xfrm>
                  <a:off x="1655" y="3313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511" name="Oval 113"/>
              <p:cNvSpPr>
                <a:spLocks noChangeArrowheads="1"/>
              </p:cNvSpPr>
              <p:nvPr/>
            </p:nvSpPr>
            <p:spPr bwMode="auto">
              <a:xfrm>
                <a:off x="1393" y="3568"/>
                <a:ext cx="71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512" name="Group 114"/>
              <p:cNvGrpSpPr>
                <a:grpSpLocks/>
              </p:cNvGrpSpPr>
              <p:nvPr/>
            </p:nvGrpSpPr>
            <p:grpSpPr bwMode="auto">
              <a:xfrm>
                <a:off x="1343" y="3476"/>
                <a:ext cx="71" cy="77"/>
                <a:chOff x="1343" y="3476"/>
                <a:chExt cx="71" cy="77"/>
              </a:xfrm>
            </p:grpSpPr>
            <p:sp>
              <p:nvSpPr>
                <p:cNvPr id="49516" name="Oval 115"/>
                <p:cNvSpPr>
                  <a:spLocks noChangeArrowheads="1"/>
                </p:cNvSpPr>
                <p:nvPr/>
              </p:nvSpPr>
              <p:spPr bwMode="auto">
                <a:xfrm>
                  <a:off x="1343" y="3476"/>
                  <a:ext cx="71" cy="77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17" name="Oval 116"/>
                <p:cNvSpPr>
                  <a:spLocks noChangeArrowheads="1"/>
                </p:cNvSpPr>
                <p:nvPr/>
              </p:nvSpPr>
              <p:spPr bwMode="auto">
                <a:xfrm>
                  <a:off x="1357" y="3490"/>
                  <a:ext cx="43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513" name="Oval 117"/>
              <p:cNvSpPr>
                <a:spLocks noChangeArrowheads="1"/>
              </p:cNvSpPr>
              <p:nvPr/>
            </p:nvSpPr>
            <p:spPr bwMode="auto">
              <a:xfrm>
                <a:off x="1386" y="3390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14" name="Oval 118"/>
              <p:cNvSpPr>
                <a:spLocks noChangeArrowheads="1"/>
              </p:cNvSpPr>
              <p:nvPr/>
            </p:nvSpPr>
            <p:spPr bwMode="auto">
              <a:xfrm>
                <a:off x="1690" y="3390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15" name="Oval 119"/>
              <p:cNvSpPr>
                <a:spLocks noChangeArrowheads="1"/>
              </p:cNvSpPr>
              <p:nvPr/>
            </p:nvSpPr>
            <p:spPr bwMode="auto">
              <a:xfrm>
                <a:off x="1690" y="3568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421" name="Group 120"/>
            <p:cNvGrpSpPr>
              <a:grpSpLocks/>
            </p:cNvGrpSpPr>
            <p:nvPr/>
          </p:nvGrpSpPr>
          <p:grpSpPr bwMode="auto">
            <a:xfrm>
              <a:off x="1032" y="3121"/>
              <a:ext cx="474" cy="432"/>
              <a:chOff x="1032" y="3121"/>
              <a:chExt cx="474" cy="432"/>
            </a:xfrm>
          </p:grpSpPr>
          <p:sp>
            <p:nvSpPr>
              <p:cNvPr id="49476" name="Freeform 121"/>
              <p:cNvSpPr>
                <a:spLocks/>
              </p:cNvSpPr>
              <p:nvPr/>
            </p:nvSpPr>
            <p:spPr bwMode="auto">
              <a:xfrm>
                <a:off x="1067" y="3157"/>
                <a:ext cx="411" cy="361"/>
              </a:xfrm>
              <a:custGeom>
                <a:avLst/>
                <a:gdLst>
                  <a:gd name="T0" fmla="*/ 411 w 411"/>
                  <a:gd name="T1" fmla="*/ 177 h 361"/>
                  <a:gd name="T2" fmla="*/ 305 w 411"/>
                  <a:gd name="T3" fmla="*/ 361 h 361"/>
                  <a:gd name="T4" fmla="*/ 99 w 411"/>
                  <a:gd name="T5" fmla="*/ 361 h 361"/>
                  <a:gd name="T6" fmla="*/ 0 w 411"/>
                  <a:gd name="T7" fmla="*/ 177 h 361"/>
                  <a:gd name="T8" fmla="*/ 99 w 411"/>
                  <a:gd name="T9" fmla="*/ 0 h 361"/>
                  <a:gd name="T10" fmla="*/ 305 w 411"/>
                  <a:gd name="T11" fmla="*/ 0 h 361"/>
                  <a:gd name="T12" fmla="*/ 411 w 411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77"/>
                    </a:moveTo>
                    <a:lnTo>
                      <a:pt x="305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5" y="0"/>
                    </a:lnTo>
                    <a:lnTo>
                      <a:pt x="411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77" name="Freeform 122"/>
              <p:cNvSpPr>
                <a:spLocks/>
              </p:cNvSpPr>
              <p:nvPr/>
            </p:nvSpPr>
            <p:spPr bwMode="auto">
              <a:xfrm>
                <a:off x="1074" y="3164"/>
                <a:ext cx="411" cy="361"/>
              </a:xfrm>
              <a:custGeom>
                <a:avLst/>
                <a:gdLst>
                  <a:gd name="T0" fmla="*/ 411 w 411"/>
                  <a:gd name="T1" fmla="*/ 177 h 361"/>
                  <a:gd name="T2" fmla="*/ 305 w 411"/>
                  <a:gd name="T3" fmla="*/ 361 h 361"/>
                  <a:gd name="T4" fmla="*/ 99 w 411"/>
                  <a:gd name="T5" fmla="*/ 361 h 361"/>
                  <a:gd name="T6" fmla="*/ 0 w 411"/>
                  <a:gd name="T7" fmla="*/ 177 h 361"/>
                  <a:gd name="T8" fmla="*/ 99 w 411"/>
                  <a:gd name="T9" fmla="*/ 0 h 361"/>
                  <a:gd name="T10" fmla="*/ 305 w 411"/>
                  <a:gd name="T11" fmla="*/ 0 h 361"/>
                  <a:gd name="T12" fmla="*/ 411 w 411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77"/>
                    </a:moveTo>
                    <a:lnTo>
                      <a:pt x="305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5" y="0"/>
                    </a:lnTo>
                    <a:lnTo>
                      <a:pt x="411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478" name="Group 123"/>
              <p:cNvGrpSpPr>
                <a:grpSpLocks/>
              </p:cNvGrpSpPr>
              <p:nvPr/>
            </p:nvGrpSpPr>
            <p:grpSpPr bwMode="auto">
              <a:xfrm>
                <a:off x="1435" y="3291"/>
                <a:ext cx="71" cy="78"/>
                <a:chOff x="1435" y="3291"/>
                <a:chExt cx="71" cy="78"/>
              </a:xfrm>
            </p:grpSpPr>
            <p:sp>
              <p:nvSpPr>
                <p:cNvPr id="49500" name="Oval 124"/>
                <p:cNvSpPr>
                  <a:spLocks noChangeArrowheads="1"/>
                </p:cNvSpPr>
                <p:nvPr/>
              </p:nvSpPr>
              <p:spPr bwMode="auto">
                <a:xfrm>
                  <a:off x="1435" y="3291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01" name="Oval 125"/>
                <p:cNvSpPr>
                  <a:spLocks noChangeArrowheads="1"/>
                </p:cNvSpPr>
                <p:nvPr/>
              </p:nvSpPr>
              <p:spPr bwMode="auto">
                <a:xfrm>
                  <a:off x="1450" y="3305"/>
                  <a:ext cx="49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79" name="Oval 126"/>
              <p:cNvSpPr>
                <a:spLocks noChangeArrowheads="1"/>
              </p:cNvSpPr>
              <p:nvPr/>
            </p:nvSpPr>
            <p:spPr bwMode="auto">
              <a:xfrm>
                <a:off x="1237" y="3483"/>
                <a:ext cx="71" cy="70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480" name="Group 127"/>
              <p:cNvGrpSpPr>
                <a:grpSpLocks/>
              </p:cNvGrpSpPr>
              <p:nvPr/>
            </p:nvGrpSpPr>
            <p:grpSpPr bwMode="auto">
              <a:xfrm>
                <a:off x="1131" y="3483"/>
                <a:ext cx="71" cy="70"/>
                <a:chOff x="1131" y="3483"/>
                <a:chExt cx="71" cy="70"/>
              </a:xfrm>
            </p:grpSpPr>
            <p:sp>
              <p:nvSpPr>
                <p:cNvPr id="49498" name="Oval 128"/>
                <p:cNvSpPr>
                  <a:spLocks noChangeArrowheads="1"/>
                </p:cNvSpPr>
                <p:nvPr/>
              </p:nvSpPr>
              <p:spPr bwMode="auto">
                <a:xfrm>
                  <a:off x="1131" y="3483"/>
                  <a:ext cx="71" cy="7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99" name="Oval 129"/>
                <p:cNvSpPr>
                  <a:spLocks noChangeArrowheads="1"/>
                </p:cNvSpPr>
                <p:nvPr/>
              </p:nvSpPr>
              <p:spPr bwMode="auto">
                <a:xfrm>
                  <a:off x="1145" y="3490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481" name="Group 130"/>
              <p:cNvGrpSpPr>
                <a:grpSpLocks/>
              </p:cNvGrpSpPr>
              <p:nvPr/>
            </p:nvGrpSpPr>
            <p:grpSpPr bwMode="auto">
              <a:xfrm>
                <a:off x="1336" y="3483"/>
                <a:ext cx="78" cy="70"/>
                <a:chOff x="1336" y="3483"/>
                <a:chExt cx="78" cy="70"/>
              </a:xfrm>
            </p:grpSpPr>
            <p:sp>
              <p:nvSpPr>
                <p:cNvPr id="49496" name="Oval 131"/>
                <p:cNvSpPr>
                  <a:spLocks noChangeArrowheads="1"/>
                </p:cNvSpPr>
                <p:nvPr/>
              </p:nvSpPr>
              <p:spPr bwMode="auto">
                <a:xfrm>
                  <a:off x="1336" y="3483"/>
                  <a:ext cx="78" cy="70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97" name="Oval 132"/>
                <p:cNvSpPr>
                  <a:spLocks noChangeArrowheads="1"/>
                </p:cNvSpPr>
                <p:nvPr/>
              </p:nvSpPr>
              <p:spPr bwMode="auto">
                <a:xfrm>
                  <a:off x="1350" y="3490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82" name="Oval 133"/>
              <p:cNvSpPr>
                <a:spLocks noChangeArrowheads="1"/>
              </p:cNvSpPr>
              <p:nvPr/>
            </p:nvSpPr>
            <p:spPr bwMode="auto">
              <a:xfrm>
                <a:off x="1230" y="3121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483" name="Group 134"/>
              <p:cNvGrpSpPr>
                <a:grpSpLocks/>
              </p:cNvGrpSpPr>
              <p:nvPr/>
            </p:nvGrpSpPr>
            <p:grpSpPr bwMode="auto">
              <a:xfrm>
                <a:off x="1131" y="3121"/>
                <a:ext cx="71" cy="71"/>
                <a:chOff x="1131" y="3121"/>
                <a:chExt cx="71" cy="71"/>
              </a:xfrm>
            </p:grpSpPr>
            <p:sp>
              <p:nvSpPr>
                <p:cNvPr id="49494" name="Oval 135"/>
                <p:cNvSpPr>
                  <a:spLocks noChangeArrowheads="1"/>
                </p:cNvSpPr>
                <p:nvPr/>
              </p:nvSpPr>
              <p:spPr bwMode="auto">
                <a:xfrm>
                  <a:off x="1131" y="3121"/>
                  <a:ext cx="71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95" name="Oval 136"/>
                <p:cNvSpPr>
                  <a:spLocks noChangeArrowheads="1"/>
                </p:cNvSpPr>
                <p:nvPr/>
              </p:nvSpPr>
              <p:spPr bwMode="auto">
                <a:xfrm>
                  <a:off x="1145" y="3135"/>
                  <a:ext cx="42" cy="43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484" name="Group 137"/>
              <p:cNvGrpSpPr>
                <a:grpSpLocks/>
              </p:cNvGrpSpPr>
              <p:nvPr/>
            </p:nvGrpSpPr>
            <p:grpSpPr bwMode="auto">
              <a:xfrm>
                <a:off x="1336" y="3121"/>
                <a:ext cx="71" cy="71"/>
                <a:chOff x="1336" y="3121"/>
                <a:chExt cx="71" cy="71"/>
              </a:xfrm>
            </p:grpSpPr>
            <p:sp>
              <p:nvSpPr>
                <p:cNvPr id="49492" name="Oval 138"/>
                <p:cNvSpPr>
                  <a:spLocks noChangeArrowheads="1"/>
                </p:cNvSpPr>
                <p:nvPr/>
              </p:nvSpPr>
              <p:spPr bwMode="auto">
                <a:xfrm>
                  <a:off x="1336" y="3121"/>
                  <a:ext cx="71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93" name="Oval 139"/>
                <p:cNvSpPr>
                  <a:spLocks noChangeArrowheads="1"/>
                </p:cNvSpPr>
                <p:nvPr/>
              </p:nvSpPr>
              <p:spPr bwMode="auto">
                <a:xfrm>
                  <a:off x="1350" y="3135"/>
                  <a:ext cx="50" cy="43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85" name="Oval 140"/>
              <p:cNvSpPr>
                <a:spLocks noChangeArrowheads="1"/>
              </p:cNvSpPr>
              <p:nvPr/>
            </p:nvSpPr>
            <p:spPr bwMode="auto">
              <a:xfrm>
                <a:off x="1081" y="3390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486" name="Group 141"/>
              <p:cNvGrpSpPr>
                <a:grpSpLocks/>
              </p:cNvGrpSpPr>
              <p:nvPr/>
            </p:nvGrpSpPr>
            <p:grpSpPr bwMode="auto">
              <a:xfrm>
                <a:off x="1032" y="3298"/>
                <a:ext cx="78" cy="71"/>
                <a:chOff x="1032" y="3298"/>
                <a:chExt cx="78" cy="71"/>
              </a:xfrm>
            </p:grpSpPr>
            <p:sp>
              <p:nvSpPr>
                <p:cNvPr id="49490" name="Oval 142"/>
                <p:cNvSpPr>
                  <a:spLocks noChangeArrowheads="1"/>
                </p:cNvSpPr>
                <p:nvPr/>
              </p:nvSpPr>
              <p:spPr bwMode="auto">
                <a:xfrm>
                  <a:off x="1032" y="3298"/>
                  <a:ext cx="78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91" name="Oval 143"/>
                <p:cNvSpPr>
                  <a:spLocks noChangeArrowheads="1"/>
                </p:cNvSpPr>
                <p:nvPr/>
              </p:nvSpPr>
              <p:spPr bwMode="auto">
                <a:xfrm>
                  <a:off x="1046" y="3313"/>
                  <a:ext cx="49" cy="42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87" name="Oval 144"/>
              <p:cNvSpPr>
                <a:spLocks noChangeArrowheads="1"/>
              </p:cNvSpPr>
              <p:nvPr/>
            </p:nvSpPr>
            <p:spPr bwMode="auto">
              <a:xfrm>
                <a:off x="1081" y="3206"/>
                <a:ext cx="71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8" name="Oval 145"/>
              <p:cNvSpPr>
                <a:spLocks noChangeArrowheads="1"/>
              </p:cNvSpPr>
              <p:nvPr/>
            </p:nvSpPr>
            <p:spPr bwMode="auto">
              <a:xfrm>
                <a:off x="1386" y="3206"/>
                <a:ext cx="71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9" name="Oval 146"/>
              <p:cNvSpPr>
                <a:spLocks noChangeArrowheads="1"/>
              </p:cNvSpPr>
              <p:nvPr/>
            </p:nvSpPr>
            <p:spPr bwMode="auto">
              <a:xfrm>
                <a:off x="1386" y="3383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422" name="Group 147"/>
            <p:cNvGrpSpPr>
              <a:grpSpLocks/>
            </p:cNvGrpSpPr>
            <p:nvPr/>
          </p:nvGrpSpPr>
          <p:grpSpPr bwMode="auto">
            <a:xfrm>
              <a:off x="727" y="2937"/>
              <a:ext cx="475" cy="432"/>
              <a:chOff x="727" y="2937"/>
              <a:chExt cx="475" cy="432"/>
            </a:xfrm>
          </p:grpSpPr>
          <p:sp>
            <p:nvSpPr>
              <p:cNvPr id="49450" name="Freeform 148"/>
              <p:cNvSpPr>
                <a:spLocks/>
              </p:cNvSpPr>
              <p:nvPr/>
            </p:nvSpPr>
            <p:spPr bwMode="auto">
              <a:xfrm>
                <a:off x="762" y="2973"/>
                <a:ext cx="404" cy="361"/>
              </a:xfrm>
              <a:custGeom>
                <a:avLst/>
                <a:gdLst>
                  <a:gd name="T0" fmla="*/ 404 w 404"/>
                  <a:gd name="T1" fmla="*/ 177 h 361"/>
                  <a:gd name="T2" fmla="*/ 305 w 404"/>
                  <a:gd name="T3" fmla="*/ 361 h 361"/>
                  <a:gd name="T4" fmla="*/ 100 w 404"/>
                  <a:gd name="T5" fmla="*/ 361 h 361"/>
                  <a:gd name="T6" fmla="*/ 0 w 404"/>
                  <a:gd name="T7" fmla="*/ 177 h 361"/>
                  <a:gd name="T8" fmla="*/ 100 w 404"/>
                  <a:gd name="T9" fmla="*/ 0 h 361"/>
                  <a:gd name="T10" fmla="*/ 305 w 404"/>
                  <a:gd name="T11" fmla="*/ 0 h 361"/>
                  <a:gd name="T12" fmla="*/ 404 w 404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4"/>
                  <a:gd name="T22" fmla="*/ 0 h 361"/>
                  <a:gd name="T23" fmla="*/ 404 w 404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4" h="361">
                    <a:moveTo>
                      <a:pt x="404" y="177"/>
                    </a:moveTo>
                    <a:lnTo>
                      <a:pt x="305" y="361"/>
                    </a:lnTo>
                    <a:lnTo>
                      <a:pt x="100" y="361"/>
                    </a:lnTo>
                    <a:lnTo>
                      <a:pt x="0" y="177"/>
                    </a:lnTo>
                    <a:lnTo>
                      <a:pt x="100" y="0"/>
                    </a:lnTo>
                    <a:lnTo>
                      <a:pt x="305" y="0"/>
                    </a:lnTo>
                    <a:lnTo>
                      <a:pt x="404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51" name="Freeform 149"/>
              <p:cNvSpPr>
                <a:spLocks/>
              </p:cNvSpPr>
              <p:nvPr/>
            </p:nvSpPr>
            <p:spPr bwMode="auto">
              <a:xfrm>
                <a:off x="770" y="2980"/>
                <a:ext cx="410" cy="361"/>
              </a:xfrm>
              <a:custGeom>
                <a:avLst/>
                <a:gdLst>
                  <a:gd name="T0" fmla="*/ 410 w 410"/>
                  <a:gd name="T1" fmla="*/ 177 h 361"/>
                  <a:gd name="T2" fmla="*/ 304 w 410"/>
                  <a:gd name="T3" fmla="*/ 361 h 361"/>
                  <a:gd name="T4" fmla="*/ 99 w 410"/>
                  <a:gd name="T5" fmla="*/ 361 h 361"/>
                  <a:gd name="T6" fmla="*/ 0 w 410"/>
                  <a:gd name="T7" fmla="*/ 177 h 361"/>
                  <a:gd name="T8" fmla="*/ 99 w 410"/>
                  <a:gd name="T9" fmla="*/ 0 h 361"/>
                  <a:gd name="T10" fmla="*/ 304 w 410"/>
                  <a:gd name="T11" fmla="*/ 0 h 361"/>
                  <a:gd name="T12" fmla="*/ 410 w 410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0"/>
                  <a:gd name="T22" fmla="*/ 0 h 361"/>
                  <a:gd name="T23" fmla="*/ 410 w 410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0" h="361">
                    <a:moveTo>
                      <a:pt x="410" y="177"/>
                    </a:moveTo>
                    <a:lnTo>
                      <a:pt x="304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4" y="0"/>
                    </a:lnTo>
                    <a:lnTo>
                      <a:pt x="410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452" name="Group 150"/>
              <p:cNvGrpSpPr>
                <a:grpSpLocks/>
              </p:cNvGrpSpPr>
              <p:nvPr/>
            </p:nvGrpSpPr>
            <p:grpSpPr bwMode="auto">
              <a:xfrm>
                <a:off x="1131" y="3114"/>
                <a:ext cx="71" cy="71"/>
                <a:chOff x="1131" y="3114"/>
                <a:chExt cx="71" cy="71"/>
              </a:xfrm>
            </p:grpSpPr>
            <p:sp>
              <p:nvSpPr>
                <p:cNvPr id="49474" name="Oval 151"/>
                <p:cNvSpPr>
                  <a:spLocks noChangeArrowheads="1"/>
                </p:cNvSpPr>
                <p:nvPr/>
              </p:nvSpPr>
              <p:spPr bwMode="auto">
                <a:xfrm>
                  <a:off x="1131" y="3114"/>
                  <a:ext cx="71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75" name="Oval 152"/>
                <p:cNvSpPr>
                  <a:spLocks noChangeArrowheads="1"/>
                </p:cNvSpPr>
                <p:nvPr/>
              </p:nvSpPr>
              <p:spPr bwMode="auto">
                <a:xfrm>
                  <a:off x="1138" y="3121"/>
                  <a:ext cx="49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53" name="Oval 153"/>
              <p:cNvSpPr>
                <a:spLocks noChangeArrowheads="1"/>
              </p:cNvSpPr>
              <p:nvPr/>
            </p:nvSpPr>
            <p:spPr bwMode="auto">
              <a:xfrm>
                <a:off x="925" y="3298"/>
                <a:ext cx="78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454" name="Group 154"/>
              <p:cNvGrpSpPr>
                <a:grpSpLocks/>
              </p:cNvGrpSpPr>
              <p:nvPr/>
            </p:nvGrpSpPr>
            <p:grpSpPr bwMode="auto">
              <a:xfrm>
                <a:off x="826" y="3298"/>
                <a:ext cx="71" cy="71"/>
                <a:chOff x="826" y="3298"/>
                <a:chExt cx="71" cy="71"/>
              </a:xfrm>
            </p:grpSpPr>
            <p:sp>
              <p:nvSpPr>
                <p:cNvPr id="49472" name="Oval 155"/>
                <p:cNvSpPr>
                  <a:spLocks noChangeArrowheads="1"/>
                </p:cNvSpPr>
                <p:nvPr/>
              </p:nvSpPr>
              <p:spPr bwMode="auto">
                <a:xfrm>
                  <a:off x="826" y="3298"/>
                  <a:ext cx="71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73" name="Oval 156"/>
                <p:cNvSpPr>
                  <a:spLocks noChangeArrowheads="1"/>
                </p:cNvSpPr>
                <p:nvPr/>
              </p:nvSpPr>
              <p:spPr bwMode="auto">
                <a:xfrm>
                  <a:off x="833" y="3313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455" name="Group 157"/>
              <p:cNvGrpSpPr>
                <a:grpSpLocks/>
              </p:cNvGrpSpPr>
              <p:nvPr/>
            </p:nvGrpSpPr>
            <p:grpSpPr bwMode="auto">
              <a:xfrm>
                <a:off x="1032" y="3298"/>
                <a:ext cx="70" cy="71"/>
                <a:chOff x="1032" y="3298"/>
                <a:chExt cx="70" cy="71"/>
              </a:xfrm>
            </p:grpSpPr>
            <p:sp>
              <p:nvSpPr>
                <p:cNvPr id="49470" name="Oval 158"/>
                <p:cNvSpPr>
                  <a:spLocks noChangeArrowheads="1"/>
                </p:cNvSpPr>
                <p:nvPr/>
              </p:nvSpPr>
              <p:spPr bwMode="auto">
                <a:xfrm>
                  <a:off x="1032" y="3298"/>
                  <a:ext cx="70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71" name="Oval 159"/>
                <p:cNvSpPr>
                  <a:spLocks noChangeArrowheads="1"/>
                </p:cNvSpPr>
                <p:nvPr/>
              </p:nvSpPr>
              <p:spPr bwMode="auto">
                <a:xfrm>
                  <a:off x="1046" y="3313"/>
                  <a:ext cx="42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56" name="Oval 160"/>
              <p:cNvSpPr>
                <a:spLocks noChangeArrowheads="1"/>
              </p:cNvSpPr>
              <p:nvPr/>
            </p:nvSpPr>
            <p:spPr bwMode="auto">
              <a:xfrm>
                <a:off x="925" y="2937"/>
                <a:ext cx="71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457" name="Group 161"/>
              <p:cNvGrpSpPr>
                <a:grpSpLocks/>
              </p:cNvGrpSpPr>
              <p:nvPr/>
            </p:nvGrpSpPr>
            <p:grpSpPr bwMode="auto">
              <a:xfrm>
                <a:off x="819" y="2937"/>
                <a:ext cx="78" cy="71"/>
                <a:chOff x="819" y="2937"/>
                <a:chExt cx="78" cy="71"/>
              </a:xfrm>
            </p:grpSpPr>
            <p:sp>
              <p:nvSpPr>
                <p:cNvPr id="49468" name="Oval 162"/>
                <p:cNvSpPr>
                  <a:spLocks noChangeArrowheads="1"/>
                </p:cNvSpPr>
                <p:nvPr/>
              </p:nvSpPr>
              <p:spPr bwMode="auto">
                <a:xfrm>
                  <a:off x="819" y="2937"/>
                  <a:ext cx="78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69" name="Oval 163"/>
                <p:cNvSpPr>
                  <a:spLocks noChangeArrowheads="1"/>
                </p:cNvSpPr>
                <p:nvPr/>
              </p:nvSpPr>
              <p:spPr bwMode="auto">
                <a:xfrm>
                  <a:off x="833" y="2951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458" name="Group 164"/>
              <p:cNvGrpSpPr>
                <a:grpSpLocks/>
              </p:cNvGrpSpPr>
              <p:nvPr/>
            </p:nvGrpSpPr>
            <p:grpSpPr bwMode="auto">
              <a:xfrm>
                <a:off x="1032" y="2937"/>
                <a:ext cx="70" cy="71"/>
                <a:chOff x="1032" y="2937"/>
                <a:chExt cx="70" cy="71"/>
              </a:xfrm>
            </p:grpSpPr>
            <p:sp>
              <p:nvSpPr>
                <p:cNvPr id="49466" name="Oval 165"/>
                <p:cNvSpPr>
                  <a:spLocks noChangeArrowheads="1"/>
                </p:cNvSpPr>
                <p:nvPr/>
              </p:nvSpPr>
              <p:spPr bwMode="auto">
                <a:xfrm>
                  <a:off x="1032" y="2937"/>
                  <a:ext cx="70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67" name="Oval 166"/>
                <p:cNvSpPr>
                  <a:spLocks noChangeArrowheads="1"/>
                </p:cNvSpPr>
                <p:nvPr/>
              </p:nvSpPr>
              <p:spPr bwMode="auto">
                <a:xfrm>
                  <a:off x="1039" y="2951"/>
                  <a:ext cx="49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59" name="Oval 167"/>
              <p:cNvSpPr>
                <a:spLocks noChangeArrowheads="1"/>
              </p:cNvSpPr>
              <p:nvPr/>
            </p:nvSpPr>
            <p:spPr bwMode="auto">
              <a:xfrm>
                <a:off x="777" y="3206"/>
                <a:ext cx="70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460" name="Group 168"/>
              <p:cNvGrpSpPr>
                <a:grpSpLocks/>
              </p:cNvGrpSpPr>
              <p:nvPr/>
            </p:nvGrpSpPr>
            <p:grpSpPr bwMode="auto">
              <a:xfrm>
                <a:off x="727" y="3114"/>
                <a:ext cx="71" cy="71"/>
                <a:chOff x="727" y="3114"/>
                <a:chExt cx="71" cy="71"/>
              </a:xfrm>
            </p:grpSpPr>
            <p:sp>
              <p:nvSpPr>
                <p:cNvPr id="49464" name="Oval 169"/>
                <p:cNvSpPr>
                  <a:spLocks noChangeArrowheads="1"/>
                </p:cNvSpPr>
                <p:nvPr/>
              </p:nvSpPr>
              <p:spPr bwMode="auto">
                <a:xfrm>
                  <a:off x="727" y="3114"/>
                  <a:ext cx="71" cy="71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65" name="Oval 170"/>
                <p:cNvSpPr>
                  <a:spLocks noChangeArrowheads="1"/>
                </p:cNvSpPr>
                <p:nvPr/>
              </p:nvSpPr>
              <p:spPr bwMode="auto">
                <a:xfrm>
                  <a:off x="741" y="3128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61" name="Oval 171"/>
              <p:cNvSpPr>
                <a:spLocks noChangeArrowheads="1"/>
              </p:cNvSpPr>
              <p:nvPr/>
            </p:nvSpPr>
            <p:spPr bwMode="auto">
              <a:xfrm>
                <a:off x="777" y="3029"/>
                <a:ext cx="70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2" name="Oval 172"/>
              <p:cNvSpPr>
                <a:spLocks noChangeArrowheads="1"/>
              </p:cNvSpPr>
              <p:nvPr/>
            </p:nvSpPr>
            <p:spPr bwMode="auto">
              <a:xfrm>
                <a:off x="1081" y="3022"/>
                <a:ext cx="71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3" name="Oval 173"/>
              <p:cNvSpPr>
                <a:spLocks noChangeArrowheads="1"/>
              </p:cNvSpPr>
              <p:nvPr/>
            </p:nvSpPr>
            <p:spPr bwMode="auto">
              <a:xfrm>
                <a:off x="1081" y="3206"/>
                <a:ext cx="71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423" name="Group 174"/>
            <p:cNvGrpSpPr>
              <a:grpSpLocks/>
            </p:cNvGrpSpPr>
            <p:nvPr/>
          </p:nvGrpSpPr>
          <p:grpSpPr bwMode="auto">
            <a:xfrm>
              <a:off x="1336" y="2937"/>
              <a:ext cx="475" cy="439"/>
              <a:chOff x="1336" y="2937"/>
              <a:chExt cx="475" cy="439"/>
            </a:xfrm>
          </p:grpSpPr>
          <p:sp>
            <p:nvSpPr>
              <p:cNvPr id="49424" name="Freeform 175"/>
              <p:cNvSpPr>
                <a:spLocks/>
              </p:cNvSpPr>
              <p:nvPr/>
            </p:nvSpPr>
            <p:spPr bwMode="auto">
              <a:xfrm>
                <a:off x="1372" y="2973"/>
                <a:ext cx="410" cy="361"/>
              </a:xfrm>
              <a:custGeom>
                <a:avLst/>
                <a:gdLst>
                  <a:gd name="T0" fmla="*/ 410 w 410"/>
                  <a:gd name="T1" fmla="*/ 184 h 361"/>
                  <a:gd name="T2" fmla="*/ 304 w 410"/>
                  <a:gd name="T3" fmla="*/ 361 h 361"/>
                  <a:gd name="T4" fmla="*/ 99 w 410"/>
                  <a:gd name="T5" fmla="*/ 361 h 361"/>
                  <a:gd name="T6" fmla="*/ 0 w 410"/>
                  <a:gd name="T7" fmla="*/ 184 h 361"/>
                  <a:gd name="T8" fmla="*/ 99 w 410"/>
                  <a:gd name="T9" fmla="*/ 0 h 361"/>
                  <a:gd name="T10" fmla="*/ 304 w 410"/>
                  <a:gd name="T11" fmla="*/ 0 h 361"/>
                  <a:gd name="T12" fmla="*/ 410 w 410"/>
                  <a:gd name="T13" fmla="*/ 184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0"/>
                  <a:gd name="T22" fmla="*/ 0 h 361"/>
                  <a:gd name="T23" fmla="*/ 410 w 410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0" h="361">
                    <a:moveTo>
                      <a:pt x="410" y="184"/>
                    </a:moveTo>
                    <a:lnTo>
                      <a:pt x="304" y="361"/>
                    </a:lnTo>
                    <a:lnTo>
                      <a:pt x="99" y="361"/>
                    </a:lnTo>
                    <a:lnTo>
                      <a:pt x="0" y="184"/>
                    </a:lnTo>
                    <a:lnTo>
                      <a:pt x="99" y="0"/>
                    </a:lnTo>
                    <a:lnTo>
                      <a:pt x="304" y="0"/>
                    </a:lnTo>
                    <a:lnTo>
                      <a:pt x="410" y="184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5" name="Freeform 176"/>
              <p:cNvSpPr>
                <a:spLocks/>
              </p:cNvSpPr>
              <p:nvPr/>
            </p:nvSpPr>
            <p:spPr bwMode="auto">
              <a:xfrm>
                <a:off x="1379" y="2980"/>
                <a:ext cx="411" cy="361"/>
              </a:xfrm>
              <a:custGeom>
                <a:avLst/>
                <a:gdLst>
                  <a:gd name="T0" fmla="*/ 411 w 411"/>
                  <a:gd name="T1" fmla="*/ 177 h 361"/>
                  <a:gd name="T2" fmla="*/ 304 w 411"/>
                  <a:gd name="T3" fmla="*/ 361 h 361"/>
                  <a:gd name="T4" fmla="*/ 99 w 411"/>
                  <a:gd name="T5" fmla="*/ 361 h 361"/>
                  <a:gd name="T6" fmla="*/ 0 w 411"/>
                  <a:gd name="T7" fmla="*/ 177 h 361"/>
                  <a:gd name="T8" fmla="*/ 99 w 411"/>
                  <a:gd name="T9" fmla="*/ 0 h 361"/>
                  <a:gd name="T10" fmla="*/ 304 w 411"/>
                  <a:gd name="T11" fmla="*/ 0 h 361"/>
                  <a:gd name="T12" fmla="*/ 411 w 411"/>
                  <a:gd name="T13" fmla="*/ 177 h 3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361"/>
                  <a:gd name="T23" fmla="*/ 411 w 411"/>
                  <a:gd name="T24" fmla="*/ 361 h 3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361">
                    <a:moveTo>
                      <a:pt x="411" y="177"/>
                    </a:moveTo>
                    <a:lnTo>
                      <a:pt x="304" y="361"/>
                    </a:lnTo>
                    <a:lnTo>
                      <a:pt x="99" y="361"/>
                    </a:lnTo>
                    <a:lnTo>
                      <a:pt x="0" y="177"/>
                    </a:lnTo>
                    <a:lnTo>
                      <a:pt x="99" y="0"/>
                    </a:lnTo>
                    <a:lnTo>
                      <a:pt x="304" y="0"/>
                    </a:lnTo>
                    <a:lnTo>
                      <a:pt x="411" y="17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426" name="Group 177"/>
              <p:cNvGrpSpPr>
                <a:grpSpLocks/>
              </p:cNvGrpSpPr>
              <p:nvPr/>
            </p:nvGrpSpPr>
            <p:grpSpPr bwMode="auto">
              <a:xfrm>
                <a:off x="1740" y="3114"/>
                <a:ext cx="71" cy="78"/>
                <a:chOff x="1740" y="3114"/>
                <a:chExt cx="71" cy="78"/>
              </a:xfrm>
            </p:grpSpPr>
            <p:sp>
              <p:nvSpPr>
                <p:cNvPr id="49448" name="Oval 178"/>
                <p:cNvSpPr>
                  <a:spLocks noChangeArrowheads="1"/>
                </p:cNvSpPr>
                <p:nvPr/>
              </p:nvSpPr>
              <p:spPr bwMode="auto">
                <a:xfrm>
                  <a:off x="1740" y="3114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49" name="Oval 179"/>
                <p:cNvSpPr>
                  <a:spLocks noChangeArrowheads="1"/>
                </p:cNvSpPr>
                <p:nvPr/>
              </p:nvSpPr>
              <p:spPr bwMode="auto">
                <a:xfrm>
                  <a:off x="1754" y="3128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27" name="Oval 180"/>
              <p:cNvSpPr>
                <a:spLocks noChangeArrowheads="1"/>
              </p:cNvSpPr>
              <p:nvPr/>
            </p:nvSpPr>
            <p:spPr bwMode="auto">
              <a:xfrm>
                <a:off x="1542" y="3298"/>
                <a:ext cx="70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428" name="Group 181"/>
              <p:cNvGrpSpPr>
                <a:grpSpLocks/>
              </p:cNvGrpSpPr>
              <p:nvPr/>
            </p:nvGrpSpPr>
            <p:grpSpPr bwMode="auto">
              <a:xfrm>
                <a:off x="1435" y="3298"/>
                <a:ext cx="71" cy="78"/>
                <a:chOff x="1435" y="3298"/>
                <a:chExt cx="71" cy="78"/>
              </a:xfrm>
            </p:grpSpPr>
            <p:sp>
              <p:nvSpPr>
                <p:cNvPr id="49446" name="Oval 182"/>
                <p:cNvSpPr>
                  <a:spLocks noChangeArrowheads="1"/>
                </p:cNvSpPr>
                <p:nvPr/>
              </p:nvSpPr>
              <p:spPr bwMode="auto">
                <a:xfrm>
                  <a:off x="1435" y="3298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47" name="Oval 183"/>
                <p:cNvSpPr>
                  <a:spLocks noChangeArrowheads="1"/>
                </p:cNvSpPr>
                <p:nvPr/>
              </p:nvSpPr>
              <p:spPr bwMode="auto">
                <a:xfrm>
                  <a:off x="1450" y="3313"/>
                  <a:ext cx="49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429" name="Group 184"/>
              <p:cNvGrpSpPr>
                <a:grpSpLocks/>
              </p:cNvGrpSpPr>
              <p:nvPr/>
            </p:nvGrpSpPr>
            <p:grpSpPr bwMode="auto">
              <a:xfrm>
                <a:off x="1641" y="3298"/>
                <a:ext cx="78" cy="78"/>
                <a:chOff x="1641" y="3298"/>
                <a:chExt cx="78" cy="78"/>
              </a:xfrm>
            </p:grpSpPr>
            <p:sp>
              <p:nvSpPr>
                <p:cNvPr id="49444" name="Oval 185"/>
                <p:cNvSpPr>
                  <a:spLocks noChangeArrowheads="1"/>
                </p:cNvSpPr>
                <p:nvPr/>
              </p:nvSpPr>
              <p:spPr bwMode="auto">
                <a:xfrm>
                  <a:off x="1641" y="3298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45" name="Oval 186"/>
                <p:cNvSpPr>
                  <a:spLocks noChangeArrowheads="1"/>
                </p:cNvSpPr>
                <p:nvPr/>
              </p:nvSpPr>
              <p:spPr bwMode="auto">
                <a:xfrm>
                  <a:off x="1655" y="3313"/>
                  <a:ext cx="50" cy="49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30" name="Oval 187"/>
              <p:cNvSpPr>
                <a:spLocks noChangeArrowheads="1"/>
              </p:cNvSpPr>
              <p:nvPr/>
            </p:nvSpPr>
            <p:spPr bwMode="auto">
              <a:xfrm>
                <a:off x="1535" y="2937"/>
                <a:ext cx="77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431" name="Group 188"/>
              <p:cNvGrpSpPr>
                <a:grpSpLocks/>
              </p:cNvGrpSpPr>
              <p:nvPr/>
            </p:nvGrpSpPr>
            <p:grpSpPr bwMode="auto">
              <a:xfrm>
                <a:off x="1435" y="2937"/>
                <a:ext cx="71" cy="78"/>
                <a:chOff x="1435" y="2937"/>
                <a:chExt cx="71" cy="78"/>
              </a:xfrm>
            </p:grpSpPr>
            <p:sp>
              <p:nvSpPr>
                <p:cNvPr id="49442" name="Oval 189"/>
                <p:cNvSpPr>
                  <a:spLocks noChangeArrowheads="1"/>
                </p:cNvSpPr>
                <p:nvPr/>
              </p:nvSpPr>
              <p:spPr bwMode="auto">
                <a:xfrm>
                  <a:off x="1435" y="2937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43" name="Oval 190"/>
                <p:cNvSpPr>
                  <a:spLocks noChangeArrowheads="1"/>
                </p:cNvSpPr>
                <p:nvPr/>
              </p:nvSpPr>
              <p:spPr bwMode="auto">
                <a:xfrm>
                  <a:off x="1442" y="2951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432" name="Group 191"/>
              <p:cNvGrpSpPr>
                <a:grpSpLocks/>
              </p:cNvGrpSpPr>
              <p:nvPr/>
            </p:nvGrpSpPr>
            <p:grpSpPr bwMode="auto">
              <a:xfrm>
                <a:off x="1641" y="2937"/>
                <a:ext cx="71" cy="78"/>
                <a:chOff x="1641" y="2937"/>
                <a:chExt cx="71" cy="78"/>
              </a:xfrm>
            </p:grpSpPr>
            <p:sp>
              <p:nvSpPr>
                <p:cNvPr id="49440" name="Oval 192"/>
                <p:cNvSpPr>
                  <a:spLocks noChangeArrowheads="1"/>
                </p:cNvSpPr>
                <p:nvPr/>
              </p:nvSpPr>
              <p:spPr bwMode="auto">
                <a:xfrm>
                  <a:off x="1641" y="2937"/>
                  <a:ext cx="71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41" name="Oval 193"/>
                <p:cNvSpPr>
                  <a:spLocks noChangeArrowheads="1"/>
                </p:cNvSpPr>
                <p:nvPr/>
              </p:nvSpPr>
              <p:spPr bwMode="auto">
                <a:xfrm>
                  <a:off x="1655" y="2951"/>
                  <a:ext cx="42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33" name="Oval 194"/>
              <p:cNvSpPr>
                <a:spLocks noChangeArrowheads="1"/>
              </p:cNvSpPr>
              <p:nvPr/>
            </p:nvSpPr>
            <p:spPr bwMode="auto">
              <a:xfrm>
                <a:off x="1386" y="3206"/>
                <a:ext cx="78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434" name="Group 195"/>
              <p:cNvGrpSpPr>
                <a:grpSpLocks/>
              </p:cNvGrpSpPr>
              <p:nvPr/>
            </p:nvGrpSpPr>
            <p:grpSpPr bwMode="auto">
              <a:xfrm>
                <a:off x="1336" y="3114"/>
                <a:ext cx="78" cy="78"/>
                <a:chOff x="1336" y="3114"/>
                <a:chExt cx="78" cy="78"/>
              </a:xfrm>
            </p:grpSpPr>
            <p:sp>
              <p:nvSpPr>
                <p:cNvPr id="49438" name="Oval 196"/>
                <p:cNvSpPr>
                  <a:spLocks noChangeArrowheads="1"/>
                </p:cNvSpPr>
                <p:nvPr/>
              </p:nvSpPr>
              <p:spPr bwMode="auto">
                <a:xfrm>
                  <a:off x="1336" y="3114"/>
                  <a:ext cx="78" cy="78"/>
                </a:xfrm>
                <a:prstGeom prst="ellipse">
                  <a:avLst/>
                </a:pr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39" name="Oval 197"/>
                <p:cNvSpPr>
                  <a:spLocks noChangeArrowheads="1"/>
                </p:cNvSpPr>
                <p:nvPr/>
              </p:nvSpPr>
              <p:spPr bwMode="auto">
                <a:xfrm>
                  <a:off x="1350" y="3128"/>
                  <a:ext cx="50" cy="50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35" name="Oval 198"/>
              <p:cNvSpPr>
                <a:spLocks noChangeArrowheads="1"/>
              </p:cNvSpPr>
              <p:nvPr/>
            </p:nvSpPr>
            <p:spPr bwMode="auto">
              <a:xfrm>
                <a:off x="1386" y="3029"/>
                <a:ext cx="71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6" name="Oval 199"/>
              <p:cNvSpPr>
                <a:spLocks noChangeArrowheads="1"/>
              </p:cNvSpPr>
              <p:nvPr/>
            </p:nvSpPr>
            <p:spPr bwMode="auto">
              <a:xfrm>
                <a:off x="1690" y="3029"/>
                <a:ext cx="71" cy="71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7" name="Oval 200"/>
              <p:cNvSpPr>
                <a:spLocks noChangeArrowheads="1"/>
              </p:cNvSpPr>
              <p:nvPr/>
            </p:nvSpPr>
            <p:spPr bwMode="auto">
              <a:xfrm>
                <a:off x="1690" y="3206"/>
                <a:ext cx="71" cy="78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9163" name="Group 201"/>
          <p:cNvGrpSpPr>
            <a:grpSpLocks noChangeAspect="1"/>
          </p:cNvGrpSpPr>
          <p:nvPr/>
        </p:nvGrpSpPr>
        <p:grpSpPr bwMode="auto">
          <a:xfrm>
            <a:off x="4800600" y="3733800"/>
            <a:ext cx="2895600" cy="2695575"/>
            <a:chOff x="3024" y="2352"/>
            <a:chExt cx="1824" cy="1698"/>
          </a:xfrm>
        </p:grpSpPr>
        <p:sp>
          <p:nvSpPr>
            <p:cNvPr id="49164" name="AutoShape 202"/>
            <p:cNvSpPr>
              <a:spLocks noChangeAspect="1" noChangeArrowheads="1" noTextEdit="1"/>
            </p:cNvSpPr>
            <p:nvPr/>
          </p:nvSpPr>
          <p:spPr bwMode="auto">
            <a:xfrm>
              <a:off x="3024" y="2352"/>
              <a:ext cx="1824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49165" name="Group 203"/>
            <p:cNvGrpSpPr>
              <a:grpSpLocks/>
            </p:cNvGrpSpPr>
            <p:nvPr/>
          </p:nvGrpSpPr>
          <p:grpSpPr bwMode="auto">
            <a:xfrm>
              <a:off x="3080" y="2450"/>
              <a:ext cx="1228" cy="1530"/>
              <a:chOff x="3080" y="2450"/>
              <a:chExt cx="1228" cy="1530"/>
            </a:xfrm>
          </p:grpSpPr>
          <p:sp>
            <p:nvSpPr>
              <p:cNvPr id="49217" name="Oval 204"/>
              <p:cNvSpPr>
                <a:spLocks noChangeArrowheads="1"/>
              </p:cNvSpPr>
              <p:nvPr/>
            </p:nvSpPr>
            <p:spPr bwMode="auto">
              <a:xfrm>
                <a:off x="4168" y="3005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8" name="Oval 205"/>
              <p:cNvSpPr>
                <a:spLocks noChangeArrowheads="1"/>
              </p:cNvSpPr>
              <p:nvPr/>
            </p:nvSpPr>
            <p:spPr bwMode="auto">
              <a:xfrm>
                <a:off x="4153" y="3166"/>
                <a:ext cx="64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9" name="Oval 206"/>
              <p:cNvSpPr>
                <a:spLocks noChangeArrowheads="1"/>
              </p:cNvSpPr>
              <p:nvPr/>
            </p:nvSpPr>
            <p:spPr bwMode="auto">
              <a:xfrm>
                <a:off x="4083" y="3306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0" name="Oval 207"/>
              <p:cNvSpPr>
                <a:spLocks noChangeArrowheads="1"/>
              </p:cNvSpPr>
              <p:nvPr/>
            </p:nvSpPr>
            <p:spPr bwMode="auto">
              <a:xfrm>
                <a:off x="3985" y="3411"/>
                <a:ext cx="56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1" name="Oval 208"/>
              <p:cNvSpPr>
                <a:spLocks noChangeArrowheads="1"/>
              </p:cNvSpPr>
              <p:nvPr/>
            </p:nvSpPr>
            <p:spPr bwMode="auto">
              <a:xfrm>
                <a:off x="3824" y="3390"/>
                <a:ext cx="63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2" name="Oval 209"/>
              <p:cNvSpPr>
                <a:spLocks noChangeArrowheads="1"/>
              </p:cNvSpPr>
              <p:nvPr/>
            </p:nvSpPr>
            <p:spPr bwMode="auto">
              <a:xfrm>
                <a:off x="3845" y="3222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3" name="Oval 210"/>
              <p:cNvSpPr>
                <a:spLocks noChangeArrowheads="1"/>
              </p:cNvSpPr>
              <p:nvPr/>
            </p:nvSpPr>
            <p:spPr bwMode="auto">
              <a:xfrm>
                <a:off x="3564" y="3222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4" name="Oval 211"/>
              <p:cNvSpPr>
                <a:spLocks noChangeArrowheads="1"/>
              </p:cNvSpPr>
              <p:nvPr/>
            </p:nvSpPr>
            <p:spPr bwMode="auto">
              <a:xfrm>
                <a:off x="3712" y="3138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5" name="Oval 212"/>
              <p:cNvSpPr>
                <a:spLocks noChangeArrowheads="1"/>
              </p:cNvSpPr>
              <p:nvPr/>
            </p:nvSpPr>
            <p:spPr bwMode="auto">
              <a:xfrm>
                <a:off x="4055" y="2885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6" name="Oval 213"/>
              <p:cNvSpPr>
                <a:spLocks noChangeArrowheads="1"/>
              </p:cNvSpPr>
              <p:nvPr/>
            </p:nvSpPr>
            <p:spPr bwMode="auto">
              <a:xfrm>
                <a:off x="3908" y="2955"/>
                <a:ext cx="63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7" name="Oval 214"/>
              <p:cNvSpPr>
                <a:spLocks noChangeArrowheads="1"/>
              </p:cNvSpPr>
              <p:nvPr/>
            </p:nvSpPr>
            <p:spPr bwMode="auto">
              <a:xfrm>
                <a:off x="3782" y="2871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8" name="Oval 215"/>
              <p:cNvSpPr>
                <a:spLocks noChangeArrowheads="1"/>
              </p:cNvSpPr>
              <p:nvPr/>
            </p:nvSpPr>
            <p:spPr bwMode="auto">
              <a:xfrm>
                <a:off x="3859" y="2717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9" name="Oval 216"/>
              <p:cNvSpPr>
                <a:spLocks noChangeArrowheads="1"/>
              </p:cNvSpPr>
              <p:nvPr/>
            </p:nvSpPr>
            <p:spPr bwMode="auto">
              <a:xfrm>
                <a:off x="3719" y="2647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0" name="Oval 217"/>
              <p:cNvSpPr>
                <a:spLocks noChangeArrowheads="1"/>
              </p:cNvSpPr>
              <p:nvPr/>
            </p:nvSpPr>
            <p:spPr bwMode="auto">
              <a:xfrm>
                <a:off x="3592" y="2534"/>
                <a:ext cx="56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1" name="Oval 218"/>
              <p:cNvSpPr>
                <a:spLocks noChangeArrowheads="1"/>
              </p:cNvSpPr>
              <p:nvPr/>
            </p:nvSpPr>
            <p:spPr bwMode="auto">
              <a:xfrm>
                <a:off x="3431" y="2562"/>
                <a:ext cx="56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2" name="Oval 219"/>
              <p:cNvSpPr>
                <a:spLocks noChangeArrowheads="1"/>
              </p:cNvSpPr>
              <p:nvPr/>
            </p:nvSpPr>
            <p:spPr bwMode="auto">
              <a:xfrm>
                <a:off x="3291" y="2640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3" name="Oval 220"/>
              <p:cNvSpPr>
                <a:spLocks noChangeArrowheads="1"/>
              </p:cNvSpPr>
              <p:nvPr/>
            </p:nvSpPr>
            <p:spPr bwMode="auto">
              <a:xfrm>
                <a:off x="3655" y="2794"/>
                <a:ext cx="57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4" name="Oval 221"/>
              <p:cNvSpPr>
                <a:spLocks noChangeArrowheads="1"/>
              </p:cNvSpPr>
              <p:nvPr/>
            </p:nvSpPr>
            <p:spPr bwMode="auto">
              <a:xfrm>
                <a:off x="3199" y="2787"/>
                <a:ext cx="57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5" name="Oval 222"/>
              <p:cNvSpPr>
                <a:spLocks noChangeArrowheads="1"/>
              </p:cNvSpPr>
              <p:nvPr/>
            </p:nvSpPr>
            <p:spPr bwMode="auto">
              <a:xfrm>
                <a:off x="3354" y="2843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6" name="Oval 223"/>
              <p:cNvSpPr>
                <a:spLocks noChangeArrowheads="1"/>
              </p:cNvSpPr>
              <p:nvPr/>
            </p:nvSpPr>
            <p:spPr bwMode="auto">
              <a:xfrm>
                <a:off x="3438" y="2991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7" name="Oval 224"/>
              <p:cNvSpPr>
                <a:spLocks noChangeArrowheads="1"/>
              </p:cNvSpPr>
              <p:nvPr/>
            </p:nvSpPr>
            <p:spPr bwMode="auto">
              <a:xfrm>
                <a:off x="3417" y="3152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8" name="Oval 225"/>
              <p:cNvSpPr>
                <a:spLocks noChangeArrowheads="1"/>
              </p:cNvSpPr>
              <p:nvPr/>
            </p:nvSpPr>
            <p:spPr bwMode="auto">
              <a:xfrm>
                <a:off x="3157" y="3061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9" name="Oval 226"/>
              <p:cNvSpPr>
                <a:spLocks noChangeArrowheads="1"/>
              </p:cNvSpPr>
              <p:nvPr/>
            </p:nvSpPr>
            <p:spPr bwMode="auto">
              <a:xfrm>
                <a:off x="3263" y="3187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0" name="Oval 227"/>
              <p:cNvSpPr>
                <a:spLocks noChangeArrowheads="1"/>
              </p:cNvSpPr>
              <p:nvPr/>
            </p:nvSpPr>
            <p:spPr bwMode="auto">
              <a:xfrm>
                <a:off x="3213" y="3348"/>
                <a:ext cx="57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1" name="Oval 228"/>
              <p:cNvSpPr>
                <a:spLocks noChangeArrowheads="1"/>
              </p:cNvSpPr>
              <p:nvPr/>
            </p:nvSpPr>
            <p:spPr bwMode="auto">
              <a:xfrm>
                <a:off x="3529" y="3397"/>
                <a:ext cx="56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2" name="Oval 229"/>
              <p:cNvSpPr>
                <a:spLocks noChangeArrowheads="1"/>
              </p:cNvSpPr>
              <p:nvPr/>
            </p:nvSpPr>
            <p:spPr bwMode="auto">
              <a:xfrm>
                <a:off x="3536" y="3531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3" name="Oval 230"/>
              <p:cNvSpPr>
                <a:spLocks noChangeArrowheads="1"/>
              </p:cNvSpPr>
              <p:nvPr/>
            </p:nvSpPr>
            <p:spPr bwMode="auto">
              <a:xfrm>
                <a:off x="3375" y="3580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4" name="Oval 231"/>
              <p:cNvSpPr>
                <a:spLocks noChangeArrowheads="1"/>
              </p:cNvSpPr>
              <p:nvPr/>
            </p:nvSpPr>
            <p:spPr bwMode="auto">
              <a:xfrm>
                <a:off x="3248" y="3475"/>
                <a:ext cx="57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5" name="Oval 232"/>
              <p:cNvSpPr>
                <a:spLocks noChangeArrowheads="1"/>
              </p:cNvSpPr>
              <p:nvPr/>
            </p:nvSpPr>
            <p:spPr bwMode="auto">
              <a:xfrm>
                <a:off x="3129" y="3376"/>
                <a:ext cx="63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6" name="Line 233"/>
              <p:cNvSpPr>
                <a:spLocks noChangeShapeType="1"/>
              </p:cNvSpPr>
              <p:nvPr/>
            </p:nvSpPr>
            <p:spPr bwMode="auto">
              <a:xfrm>
                <a:off x="3171" y="2822"/>
                <a:ext cx="35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47" name="Line 234"/>
              <p:cNvSpPr>
                <a:spLocks noChangeShapeType="1"/>
              </p:cNvSpPr>
              <p:nvPr/>
            </p:nvSpPr>
            <p:spPr bwMode="auto">
              <a:xfrm flipV="1">
                <a:off x="3241" y="2773"/>
                <a:ext cx="22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48" name="Line 235"/>
              <p:cNvSpPr>
                <a:spLocks noChangeShapeType="1"/>
              </p:cNvSpPr>
              <p:nvPr/>
            </p:nvSpPr>
            <p:spPr bwMode="auto">
              <a:xfrm flipV="1">
                <a:off x="3291" y="2696"/>
                <a:ext cx="14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49" name="Line 236"/>
              <p:cNvSpPr>
                <a:spLocks noChangeShapeType="1"/>
              </p:cNvSpPr>
              <p:nvPr/>
            </p:nvSpPr>
            <p:spPr bwMode="auto">
              <a:xfrm>
                <a:off x="3284" y="2619"/>
                <a:ext cx="21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50" name="Line 237"/>
              <p:cNvSpPr>
                <a:spLocks noChangeShapeType="1"/>
              </p:cNvSpPr>
              <p:nvPr/>
            </p:nvSpPr>
            <p:spPr bwMode="auto">
              <a:xfrm>
                <a:off x="3431" y="2548"/>
                <a:ext cx="14" cy="2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51" name="Line 238"/>
              <p:cNvSpPr>
                <a:spLocks noChangeShapeType="1"/>
              </p:cNvSpPr>
              <p:nvPr/>
            </p:nvSpPr>
            <p:spPr bwMode="auto">
              <a:xfrm flipV="1">
                <a:off x="3424" y="2619"/>
                <a:ext cx="28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52" name="Line 239"/>
              <p:cNvSpPr>
                <a:spLocks noChangeShapeType="1"/>
              </p:cNvSpPr>
              <p:nvPr/>
            </p:nvSpPr>
            <p:spPr bwMode="auto">
              <a:xfrm>
                <a:off x="3340" y="2675"/>
                <a:ext cx="42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53" name="Line 240"/>
              <p:cNvSpPr>
                <a:spLocks noChangeShapeType="1"/>
              </p:cNvSpPr>
              <p:nvPr/>
            </p:nvSpPr>
            <p:spPr bwMode="auto">
              <a:xfrm>
                <a:off x="3473" y="2598"/>
                <a:ext cx="49" cy="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54" name="Line 241"/>
              <p:cNvSpPr>
                <a:spLocks noChangeShapeType="1"/>
              </p:cNvSpPr>
              <p:nvPr/>
            </p:nvSpPr>
            <p:spPr bwMode="auto">
              <a:xfrm flipV="1">
                <a:off x="3564" y="2570"/>
                <a:ext cx="42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55" name="Line 242"/>
              <p:cNvSpPr>
                <a:spLocks noChangeShapeType="1"/>
              </p:cNvSpPr>
              <p:nvPr/>
            </p:nvSpPr>
            <p:spPr bwMode="auto">
              <a:xfrm>
                <a:off x="3613" y="2492"/>
                <a:ext cx="7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56" name="Line 243"/>
              <p:cNvSpPr>
                <a:spLocks noChangeShapeType="1"/>
              </p:cNvSpPr>
              <p:nvPr/>
            </p:nvSpPr>
            <p:spPr bwMode="auto">
              <a:xfrm>
                <a:off x="3641" y="2577"/>
                <a:ext cx="42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57" name="Line 244"/>
              <p:cNvSpPr>
                <a:spLocks noChangeShapeType="1"/>
              </p:cNvSpPr>
              <p:nvPr/>
            </p:nvSpPr>
            <p:spPr bwMode="auto">
              <a:xfrm>
                <a:off x="3712" y="2633"/>
                <a:ext cx="28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58" name="Line 245"/>
              <p:cNvSpPr>
                <a:spLocks noChangeShapeType="1"/>
              </p:cNvSpPr>
              <p:nvPr/>
            </p:nvSpPr>
            <p:spPr bwMode="auto">
              <a:xfrm flipV="1">
                <a:off x="3726" y="2696"/>
                <a:ext cx="21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59" name="Line 246"/>
              <p:cNvSpPr>
                <a:spLocks noChangeShapeType="1"/>
              </p:cNvSpPr>
              <p:nvPr/>
            </p:nvSpPr>
            <p:spPr bwMode="auto">
              <a:xfrm>
                <a:off x="3761" y="2682"/>
                <a:ext cx="5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60" name="Line 247"/>
              <p:cNvSpPr>
                <a:spLocks noChangeShapeType="1"/>
              </p:cNvSpPr>
              <p:nvPr/>
            </p:nvSpPr>
            <p:spPr bwMode="auto">
              <a:xfrm>
                <a:off x="3852" y="2703"/>
                <a:ext cx="21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61" name="Line 248"/>
              <p:cNvSpPr>
                <a:spLocks noChangeShapeType="1"/>
              </p:cNvSpPr>
              <p:nvPr/>
            </p:nvSpPr>
            <p:spPr bwMode="auto">
              <a:xfrm>
                <a:off x="3901" y="2745"/>
                <a:ext cx="49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62" name="Line 249"/>
              <p:cNvSpPr>
                <a:spLocks noChangeShapeType="1"/>
              </p:cNvSpPr>
              <p:nvPr/>
            </p:nvSpPr>
            <p:spPr bwMode="auto">
              <a:xfrm flipV="1">
                <a:off x="3859" y="2766"/>
                <a:ext cx="21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63" name="Line 250"/>
              <p:cNvSpPr>
                <a:spLocks noChangeShapeType="1"/>
              </p:cNvSpPr>
              <p:nvPr/>
            </p:nvSpPr>
            <p:spPr bwMode="auto">
              <a:xfrm flipV="1">
                <a:off x="3690" y="2773"/>
                <a:ext cx="14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64" name="Line 251"/>
              <p:cNvSpPr>
                <a:spLocks noChangeShapeType="1"/>
              </p:cNvSpPr>
              <p:nvPr/>
            </p:nvSpPr>
            <p:spPr bwMode="auto">
              <a:xfrm>
                <a:off x="3613" y="2829"/>
                <a:ext cx="5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65" name="Line 252"/>
              <p:cNvSpPr>
                <a:spLocks noChangeShapeType="1"/>
              </p:cNvSpPr>
              <p:nvPr/>
            </p:nvSpPr>
            <p:spPr bwMode="auto">
              <a:xfrm>
                <a:off x="3747" y="2899"/>
                <a:ext cx="49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66" name="Line 253"/>
              <p:cNvSpPr>
                <a:spLocks noChangeShapeType="1"/>
              </p:cNvSpPr>
              <p:nvPr/>
            </p:nvSpPr>
            <p:spPr bwMode="auto">
              <a:xfrm>
                <a:off x="3824" y="2920"/>
                <a:ext cx="21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67" name="Line 254"/>
              <p:cNvSpPr>
                <a:spLocks noChangeShapeType="1"/>
              </p:cNvSpPr>
              <p:nvPr/>
            </p:nvSpPr>
            <p:spPr bwMode="auto">
              <a:xfrm flipV="1">
                <a:off x="3824" y="2850"/>
                <a:ext cx="21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68" name="Line 255"/>
              <p:cNvSpPr>
                <a:spLocks noChangeShapeType="1"/>
              </p:cNvSpPr>
              <p:nvPr/>
            </p:nvSpPr>
            <p:spPr bwMode="auto">
              <a:xfrm flipV="1">
                <a:off x="3389" y="2815"/>
                <a:ext cx="42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69" name="Line 256"/>
              <p:cNvSpPr>
                <a:spLocks noChangeShapeType="1"/>
              </p:cNvSpPr>
              <p:nvPr/>
            </p:nvSpPr>
            <p:spPr bwMode="auto">
              <a:xfrm>
                <a:off x="3305" y="2871"/>
                <a:ext cx="5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70" name="Line 257"/>
              <p:cNvSpPr>
                <a:spLocks noChangeShapeType="1"/>
              </p:cNvSpPr>
              <p:nvPr/>
            </p:nvSpPr>
            <p:spPr bwMode="auto">
              <a:xfrm>
                <a:off x="3248" y="2836"/>
                <a:ext cx="29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71" name="Line 258"/>
              <p:cNvSpPr>
                <a:spLocks noChangeShapeType="1"/>
              </p:cNvSpPr>
              <p:nvPr/>
            </p:nvSpPr>
            <p:spPr bwMode="auto">
              <a:xfrm>
                <a:off x="3389" y="2892"/>
                <a:ext cx="21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72" name="Line 259"/>
              <p:cNvSpPr>
                <a:spLocks noChangeShapeType="1"/>
              </p:cNvSpPr>
              <p:nvPr/>
            </p:nvSpPr>
            <p:spPr bwMode="auto">
              <a:xfrm>
                <a:off x="3431" y="2969"/>
                <a:ext cx="21" cy="3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73" name="Line 260"/>
              <p:cNvSpPr>
                <a:spLocks noChangeShapeType="1"/>
              </p:cNvSpPr>
              <p:nvPr/>
            </p:nvSpPr>
            <p:spPr bwMode="auto">
              <a:xfrm>
                <a:off x="3480" y="3019"/>
                <a:ext cx="5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74" name="Line 261"/>
              <p:cNvSpPr>
                <a:spLocks noChangeShapeType="1"/>
              </p:cNvSpPr>
              <p:nvPr/>
            </p:nvSpPr>
            <p:spPr bwMode="auto">
              <a:xfrm flipV="1">
                <a:off x="3445" y="3033"/>
                <a:ext cx="21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75" name="Line 262"/>
              <p:cNvSpPr>
                <a:spLocks noChangeShapeType="1"/>
              </p:cNvSpPr>
              <p:nvPr/>
            </p:nvSpPr>
            <p:spPr bwMode="auto">
              <a:xfrm flipV="1">
                <a:off x="3396" y="3187"/>
                <a:ext cx="35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76" name="Line 263"/>
              <p:cNvSpPr>
                <a:spLocks noChangeShapeType="1"/>
              </p:cNvSpPr>
              <p:nvPr/>
            </p:nvSpPr>
            <p:spPr bwMode="auto">
              <a:xfrm>
                <a:off x="3312" y="3229"/>
                <a:ext cx="35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77" name="Line 264"/>
              <p:cNvSpPr>
                <a:spLocks noChangeShapeType="1"/>
              </p:cNvSpPr>
              <p:nvPr/>
            </p:nvSpPr>
            <p:spPr bwMode="auto">
              <a:xfrm>
                <a:off x="3256" y="3152"/>
                <a:ext cx="28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78" name="Line 265"/>
              <p:cNvSpPr>
                <a:spLocks noChangeShapeType="1"/>
              </p:cNvSpPr>
              <p:nvPr/>
            </p:nvSpPr>
            <p:spPr bwMode="auto">
              <a:xfrm>
                <a:off x="3206" y="3110"/>
                <a:ext cx="35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79" name="Line 266"/>
              <p:cNvSpPr>
                <a:spLocks noChangeShapeType="1"/>
              </p:cNvSpPr>
              <p:nvPr/>
            </p:nvSpPr>
            <p:spPr bwMode="auto">
              <a:xfrm flipV="1">
                <a:off x="3192" y="3026"/>
                <a:ext cx="1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80" name="Line 267"/>
              <p:cNvSpPr>
                <a:spLocks noChangeShapeType="1"/>
              </p:cNvSpPr>
              <p:nvPr/>
            </p:nvSpPr>
            <p:spPr bwMode="auto">
              <a:xfrm flipV="1">
                <a:off x="3122" y="3096"/>
                <a:ext cx="49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81" name="Line 268"/>
              <p:cNvSpPr>
                <a:spLocks noChangeShapeType="1"/>
              </p:cNvSpPr>
              <p:nvPr/>
            </p:nvSpPr>
            <p:spPr bwMode="auto">
              <a:xfrm flipV="1">
                <a:off x="3241" y="3236"/>
                <a:ext cx="36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82" name="Line 269"/>
              <p:cNvSpPr>
                <a:spLocks noChangeShapeType="1"/>
              </p:cNvSpPr>
              <p:nvPr/>
            </p:nvSpPr>
            <p:spPr bwMode="auto">
              <a:xfrm>
                <a:off x="3438" y="3110"/>
                <a:ext cx="7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83" name="Line 270"/>
              <p:cNvSpPr>
                <a:spLocks noChangeShapeType="1"/>
              </p:cNvSpPr>
              <p:nvPr/>
            </p:nvSpPr>
            <p:spPr bwMode="auto">
              <a:xfrm>
                <a:off x="3459" y="3180"/>
                <a:ext cx="42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84" name="Line 271"/>
              <p:cNvSpPr>
                <a:spLocks noChangeShapeType="1"/>
              </p:cNvSpPr>
              <p:nvPr/>
            </p:nvSpPr>
            <p:spPr bwMode="auto">
              <a:xfrm>
                <a:off x="3536" y="3215"/>
                <a:ext cx="49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85" name="Line 272"/>
              <p:cNvSpPr>
                <a:spLocks noChangeShapeType="1"/>
              </p:cNvSpPr>
              <p:nvPr/>
            </p:nvSpPr>
            <p:spPr bwMode="auto">
              <a:xfrm flipV="1">
                <a:off x="3599" y="3229"/>
                <a:ext cx="63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86" name="Line 273"/>
              <p:cNvSpPr>
                <a:spLocks noChangeShapeType="1"/>
              </p:cNvSpPr>
              <p:nvPr/>
            </p:nvSpPr>
            <p:spPr bwMode="auto">
              <a:xfrm flipV="1">
                <a:off x="3690" y="3173"/>
                <a:ext cx="43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87" name="Line 274"/>
              <p:cNvSpPr>
                <a:spLocks noChangeShapeType="1"/>
              </p:cNvSpPr>
              <p:nvPr/>
            </p:nvSpPr>
            <p:spPr bwMode="auto">
              <a:xfrm>
                <a:off x="3733" y="3096"/>
                <a:ext cx="7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88" name="Line 275"/>
              <p:cNvSpPr>
                <a:spLocks noChangeShapeType="1"/>
              </p:cNvSpPr>
              <p:nvPr/>
            </p:nvSpPr>
            <p:spPr bwMode="auto">
              <a:xfrm>
                <a:off x="3740" y="3166"/>
                <a:ext cx="63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89" name="Line 276"/>
              <p:cNvSpPr>
                <a:spLocks noChangeShapeType="1"/>
              </p:cNvSpPr>
              <p:nvPr/>
            </p:nvSpPr>
            <p:spPr bwMode="auto">
              <a:xfrm>
                <a:off x="3873" y="2976"/>
                <a:ext cx="49" cy="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90" name="Line 277"/>
              <p:cNvSpPr>
                <a:spLocks noChangeShapeType="1"/>
              </p:cNvSpPr>
              <p:nvPr/>
            </p:nvSpPr>
            <p:spPr bwMode="auto">
              <a:xfrm flipV="1">
                <a:off x="3957" y="2941"/>
                <a:ext cx="42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91" name="Line 278"/>
              <p:cNvSpPr>
                <a:spLocks noChangeShapeType="1"/>
              </p:cNvSpPr>
              <p:nvPr/>
            </p:nvSpPr>
            <p:spPr bwMode="auto">
              <a:xfrm>
                <a:off x="3943" y="2998"/>
                <a:ext cx="14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92" name="Line 279"/>
              <p:cNvSpPr>
                <a:spLocks noChangeShapeType="1"/>
              </p:cNvSpPr>
              <p:nvPr/>
            </p:nvSpPr>
            <p:spPr bwMode="auto">
              <a:xfrm>
                <a:off x="4013" y="2927"/>
                <a:ext cx="5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93" name="Line 280"/>
              <p:cNvSpPr>
                <a:spLocks noChangeShapeType="1"/>
              </p:cNvSpPr>
              <p:nvPr/>
            </p:nvSpPr>
            <p:spPr bwMode="auto">
              <a:xfrm flipV="1">
                <a:off x="4083" y="2850"/>
                <a:ext cx="14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94" name="Line 281"/>
              <p:cNvSpPr>
                <a:spLocks noChangeShapeType="1"/>
              </p:cNvSpPr>
              <p:nvPr/>
            </p:nvSpPr>
            <p:spPr bwMode="auto">
              <a:xfrm>
                <a:off x="4090" y="2927"/>
                <a:ext cx="42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95" name="Line 282"/>
              <p:cNvSpPr>
                <a:spLocks noChangeShapeType="1"/>
              </p:cNvSpPr>
              <p:nvPr/>
            </p:nvSpPr>
            <p:spPr bwMode="auto">
              <a:xfrm>
                <a:off x="4153" y="2983"/>
                <a:ext cx="29" cy="4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96" name="Line 283"/>
              <p:cNvSpPr>
                <a:spLocks noChangeShapeType="1"/>
              </p:cNvSpPr>
              <p:nvPr/>
            </p:nvSpPr>
            <p:spPr bwMode="auto">
              <a:xfrm>
                <a:off x="4203" y="3040"/>
                <a:ext cx="56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97" name="Line 284"/>
              <p:cNvSpPr>
                <a:spLocks noChangeShapeType="1"/>
              </p:cNvSpPr>
              <p:nvPr/>
            </p:nvSpPr>
            <p:spPr bwMode="auto">
              <a:xfrm flipV="1">
                <a:off x="4168" y="3047"/>
                <a:ext cx="21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98" name="Line 285"/>
              <p:cNvSpPr>
                <a:spLocks noChangeShapeType="1"/>
              </p:cNvSpPr>
              <p:nvPr/>
            </p:nvSpPr>
            <p:spPr bwMode="auto">
              <a:xfrm>
                <a:off x="4160" y="3124"/>
                <a:ext cx="22" cy="7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299" name="Line 286"/>
              <p:cNvSpPr>
                <a:spLocks noChangeShapeType="1"/>
              </p:cNvSpPr>
              <p:nvPr/>
            </p:nvSpPr>
            <p:spPr bwMode="auto">
              <a:xfrm>
                <a:off x="4182" y="3194"/>
                <a:ext cx="77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00" name="Line 287"/>
              <p:cNvSpPr>
                <a:spLocks noChangeShapeType="1"/>
              </p:cNvSpPr>
              <p:nvPr/>
            </p:nvSpPr>
            <p:spPr bwMode="auto">
              <a:xfrm flipV="1">
                <a:off x="4139" y="3208"/>
                <a:ext cx="36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01" name="Line 288"/>
              <p:cNvSpPr>
                <a:spLocks noChangeShapeType="1"/>
              </p:cNvSpPr>
              <p:nvPr/>
            </p:nvSpPr>
            <p:spPr bwMode="auto">
              <a:xfrm>
                <a:off x="3831" y="3194"/>
                <a:ext cx="35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02" name="Line 289"/>
              <p:cNvSpPr>
                <a:spLocks noChangeShapeType="1"/>
              </p:cNvSpPr>
              <p:nvPr/>
            </p:nvSpPr>
            <p:spPr bwMode="auto">
              <a:xfrm flipV="1">
                <a:off x="3873" y="3250"/>
                <a:ext cx="70" cy="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03" name="Line 290"/>
              <p:cNvSpPr>
                <a:spLocks noChangeShapeType="1"/>
              </p:cNvSpPr>
              <p:nvPr/>
            </p:nvSpPr>
            <p:spPr bwMode="auto">
              <a:xfrm flipV="1">
                <a:off x="3859" y="3271"/>
                <a:ext cx="14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04" name="Line 291"/>
              <p:cNvSpPr>
                <a:spLocks noChangeShapeType="1"/>
              </p:cNvSpPr>
              <p:nvPr/>
            </p:nvSpPr>
            <p:spPr bwMode="auto">
              <a:xfrm flipV="1">
                <a:off x="3852" y="3348"/>
                <a:ext cx="1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05" name="Line 292"/>
              <p:cNvSpPr>
                <a:spLocks noChangeShapeType="1"/>
              </p:cNvSpPr>
              <p:nvPr/>
            </p:nvSpPr>
            <p:spPr bwMode="auto">
              <a:xfrm flipV="1">
                <a:off x="3775" y="3433"/>
                <a:ext cx="63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06" name="Line 293"/>
              <p:cNvSpPr>
                <a:spLocks noChangeShapeType="1"/>
              </p:cNvSpPr>
              <p:nvPr/>
            </p:nvSpPr>
            <p:spPr bwMode="auto">
              <a:xfrm>
                <a:off x="3866" y="3426"/>
                <a:ext cx="42" cy="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07" name="Line 294"/>
              <p:cNvSpPr>
                <a:spLocks noChangeShapeType="1"/>
              </p:cNvSpPr>
              <p:nvPr/>
            </p:nvSpPr>
            <p:spPr bwMode="auto">
              <a:xfrm flipV="1">
                <a:off x="3936" y="3454"/>
                <a:ext cx="70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08" name="Line 295"/>
              <p:cNvSpPr>
                <a:spLocks noChangeShapeType="1"/>
              </p:cNvSpPr>
              <p:nvPr/>
            </p:nvSpPr>
            <p:spPr bwMode="auto">
              <a:xfrm flipV="1">
                <a:off x="4020" y="3376"/>
                <a:ext cx="14" cy="5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09" name="Line 296"/>
              <p:cNvSpPr>
                <a:spLocks noChangeShapeType="1"/>
              </p:cNvSpPr>
              <p:nvPr/>
            </p:nvSpPr>
            <p:spPr bwMode="auto">
              <a:xfrm>
                <a:off x="4013" y="3447"/>
                <a:ext cx="49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10" name="Line 297"/>
              <p:cNvSpPr>
                <a:spLocks noChangeShapeType="1"/>
              </p:cNvSpPr>
              <p:nvPr/>
            </p:nvSpPr>
            <p:spPr bwMode="auto">
              <a:xfrm flipV="1">
                <a:off x="4048" y="3341"/>
                <a:ext cx="56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11" name="Line 298"/>
              <p:cNvSpPr>
                <a:spLocks noChangeShapeType="1"/>
              </p:cNvSpPr>
              <p:nvPr/>
            </p:nvSpPr>
            <p:spPr bwMode="auto">
              <a:xfrm flipV="1">
                <a:off x="4118" y="3264"/>
                <a:ext cx="14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12" name="Line 299"/>
              <p:cNvSpPr>
                <a:spLocks noChangeShapeType="1"/>
              </p:cNvSpPr>
              <p:nvPr/>
            </p:nvSpPr>
            <p:spPr bwMode="auto">
              <a:xfrm>
                <a:off x="4118" y="3334"/>
                <a:ext cx="50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13" name="Line 300"/>
              <p:cNvSpPr>
                <a:spLocks noChangeShapeType="1"/>
              </p:cNvSpPr>
              <p:nvPr/>
            </p:nvSpPr>
            <p:spPr bwMode="auto">
              <a:xfrm flipV="1">
                <a:off x="3592" y="3264"/>
                <a:ext cx="1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14" name="Line 301"/>
              <p:cNvSpPr>
                <a:spLocks noChangeShapeType="1"/>
              </p:cNvSpPr>
              <p:nvPr/>
            </p:nvSpPr>
            <p:spPr bwMode="auto">
              <a:xfrm flipV="1">
                <a:off x="3564" y="3355"/>
                <a:ext cx="21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15" name="Line 302"/>
              <p:cNvSpPr>
                <a:spLocks noChangeShapeType="1"/>
              </p:cNvSpPr>
              <p:nvPr/>
            </p:nvSpPr>
            <p:spPr bwMode="auto">
              <a:xfrm flipV="1">
                <a:off x="3473" y="3426"/>
                <a:ext cx="77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16" name="Line 303"/>
              <p:cNvSpPr>
                <a:spLocks noChangeShapeType="1"/>
              </p:cNvSpPr>
              <p:nvPr/>
            </p:nvSpPr>
            <p:spPr bwMode="auto">
              <a:xfrm>
                <a:off x="3571" y="3426"/>
                <a:ext cx="35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17" name="Line 304"/>
              <p:cNvSpPr>
                <a:spLocks noChangeShapeType="1"/>
              </p:cNvSpPr>
              <p:nvPr/>
            </p:nvSpPr>
            <p:spPr bwMode="auto">
              <a:xfrm flipV="1">
                <a:off x="3578" y="3496"/>
                <a:ext cx="35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18" name="Line 305"/>
              <p:cNvSpPr>
                <a:spLocks noChangeShapeType="1"/>
              </p:cNvSpPr>
              <p:nvPr/>
            </p:nvSpPr>
            <p:spPr bwMode="auto">
              <a:xfrm>
                <a:off x="3571" y="3566"/>
                <a:ext cx="42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19" name="Line 306"/>
              <p:cNvSpPr>
                <a:spLocks noChangeShapeType="1"/>
              </p:cNvSpPr>
              <p:nvPr/>
            </p:nvSpPr>
            <p:spPr bwMode="auto">
              <a:xfrm flipV="1">
                <a:off x="3480" y="3552"/>
                <a:ext cx="70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20" name="Line 307"/>
              <p:cNvSpPr>
                <a:spLocks noChangeShapeType="1"/>
              </p:cNvSpPr>
              <p:nvPr/>
            </p:nvSpPr>
            <p:spPr bwMode="auto">
              <a:xfrm flipV="1">
                <a:off x="3417" y="3573"/>
                <a:ext cx="49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21" name="Line 308"/>
              <p:cNvSpPr>
                <a:spLocks noChangeShapeType="1"/>
              </p:cNvSpPr>
              <p:nvPr/>
            </p:nvSpPr>
            <p:spPr bwMode="auto">
              <a:xfrm>
                <a:off x="3340" y="3580"/>
                <a:ext cx="56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22" name="Line 309"/>
              <p:cNvSpPr>
                <a:spLocks noChangeShapeType="1"/>
              </p:cNvSpPr>
              <p:nvPr/>
            </p:nvSpPr>
            <p:spPr bwMode="auto">
              <a:xfrm flipV="1">
                <a:off x="3284" y="3440"/>
                <a:ext cx="21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23" name="Line 310"/>
              <p:cNvSpPr>
                <a:spLocks noChangeShapeType="1"/>
              </p:cNvSpPr>
              <p:nvPr/>
            </p:nvSpPr>
            <p:spPr bwMode="auto">
              <a:xfrm flipV="1">
                <a:off x="3199" y="3510"/>
                <a:ext cx="64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24" name="Line 311"/>
              <p:cNvSpPr>
                <a:spLocks noChangeShapeType="1"/>
              </p:cNvSpPr>
              <p:nvPr/>
            </p:nvSpPr>
            <p:spPr bwMode="auto">
              <a:xfrm>
                <a:off x="3277" y="3510"/>
                <a:ext cx="35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25" name="Line 312"/>
              <p:cNvSpPr>
                <a:spLocks noChangeShapeType="1"/>
              </p:cNvSpPr>
              <p:nvPr/>
            </p:nvSpPr>
            <p:spPr bwMode="auto">
              <a:xfrm>
                <a:off x="3248" y="3390"/>
                <a:ext cx="57" cy="3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26" name="Line 313"/>
              <p:cNvSpPr>
                <a:spLocks noChangeShapeType="1"/>
              </p:cNvSpPr>
              <p:nvPr/>
            </p:nvSpPr>
            <p:spPr bwMode="auto">
              <a:xfrm flipV="1">
                <a:off x="3185" y="3383"/>
                <a:ext cx="49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27" name="Line 314"/>
              <p:cNvSpPr>
                <a:spLocks noChangeShapeType="1"/>
              </p:cNvSpPr>
              <p:nvPr/>
            </p:nvSpPr>
            <p:spPr bwMode="auto">
              <a:xfrm flipV="1">
                <a:off x="3234" y="3306"/>
                <a:ext cx="1" cy="7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28" name="Line 315"/>
              <p:cNvSpPr>
                <a:spLocks noChangeShapeType="1"/>
              </p:cNvSpPr>
              <p:nvPr/>
            </p:nvSpPr>
            <p:spPr bwMode="auto">
              <a:xfrm flipV="1">
                <a:off x="3410" y="3622"/>
                <a:ext cx="1" cy="7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29" name="Line 316"/>
              <p:cNvSpPr>
                <a:spLocks noChangeShapeType="1"/>
              </p:cNvSpPr>
              <p:nvPr/>
            </p:nvSpPr>
            <p:spPr bwMode="auto">
              <a:xfrm>
                <a:off x="3410" y="3706"/>
                <a:ext cx="1" cy="7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30" name="Line 317"/>
              <p:cNvSpPr>
                <a:spLocks noChangeShapeType="1"/>
              </p:cNvSpPr>
              <p:nvPr/>
            </p:nvSpPr>
            <p:spPr bwMode="auto">
              <a:xfrm flipV="1">
                <a:off x="3347" y="3783"/>
                <a:ext cx="63" cy="2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31" name="Line 318"/>
              <p:cNvSpPr>
                <a:spLocks noChangeShapeType="1"/>
              </p:cNvSpPr>
              <p:nvPr/>
            </p:nvSpPr>
            <p:spPr bwMode="auto">
              <a:xfrm>
                <a:off x="3424" y="3783"/>
                <a:ext cx="42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32" name="Line 319"/>
              <p:cNvSpPr>
                <a:spLocks noChangeShapeType="1"/>
              </p:cNvSpPr>
              <p:nvPr/>
            </p:nvSpPr>
            <p:spPr bwMode="auto">
              <a:xfrm>
                <a:off x="3487" y="3832"/>
                <a:ext cx="49" cy="3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33" name="Line 320"/>
              <p:cNvSpPr>
                <a:spLocks noChangeShapeType="1"/>
              </p:cNvSpPr>
              <p:nvPr/>
            </p:nvSpPr>
            <p:spPr bwMode="auto">
              <a:xfrm flipV="1">
                <a:off x="3550" y="3861"/>
                <a:ext cx="63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34" name="Line 321"/>
              <p:cNvSpPr>
                <a:spLocks noChangeShapeType="1"/>
              </p:cNvSpPr>
              <p:nvPr/>
            </p:nvSpPr>
            <p:spPr bwMode="auto">
              <a:xfrm flipV="1">
                <a:off x="3529" y="3882"/>
                <a:ext cx="21" cy="6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35" name="Line 322"/>
              <p:cNvSpPr>
                <a:spLocks noChangeShapeType="1"/>
              </p:cNvSpPr>
              <p:nvPr/>
            </p:nvSpPr>
            <p:spPr bwMode="auto">
              <a:xfrm>
                <a:off x="3641" y="3854"/>
                <a:ext cx="49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36" name="Line 323"/>
              <p:cNvSpPr>
                <a:spLocks noChangeShapeType="1"/>
              </p:cNvSpPr>
              <p:nvPr/>
            </p:nvSpPr>
            <p:spPr bwMode="auto">
              <a:xfrm>
                <a:off x="3712" y="3868"/>
                <a:ext cx="21" cy="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37" name="Line 324"/>
              <p:cNvSpPr>
                <a:spLocks noChangeShapeType="1"/>
              </p:cNvSpPr>
              <p:nvPr/>
            </p:nvSpPr>
            <p:spPr bwMode="auto">
              <a:xfrm flipV="1">
                <a:off x="3719" y="3811"/>
                <a:ext cx="35" cy="4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38" name="Line 325"/>
              <p:cNvSpPr>
                <a:spLocks noChangeShapeType="1"/>
              </p:cNvSpPr>
              <p:nvPr/>
            </p:nvSpPr>
            <p:spPr bwMode="auto">
              <a:xfrm flipV="1">
                <a:off x="3775" y="3741"/>
                <a:ext cx="35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39" name="Line 326"/>
              <p:cNvSpPr>
                <a:spLocks noChangeShapeType="1"/>
              </p:cNvSpPr>
              <p:nvPr/>
            </p:nvSpPr>
            <p:spPr bwMode="auto">
              <a:xfrm>
                <a:off x="3796" y="3657"/>
                <a:ext cx="14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40" name="Line 327"/>
              <p:cNvSpPr>
                <a:spLocks noChangeShapeType="1"/>
              </p:cNvSpPr>
              <p:nvPr/>
            </p:nvSpPr>
            <p:spPr bwMode="auto">
              <a:xfrm>
                <a:off x="3831" y="3727"/>
                <a:ext cx="56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41" name="Line 328"/>
              <p:cNvSpPr>
                <a:spLocks noChangeShapeType="1"/>
              </p:cNvSpPr>
              <p:nvPr/>
            </p:nvSpPr>
            <p:spPr bwMode="auto">
              <a:xfrm flipV="1">
                <a:off x="3922" y="3734"/>
                <a:ext cx="49" cy="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42" name="Line 329"/>
              <p:cNvSpPr>
                <a:spLocks noChangeShapeType="1"/>
              </p:cNvSpPr>
              <p:nvPr/>
            </p:nvSpPr>
            <p:spPr bwMode="auto">
              <a:xfrm flipV="1">
                <a:off x="3999" y="3657"/>
                <a:ext cx="21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43" name="Line 330"/>
              <p:cNvSpPr>
                <a:spLocks noChangeShapeType="1"/>
              </p:cNvSpPr>
              <p:nvPr/>
            </p:nvSpPr>
            <p:spPr bwMode="auto">
              <a:xfrm>
                <a:off x="3992" y="3727"/>
                <a:ext cx="35" cy="4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344" name="Oval 331"/>
              <p:cNvSpPr>
                <a:spLocks noChangeArrowheads="1"/>
              </p:cNvSpPr>
              <p:nvPr/>
            </p:nvSpPr>
            <p:spPr bwMode="auto">
              <a:xfrm>
                <a:off x="3080" y="3096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45" name="Oval 332"/>
              <p:cNvSpPr>
                <a:spLocks noChangeArrowheads="1"/>
              </p:cNvSpPr>
              <p:nvPr/>
            </p:nvSpPr>
            <p:spPr bwMode="auto">
              <a:xfrm>
                <a:off x="3220" y="3117"/>
                <a:ext cx="64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46" name="Oval 333"/>
              <p:cNvSpPr>
                <a:spLocks noChangeArrowheads="1"/>
              </p:cNvSpPr>
              <p:nvPr/>
            </p:nvSpPr>
            <p:spPr bwMode="auto">
              <a:xfrm>
                <a:off x="3213" y="3264"/>
                <a:ext cx="57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47" name="Oval 334"/>
              <p:cNvSpPr>
                <a:spLocks noChangeArrowheads="1"/>
              </p:cNvSpPr>
              <p:nvPr/>
            </p:nvSpPr>
            <p:spPr bwMode="auto">
              <a:xfrm>
                <a:off x="3164" y="3503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48" name="Oval 335"/>
              <p:cNvSpPr>
                <a:spLocks noChangeArrowheads="1"/>
              </p:cNvSpPr>
              <p:nvPr/>
            </p:nvSpPr>
            <p:spPr bwMode="auto">
              <a:xfrm>
                <a:off x="3305" y="3545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49" name="Oval 336"/>
              <p:cNvSpPr>
                <a:spLocks noChangeArrowheads="1"/>
              </p:cNvSpPr>
              <p:nvPr/>
            </p:nvSpPr>
            <p:spPr bwMode="auto">
              <a:xfrm>
                <a:off x="3284" y="3397"/>
                <a:ext cx="56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0" name="Oval 337"/>
              <p:cNvSpPr>
                <a:spLocks noChangeArrowheads="1"/>
              </p:cNvSpPr>
              <p:nvPr/>
            </p:nvSpPr>
            <p:spPr bwMode="auto">
              <a:xfrm>
                <a:off x="3347" y="3201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1" name="Oval 338"/>
              <p:cNvSpPr>
                <a:spLocks noChangeArrowheads="1"/>
              </p:cNvSpPr>
              <p:nvPr/>
            </p:nvSpPr>
            <p:spPr bwMode="auto">
              <a:xfrm>
                <a:off x="3445" y="3404"/>
                <a:ext cx="56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2" name="Oval 339"/>
              <p:cNvSpPr>
                <a:spLocks noChangeArrowheads="1"/>
              </p:cNvSpPr>
              <p:nvPr/>
            </p:nvSpPr>
            <p:spPr bwMode="auto">
              <a:xfrm>
                <a:off x="3382" y="3664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3" name="Oval 340"/>
              <p:cNvSpPr>
                <a:spLocks noChangeArrowheads="1"/>
              </p:cNvSpPr>
              <p:nvPr/>
            </p:nvSpPr>
            <p:spPr bwMode="auto">
              <a:xfrm>
                <a:off x="3298" y="3783"/>
                <a:ext cx="63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4" name="Oval 341"/>
              <p:cNvSpPr>
                <a:spLocks noChangeArrowheads="1"/>
              </p:cNvSpPr>
              <p:nvPr/>
            </p:nvSpPr>
            <p:spPr bwMode="auto">
              <a:xfrm>
                <a:off x="3445" y="3797"/>
                <a:ext cx="63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5" name="Oval 342"/>
              <p:cNvSpPr>
                <a:spLocks noChangeArrowheads="1"/>
              </p:cNvSpPr>
              <p:nvPr/>
            </p:nvSpPr>
            <p:spPr bwMode="auto">
              <a:xfrm>
                <a:off x="3599" y="3825"/>
                <a:ext cx="56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6" name="Oval 343"/>
              <p:cNvSpPr>
                <a:spLocks noChangeArrowheads="1"/>
              </p:cNvSpPr>
              <p:nvPr/>
            </p:nvSpPr>
            <p:spPr bwMode="auto">
              <a:xfrm>
                <a:off x="3494" y="3924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7" name="Oval 344"/>
              <p:cNvSpPr>
                <a:spLocks noChangeArrowheads="1"/>
              </p:cNvSpPr>
              <p:nvPr/>
            </p:nvSpPr>
            <p:spPr bwMode="auto">
              <a:xfrm>
                <a:off x="3712" y="3910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8" name="Oval 345"/>
              <p:cNvSpPr>
                <a:spLocks noChangeArrowheads="1"/>
              </p:cNvSpPr>
              <p:nvPr/>
            </p:nvSpPr>
            <p:spPr bwMode="auto">
              <a:xfrm>
                <a:off x="3733" y="3762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9" name="Oval 346"/>
              <p:cNvSpPr>
                <a:spLocks noChangeArrowheads="1"/>
              </p:cNvSpPr>
              <p:nvPr/>
            </p:nvSpPr>
            <p:spPr bwMode="auto">
              <a:xfrm>
                <a:off x="3761" y="3615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60" name="Oval 347"/>
              <p:cNvSpPr>
                <a:spLocks noChangeArrowheads="1"/>
              </p:cNvSpPr>
              <p:nvPr/>
            </p:nvSpPr>
            <p:spPr bwMode="auto">
              <a:xfrm>
                <a:off x="3873" y="3706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61" name="Oval 348"/>
              <p:cNvSpPr>
                <a:spLocks noChangeArrowheads="1"/>
              </p:cNvSpPr>
              <p:nvPr/>
            </p:nvSpPr>
            <p:spPr bwMode="auto">
              <a:xfrm>
                <a:off x="4020" y="3755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62" name="Oval 349"/>
              <p:cNvSpPr>
                <a:spLocks noChangeArrowheads="1"/>
              </p:cNvSpPr>
              <p:nvPr/>
            </p:nvSpPr>
            <p:spPr bwMode="auto">
              <a:xfrm>
                <a:off x="3985" y="3615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63" name="Oval 350"/>
              <p:cNvSpPr>
                <a:spLocks noChangeArrowheads="1"/>
              </p:cNvSpPr>
              <p:nvPr/>
            </p:nvSpPr>
            <p:spPr bwMode="auto">
              <a:xfrm>
                <a:off x="3585" y="3601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64" name="Oval 351"/>
              <p:cNvSpPr>
                <a:spLocks noChangeArrowheads="1"/>
              </p:cNvSpPr>
              <p:nvPr/>
            </p:nvSpPr>
            <p:spPr bwMode="auto">
              <a:xfrm>
                <a:off x="3452" y="3538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65" name="Oval 352"/>
              <p:cNvSpPr>
                <a:spLocks noChangeArrowheads="1"/>
              </p:cNvSpPr>
              <p:nvPr/>
            </p:nvSpPr>
            <p:spPr bwMode="auto">
              <a:xfrm>
                <a:off x="3585" y="3454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66" name="Oval 353"/>
              <p:cNvSpPr>
                <a:spLocks noChangeArrowheads="1"/>
              </p:cNvSpPr>
              <p:nvPr/>
            </p:nvSpPr>
            <p:spPr bwMode="auto">
              <a:xfrm>
                <a:off x="3557" y="3313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67" name="Oval 354"/>
              <p:cNvSpPr>
                <a:spLocks noChangeArrowheads="1"/>
              </p:cNvSpPr>
              <p:nvPr/>
            </p:nvSpPr>
            <p:spPr bwMode="auto">
              <a:xfrm>
                <a:off x="3494" y="3180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68" name="Oval 355"/>
              <p:cNvSpPr>
                <a:spLocks noChangeArrowheads="1"/>
              </p:cNvSpPr>
              <p:nvPr/>
            </p:nvSpPr>
            <p:spPr bwMode="auto">
              <a:xfrm>
                <a:off x="3648" y="3194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69" name="Oval 356"/>
              <p:cNvSpPr>
                <a:spLocks noChangeArrowheads="1"/>
              </p:cNvSpPr>
              <p:nvPr/>
            </p:nvSpPr>
            <p:spPr bwMode="auto">
              <a:xfrm>
                <a:off x="3740" y="3433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0" name="Oval 357"/>
              <p:cNvSpPr>
                <a:spLocks noChangeArrowheads="1"/>
              </p:cNvSpPr>
              <p:nvPr/>
            </p:nvSpPr>
            <p:spPr bwMode="auto">
              <a:xfrm>
                <a:off x="3894" y="3440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1" name="Oval 358"/>
              <p:cNvSpPr>
                <a:spLocks noChangeArrowheads="1"/>
              </p:cNvSpPr>
              <p:nvPr/>
            </p:nvSpPr>
            <p:spPr bwMode="auto">
              <a:xfrm>
                <a:off x="4048" y="3475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2" name="Oval 359"/>
              <p:cNvSpPr>
                <a:spLocks noChangeArrowheads="1"/>
              </p:cNvSpPr>
              <p:nvPr/>
            </p:nvSpPr>
            <p:spPr bwMode="auto">
              <a:xfrm>
                <a:off x="4006" y="3327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3" name="Oval 360"/>
              <p:cNvSpPr>
                <a:spLocks noChangeArrowheads="1"/>
              </p:cNvSpPr>
              <p:nvPr/>
            </p:nvSpPr>
            <p:spPr bwMode="auto">
              <a:xfrm>
                <a:off x="4146" y="3355"/>
                <a:ext cx="64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4" name="Oval 361"/>
              <p:cNvSpPr>
                <a:spLocks noChangeArrowheads="1"/>
              </p:cNvSpPr>
              <p:nvPr/>
            </p:nvSpPr>
            <p:spPr bwMode="auto">
              <a:xfrm>
                <a:off x="4104" y="3222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5" name="Oval 362"/>
              <p:cNvSpPr>
                <a:spLocks noChangeArrowheads="1"/>
              </p:cNvSpPr>
              <p:nvPr/>
            </p:nvSpPr>
            <p:spPr bwMode="auto">
              <a:xfrm>
                <a:off x="4238" y="3180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6" name="Oval 363"/>
              <p:cNvSpPr>
                <a:spLocks noChangeArrowheads="1"/>
              </p:cNvSpPr>
              <p:nvPr/>
            </p:nvSpPr>
            <p:spPr bwMode="auto">
              <a:xfrm>
                <a:off x="4132" y="3082"/>
                <a:ext cx="64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7" name="Oval 364"/>
              <p:cNvSpPr>
                <a:spLocks noChangeArrowheads="1"/>
              </p:cNvSpPr>
              <p:nvPr/>
            </p:nvSpPr>
            <p:spPr bwMode="auto">
              <a:xfrm>
                <a:off x="3929" y="3208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8" name="Oval 365"/>
              <p:cNvSpPr>
                <a:spLocks noChangeArrowheads="1"/>
              </p:cNvSpPr>
              <p:nvPr/>
            </p:nvSpPr>
            <p:spPr bwMode="auto">
              <a:xfrm>
                <a:off x="3824" y="3306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9" name="Oval 366"/>
              <p:cNvSpPr>
                <a:spLocks noChangeArrowheads="1"/>
              </p:cNvSpPr>
              <p:nvPr/>
            </p:nvSpPr>
            <p:spPr bwMode="auto">
              <a:xfrm>
                <a:off x="3789" y="3159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0" name="Oval 367"/>
              <p:cNvSpPr>
                <a:spLocks noChangeArrowheads="1"/>
              </p:cNvSpPr>
              <p:nvPr/>
            </p:nvSpPr>
            <p:spPr bwMode="auto">
              <a:xfrm>
                <a:off x="3697" y="3061"/>
                <a:ext cx="64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1" name="Oval 368"/>
              <p:cNvSpPr>
                <a:spLocks noChangeArrowheads="1"/>
              </p:cNvSpPr>
              <p:nvPr/>
            </p:nvSpPr>
            <p:spPr bwMode="auto">
              <a:xfrm>
                <a:off x="3410" y="3068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2" name="Oval 369"/>
              <p:cNvSpPr>
                <a:spLocks noChangeArrowheads="1"/>
              </p:cNvSpPr>
              <p:nvPr/>
            </p:nvSpPr>
            <p:spPr bwMode="auto">
              <a:xfrm>
                <a:off x="3164" y="2983"/>
                <a:ext cx="63" cy="57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3" name="Oval 370"/>
              <p:cNvSpPr>
                <a:spLocks noChangeArrowheads="1"/>
              </p:cNvSpPr>
              <p:nvPr/>
            </p:nvSpPr>
            <p:spPr bwMode="auto">
              <a:xfrm>
                <a:off x="3122" y="2794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4" name="Oval 371"/>
              <p:cNvSpPr>
                <a:spLocks noChangeArrowheads="1"/>
              </p:cNvSpPr>
              <p:nvPr/>
            </p:nvSpPr>
            <p:spPr bwMode="auto">
              <a:xfrm>
                <a:off x="3270" y="2843"/>
                <a:ext cx="56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5" name="Oval 372"/>
              <p:cNvSpPr>
                <a:spLocks noChangeArrowheads="1"/>
              </p:cNvSpPr>
              <p:nvPr/>
            </p:nvSpPr>
            <p:spPr bwMode="auto">
              <a:xfrm>
                <a:off x="3389" y="2927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6" name="Oval 373"/>
              <p:cNvSpPr>
                <a:spLocks noChangeArrowheads="1"/>
              </p:cNvSpPr>
              <p:nvPr/>
            </p:nvSpPr>
            <p:spPr bwMode="auto">
              <a:xfrm>
                <a:off x="3529" y="2991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7" name="Oval 374"/>
              <p:cNvSpPr>
                <a:spLocks noChangeArrowheads="1"/>
              </p:cNvSpPr>
              <p:nvPr/>
            </p:nvSpPr>
            <p:spPr bwMode="auto">
              <a:xfrm>
                <a:off x="3929" y="3033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8" name="Oval 375"/>
              <p:cNvSpPr>
                <a:spLocks noChangeArrowheads="1"/>
              </p:cNvSpPr>
              <p:nvPr/>
            </p:nvSpPr>
            <p:spPr bwMode="auto">
              <a:xfrm>
                <a:off x="4252" y="3012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9" name="Oval 376"/>
              <p:cNvSpPr>
                <a:spLocks noChangeArrowheads="1"/>
              </p:cNvSpPr>
              <p:nvPr/>
            </p:nvSpPr>
            <p:spPr bwMode="auto">
              <a:xfrm>
                <a:off x="4111" y="2941"/>
                <a:ext cx="64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0" name="Oval 377"/>
              <p:cNvSpPr>
                <a:spLocks noChangeArrowheads="1"/>
              </p:cNvSpPr>
              <p:nvPr/>
            </p:nvSpPr>
            <p:spPr bwMode="auto">
              <a:xfrm>
                <a:off x="3971" y="2906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1" name="Oval 378"/>
              <p:cNvSpPr>
                <a:spLocks noChangeArrowheads="1"/>
              </p:cNvSpPr>
              <p:nvPr/>
            </p:nvSpPr>
            <p:spPr bwMode="auto">
              <a:xfrm>
                <a:off x="3831" y="2941"/>
                <a:ext cx="56" cy="64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2" name="Oval 379"/>
              <p:cNvSpPr>
                <a:spLocks noChangeArrowheads="1"/>
              </p:cNvSpPr>
              <p:nvPr/>
            </p:nvSpPr>
            <p:spPr bwMode="auto">
              <a:xfrm>
                <a:off x="4076" y="2815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3" name="Oval 380"/>
              <p:cNvSpPr>
                <a:spLocks noChangeArrowheads="1"/>
              </p:cNvSpPr>
              <p:nvPr/>
            </p:nvSpPr>
            <p:spPr bwMode="auto">
              <a:xfrm>
                <a:off x="3936" y="2703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4" name="Oval 381"/>
              <p:cNvSpPr>
                <a:spLocks noChangeArrowheads="1"/>
              </p:cNvSpPr>
              <p:nvPr/>
            </p:nvSpPr>
            <p:spPr bwMode="auto">
              <a:xfrm>
                <a:off x="3803" y="2661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5" name="Oval 382"/>
              <p:cNvSpPr>
                <a:spLocks noChangeArrowheads="1"/>
              </p:cNvSpPr>
              <p:nvPr/>
            </p:nvSpPr>
            <p:spPr bwMode="auto">
              <a:xfrm>
                <a:off x="3824" y="2801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6" name="Oval 383"/>
              <p:cNvSpPr>
                <a:spLocks noChangeArrowheads="1"/>
              </p:cNvSpPr>
              <p:nvPr/>
            </p:nvSpPr>
            <p:spPr bwMode="auto">
              <a:xfrm>
                <a:off x="3697" y="2871"/>
                <a:ext cx="64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7" name="Oval 384"/>
              <p:cNvSpPr>
                <a:spLocks noChangeArrowheads="1"/>
              </p:cNvSpPr>
              <p:nvPr/>
            </p:nvSpPr>
            <p:spPr bwMode="auto">
              <a:xfrm>
                <a:off x="3571" y="2801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8" name="Oval 385"/>
              <p:cNvSpPr>
                <a:spLocks noChangeArrowheads="1"/>
              </p:cNvSpPr>
              <p:nvPr/>
            </p:nvSpPr>
            <p:spPr bwMode="auto">
              <a:xfrm>
                <a:off x="3683" y="2724"/>
                <a:ext cx="57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9" name="Oval 386"/>
              <p:cNvSpPr>
                <a:spLocks noChangeArrowheads="1"/>
              </p:cNvSpPr>
              <p:nvPr/>
            </p:nvSpPr>
            <p:spPr bwMode="auto">
              <a:xfrm>
                <a:off x="3669" y="2584"/>
                <a:ext cx="57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0" name="Oval 387"/>
              <p:cNvSpPr>
                <a:spLocks noChangeArrowheads="1"/>
              </p:cNvSpPr>
              <p:nvPr/>
            </p:nvSpPr>
            <p:spPr bwMode="auto">
              <a:xfrm>
                <a:off x="3592" y="2450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1" name="Oval 388"/>
              <p:cNvSpPr>
                <a:spLocks noChangeArrowheads="1"/>
              </p:cNvSpPr>
              <p:nvPr/>
            </p:nvSpPr>
            <p:spPr bwMode="auto">
              <a:xfrm>
                <a:off x="3515" y="2584"/>
                <a:ext cx="63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2" name="Oval 389"/>
              <p:cNvSpPr>
                <a:spLocks noChangeArrowheads="1"/>
              </p:cNvSpPr>
              <p:nvPr/>
            </p:nvSpPr>
            <p:spPr bwMode="auto">
              <a:xfrm>
                <a:off x="3403" y="2780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3" name="Oval 390"/>
              <p:cNvSpPr>
                <a:spLocks noChangeArrowheads="1"/>
              </p:cNvSpPr>
              <p:nvPr/>
            </p:nvSpPr>
            <p:spPr bwMode="auto">
              <a:xfrm>
                <a:off x="3248" y="2724"/>
                <a:ext cx="57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4" name="Oval 391"/>
              <p:cNvSpPr>
                <a:spLocks noChangeArrowheads="1"/>
              </p:cNvSpPr>
              <p:nvPr/>
            </p:nvSpPr>
            <p:spPr bwMode="auto">
              <a:xfrm>
                <a:off x="3241" y="2577"/>
                <a:ext cx="64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5" name="Oval 392"/>
              <p:cNvSpPr>
                <a:spLocks noChangeArrowheads="1"/>
              </p:cNvSpPr>
              <p:nvPr/>
            </p:nvSpPr>
            <p:spPr bwMode="auto">
              <a:xfrm>
                <a:off x="3396" y="2492"/>
                <a:ext cx="56" cy="56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6" name="Oval 393"/>
              <p:cNvSpPr>
                <a:spLocks noChangeArrowheads="1"/>
              </p:cNvSpPr>
              <p:nvPr/>
            </p:nvSpPr>
            <p:spPr bwMode="auto">
              <a:xfrm>
                <a:off x="3375" y="2640"/>
                <a:ext cx="63" cy="63"/>
              </a:xfrm>
              <a:prstGeom prst="ellipse">
                <a:avLst/>
              </a:pr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7" name="Oval 394"/>
              <p:cNvSpPr>
                <a:spLocks noChangeArrowheads="1"/>
              </p:cNvSpPr>
              <p:nvPr/>
            </p:nvSpPr>
            <p:spPr bwMode="auto">
              <a:xfrm>
                <a:off x="3171" y="3075"/>
                <a:ext cx="35" cy="35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8" name="Oval 395"/>
              <p:cNvSpPr>
                <a:spLocks noChangeArrowheads="1"/>
              </p:cNvSpPr>
              <p:nvPr/>
            </p:nvSpPr>
            <p:spPr bwMode="auto">
              <a:xfrm>
                <a:off x="3270" y="3201"/>
                <a:ext cx="42" cy="35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9" name="Oval 396"/>
              <p:cNvSpPr>
                <a:spLocks noChangeArrowheads="1"/>
              </p:cNvSpPr>
              <p:nvPr/>
            </p:nvSpPr>
            <p:spPr bwMode="auto">
              <a:xfrm>
                <a:off x="3424" y="3159"/>
                <a:ext cx="42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0" name="Oval 397"/>
              <p:cNvSpPr>
                <a:spLocks noChangeArrowheads="1"/>
              </p:cNvSpPr>
              <p:nvPr/>
            </p:nvSpPr>
            <p:spPr bwMode="auto">
              <a:xfrm>
                <a:off x="3445" y="2998"/>
                <a:ext cx="42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1" name="Oval 398"/>
              <p:cNvSpPr>
                <a:spLocks noChangeArrowheads="1"/>
              </p:cNvSpPr>
              <p:nvPr/>
            </p:nvSpPr>
            <p:spPr bwMode="auto">
              <a:xfrm>
                <a:off x="3361" y="2850"/>
                <a:ext cx="35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2" name="Oval 399"/>
              <p:cNvSpPr>
                <a:spLocks noChangeArrowheads="1"/>
              </p:cNvSpPr>
              <p:nvPr/>
            </p:nvSpPr>
            <p:spPr bwMode="auto">
              <a:xfrm>
                <a:off x="3206" y="2794"/>
                <a:ext cx="42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3" name="Oval 400"/>
              <p:cNvSpPr>
                <a:spLocks noChangeArrowheads="1"/>
              </p:cNvSpPr>
              <p:nvPr/>
            </p:nvSpPr>
            <p:spPr bwMode="auto">
              <a:xfrm>
                <a:off x="3298" y="2647"/>
                <a:ext cx="42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4" name="Oval 401"/>
              <p:cNvSpPr>
                <a:spLocks noChangeArrowheads="1"/>
              </p:cNvSpPr>
              <p:nvPr/>
            </p:nvSpPr>
            <p:spPr bwMode="auto">
              <a:xfrm>
                <a:off x="3438" y="2570"/>
                <a:ext cx="35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5" name="Oval 402"/>
              <p:cNvSpPr>
                <a:spLocks noChangeArrowheads="1"/>
              </p:cNvSpPr>
              <p:nvPr/>
            </p:nvSpPr>
            <p:spPr bwMode="auto">
              <a:xfrm>
                <a:off x="3606" y="2541"/>
                <a:ext cx="35" cy="43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6" name="Oval 403"/>
              <p:cNvSpPr>
                <a:spLocks noChangeArrowheads="1"/>
              </p:cNvSpPr>
              <p:nvPr/>
            </p:nvSpPr>
            <p:spPr bwMode="auto">
              <a:xfrm>
                <a:off x="3726" y="2654"/>
                <a:ext cx="42" cy="42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166" name="Oval 404"/>
            <p:cNvSpPr>
              <a:spLocks noChangeArrowheads="1"/>
            </p:cNvSpPr>
            <p:nvPr/>
          </p:nvSpPr>
          <p:spPr bwMode="auto">
            <a:xfrm>
              <a:off x="3662" y="2808"/>
              <a:ext cx="42" cy="35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Oval 405"/>
            <p:cNvSpPr>
              <a:spLocks noChangeArrowheads="1"/>
            </p:cNvSpPr>
            <p:nvPr/>
          </p:nvSpPr>
          <p:spPr bwMode="auto">
            <a:xfrm>
              <a:off x="3796" y="2885"/>
              <a:ext cx="35" cy="35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Oval 406"/>
            <p:cNvSpPr>
              <a:spLocks noChangeArrowheads="1"/>
            </p:cNvSpPr>
            <p:nvPr/>
          </p:nvSpPr>
          <p:spPr bwMode="auto">
            <a:xfrm>
              <a:off x="3922" y="2969"/>
              <a:ext cx="35" cy="43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Oval 407"/>
            <p:cNvSpPr>
              <a:spLocks noChangeArrowheads="1"/>
            </p:cNvSpPr>
            <p:nvPr/>
          </p:nvSpPr>
          <p:spPr bwMode="auto">
            <a:xfrm>
              <a:off x="4062" y="2899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Oval 408"/>
            <p:cNvSpPr>
              <a:spLocks noChangeArrowheads="1"/>
            </p:cNvSpPr>
            <p:nvPr/>
          </p:nvSpPr>
          <p:spPr bwMode="auto">
            <a:xfrm>
              <a:off x="4175" y="3019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Oval 409"/>
            <p:cNvSpPr>
              <a:spLocks noChangeArrowheads="1"/>
            </p:cNvSpPr>
            <p:nvPr/>
          </p:nvSpPr>
          <p:spPr bwMode="auto">
            <a:xfrm>
              <a:off x="4160" y="3173"/>
              <a:ext cx="43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Oval 410"/>
            <p:cNvSpPr>
              <a:spLocks noChangeArrowheads="1"/>
            </p:cNvSpPr>
            <p:nvPr/>
          </p:nvSpPr>
          <p:spPr bwMode="auto">
            <a:xfrm>
              <a:off x="4090" y="3313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Oval 411"/>
            <p:cNvSpPr>
              <a:spLocks noChangeArrowheads="1"/>
            </p:cNvSpPr>
            <p:nvPr/>
          </p:nvSpPr>
          <p:spPr bwMode="auto">
            <a:xfrm>
              <a:off x="3992" y="3419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Oval 412"/>
            <p:cNvSpPr>
              <a:spLocks noChangeArrowheads="1"/>
            </p:cNvSpPr>
            <p:nvPr/>
          </p:nvSpPr>
          <p:spPr bwMode="auto">
            <a:xfrm>
              <a:off x="3831" y="3404"/>
              <a:ext cx="42" cy="36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5" name="Oval 413"/>
            <p:cNvSpPr>
              <a:spLocks noChangeArrowheads="1"/>
            </p:cNvSpPr>
            <p:nvPr/>
          </p:nvSpPr>
          <p:spPr bwMode="auto">
            <a:xfrm>
              <a:off x="3859" y="3236"/>
              <a:ext cx="35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Oval 414"/>
            <p:cNvSpPr>
              <a:spLocks noChangeArrowheads="1"/>
            </p:cNvSpPr>
            <p:nvPr/>
          </p:nvSpPr>
          <p:spPr bwMode="auto">
            <a:xfrm>
              <a:off x="3719" y="3145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Oval 415"/>
            <p:cNvSpPr>
              <a:spLocks noChangeArrowheads="1"/>
            </p:cNvSpPr>
            <p:nvPr/>
          </p:nvSpPr>
          <p:spPr bwMode="auto">
            <a:xfrm>
              <a:off x="3578" y="3236"/>
              <a:ext cx="35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Oval 416"/>
            <p:cNvSpPr>
              <a:spLocks noChangeArrowheads="1"/>
            </p:cNvSpPr>
            <p:nvPr/>
          </p:nvSpPr>
          <p:spPr bwMode="auto">
            <a:xfrm>
              <a:off x="3220" y="3355"/>
              <a:ext cx="43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Oval 417"/>
            <p:cNvSpPr>
              <a:spLocks noChangeArrowheads="1"/>
            </p:cNvSpPr>
            <p:nvPr/>
          </p:nvSpPr>
          <p:spPr bwMode="auto">
            <a:xfrm>
              <a:off x="3256" y="3489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Oval 418"/>
            <p:cNvSpPr>
              <a:spLocks noChangeArrowheads="1"/>
            </p:cNvSpPr>
            <p:nvPr/>
          </p:nvSpPr>
          <p:spPr bwMode="auto">
            <a:xfrm>
              <a:off x="3389" y="3587"/>
              <a:ext cx="35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Oval 419"/>
            <p:cNvSpPr>
              <a:spLocks noChangeArrowheads="1"/>
            </p:cNvSpPr>
            <p:nvPr/>
          </p:nvSpPr>
          <p:spPr bwMode="auto">
            <a:xfrm>
              <a:off x="3550" y="3538"/>
              <a:ext cx="35" cy="35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Oval 420"/>
            <p:cNvSpPr>
              <a:spLocks noChangeArrowheads="1"/>
            </p:cNvSpPr>
            <p:nvPr/>
          </p:nvSpPr>
          <p:spPr bwMode="auto">
            <a:xfrm>
              <a:off x="3536" y="3404"/>
              <a:ext cx="42" cy="36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3" name="Oval 421"/>
            <p:cNvSpPr>
              <a:spLocks noChangeArrowheads="1"/>
            </p:cNvSpPr>
            <p:nvPr/>
          </p:nvSpPr>
          <p:spPr bwMode="auto">
            <a:xfrm>
              <a:off x="3796" y="3706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4" name="Oval 422"/>
            <p:cNvSpPr>
              <a:spLocks noChangeArrowheads="1"/>
            </p:cNvSpPr>
            <p:nvPr/>
          </p:nvSpPr>
          <p:spPr bwMode="auto">
            <a:xfrm>
              <a:off x="3964" y="3706"/>
              <a:ext cx="42" cy="35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Oval 423"/>
            <p:cNvSpPr>
              <a:spLocks noChangeArrowheads="1"/>
            </p:cNvSpPr>
            <p:nvPr/>
          </p:nvSpPr>
          <p:spPr bwMode="auto">
            <a:xfrm>
              <a:off x="3690" y="3840"/>
              <a:ext cx="43" cy="35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Oval 424"/>
            <p:cNvSpPr>
              <a:spLocks noChangeArrowheads="1"/>
            </p:cNvSpPr>
            <p:nvPr/>
          </p:nvSpPr>
          <p:spPr bwMode="auto">
            <a:xfrm>
              <a:off x="3522" y="3847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Oval 425"/>
            <p:cNvSpPr>
              <a:spLocks noChangeArrowheads="1"/>
            </p:cNvSpPr>
            <p:nvPr/>
          </p:nvSpPr>
          <p:spPr bwMode="auto">
            <a:xfrm>
              <a:off x="3389" y="3755"/>
              <a:ext cx="42" cy="42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Oval 426"/>
            <p:cNvSpPr>
              <a:spLocks noChangeArrowheads="1"/>
            </p:cNvSpPr>
            <p:nvPr/>
          </p:nvSpPr>
          <p:spPr bwMode="auto">
            <a:xfrm>
              <a:off x="3866" y="2731"/>
              <a:ext cx="42" cy="35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Oval 427"/>
            <p:cNvSpPr>
              <a:spLocks noChangeArrowheads="1"/>
            </p:cNvSpPr>
            <p:nvPr/>
          </p:nvSpPr>
          <p:spPr bwMode="auto">
            <a:xfrm>
              <a:off x="3277" y="2983"/>
              <a:ext cx="91" cy="92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Oval 428"/>
            <p:cNvSpPr>
              <a:spLocks noChangeArrowheads="1"/>
            </p:cNvSpPr>
            <p:nvPr/>
          </p:nvSpPr>
          <p:spPr bwMode="auto">
            <a:xfrm>
              <a:off x="3487" y="2857"/>
              <a:ext cx="91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Oval 429"/>
            <p:cNvSpPr>
              <a:spLocks noChangeArrowheads="1"/>
            </p:cNvSpPr>
            <p:nvPr/>
          </p:nvSpPr>
          <p:spPr bwMode="auto">
            <a:xfrm>
              <a:off x="3487" y="2682"/>
              <a:ext cx="91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Oval 430"/>
            <p:cNvSpPr>
              <a:spLocks noChangeArrowheads="1"/>
            </p:cNvSpPr>
            <p:nvPr/>
          </p:nvSpPr>
          <p:spPr bwMode="auto">
            <a:xfrm>
              <a:off x="4034" y="2675"/>
              <a:ext cx="91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Oval 431"/>
            <p:cNvSpPr>
              <a:spLocks noChangeArrowheads="1"/>
            </p:cNvSpPr>
            <p:nvPr/>
          </p:nvSpPr>
          <p:spPr bwMode="auto">
            <a:xfrm>
              <a:off x="4006" y="3110"/>
              <a:ext cx="98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4" name="Oval 432"/>
            <p:cNvSpPr>
              <a:spLocks noChangeArrowheads="1"/>
            </p:cNvSpPr>
            <p:nvPr/>
          </p:nvSpPr>
          <p:spPr bwMode="auto">
            <a:xfrm>
              <a:off x="3782" y="3026"/>
              <a:ext cx="98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5" name="Oval 433"/>
            <p:cNvSpPr>
              <a:spLocks noChangeArrowheads="1"/>
            </p:cNvSpPr>
            <p:nvPr/>
          </p:nvSpPr>
          <p:spPr bwMode="auto">
            <a:xfrm>
              <a:off x="3557" y="3068"/>
              <a:ext cx="98" cy="91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6" name="Oval 434"/>
            <p:cNvSpPr>
              <a:spLocks noChangeArrowheads="1"/>
            </p:cNvSpPr>
            <p:nvPr/>
          </p:nvSpPr>
          <p:spPr bwMode="auto">
            <a:xfrm>
              <a:off x="3669" y="3299"/>
              <a:ext cx="99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7" name="Oval 435"/>
            <p:cNvSpPr>
              <a:spLocks noChangeArrowheads="1"/>
            </p:cNvSpPr>
            <p:nvPr/>
          </p:nvSpPr>
          <p:spPr bwMode="auto">
            <a:xfrm>
              <a:off x="3655" y="3524"/>
              <a:ext cx="99" cy="91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8" name="Oval 436"/>
            <p:cNvSpPr>
              <a:spLocks noChangeArrowheads="1"/>
            </p:cNvSpPr>
            <p:nvPr/>
          </p:nvSpPr>
          <p:spPr bwMode="auto">
            <a:xfrm>
              <a:off x="3522" y="3692"/>
              <a:ext cx="91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9" name="Oval 437"/>
            <p:cNvSpPr>
              <a:spLocks noChangeArrowheads="1"/>
            </p:cNvSpPr>
            <p:nvPr/>
          </p:nvSpPr>
          <p:spPr bwMode="auto">
            <a:xfrm>
              <a:off x="3347" y="3292"/>
              <a:ext cx="91" cy="98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0" name="Rectangle 438"/>
            <p:cNvSpPr>
              <a:spLocks noChangeArrowheads="1"/>
            </p:cNvSpPr>
            <p:nvPr/>
          </p:nvSpPr>
          <p:spPr bwMode="auto">
            <a:xfrm>
              <a:off x="4343" y="2710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CC0000"/>
                  </a:solidFill>
                </a:rPr>
                <a:t>Si</a:t>
              </a:r>
              <a:endParaRPr lang="en-US"/>
            </a:p>
          </p:txBody>
        </p:sp>
        <p:sp>
          <p:nvSpPr>
            <p:cNvPr id="49201" name="Rectangle 439"/>
            <p:cNvSpPr>
              <a:spLocks noChangeArrowheads="1"/>
            </p:cNvSpPr>
            <p:nvPr/>
          </p:nvSpPr>
          <p:spPr bwMode="auto">
            <a:xfrm>
              <a:off x="4476" y="2668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CC0000"/>
                  </a:solidFill>
                </a:rPr>
                <a:t>4+</a:t>
              </a:r>
              <a:endParaRPr lang="en-US"/>
            </a:p>
          </p:txBody>
        </p:sp>
        <p:grpSp>
          <p:nvGrpSpPr>
            <p:cNvPr id="49202" name="Group 440"/>
            <p:cNvGrpSpPr>
              <a:grpSpLocks/>
            </p:cNvGrpSpPr>
            <p:nvPr/>
          </p:nvGrpSpPr>
          <p:grpSpPr bwMode="auto">
            <a:xfrm>
              <a:off x="4104" y="2815"/>
              <a:ext cx="239" cy="119"/>
              <a:chOff x="4104" y="2815"/>
              <a:chExt cx="239" cy="119"/>
            </a:xfrm>
          </p:grpSpPr>
          <p:sp>
            <p:nvSpPr>
              <p:cNvPr id="49215" name="Freeform 441"/>
              <p:cNvSpPr>
                <a:spLocks/>
              </p:cNvSpPr>
              <p:nvPr/>
            </p:nvSpPr>
            <p:spPr bwMode="auto">
              <a:xfrm>
                <a:off x="4104" y="2857"/>
                <a:ext cx="64" cy="77"/>
              </a:xfrm>
              <a:custGeom>
                <a:avLst/>
                <a:gdLst>
                  <a:gd name="T0" fmla="*/ 0 w 64"/>
                  <a:gd name="T1" fmla="*/ 56 h 77"/>
                  <a:gd name="T2" fmla="*/ 28 w 64"/>
                  <a:gd name="T3" fmla="*/ 0 h 77"/>
                  <a:gd name="T4" fmla="*/ 35 w 64"/>
                  <a:gd name="T5" fmla="*/ 42 h 77"/>
                  <a:gd name="T6" fmla="*/ 64 w 64"/>
                  <a:gd name="T7" fmla="*/ 77 h 77"/>
                  <a:gd name="T8" fmla="*/ 0 w 64"/>
                  <a:gd name="T9" fmla="*/ 56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7"/>
                  <a:gd name="T17" fmla="*/ 64 w 64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7">
                    <a:moveTo>
                      <a:pt x="0" y="56"/>
                    </a:moveTo>
                    <a:lnTo>
                      <a:pt x="28" y="0"/>
                    </a:lnTo>
                    <a:lnTo>
                      <a:pt x="35" y="42"/>
                    </a:lnTo>
                    <a:lnTo>
                      <a:pt x="64" y="7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6" name="Line 442"/>
              <p:cNvSpPr>
                <a:spLocks noChangeShapeType="1"/>
              </p:cNvSpPr>
              <p:nvPr/>
            </p:nvSpPr>
            <p:spPr bwMode="auto">
              <a:xfrm flipV="1">
                <a:off x="4139" y="2815"/>
                <a:ext cx="204" cy="8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49203" name="Group 443"/>
            <p:cNvGrpSpPr>
              <a:grpSpLocks/>
            </p:cNvGrpSpPr>
            <p:nvPr/>
          </p:nvGrpSpPr>
          <p:grpSpPr bwMode="auto">
            <a:xfrm>
              <a:off x="4125" y="2548"/>
              <a:ext cx="218" cy="155"/>
              <a:chOff x="4125" y="2548"/>
              <a:chExt cx="218" cy="155"/>
            </a:xfrm>
          </p:grpSpPr>
          <p:sp>
            <p:nvSpPr>
              <p:cNvPr id="49213" name="Freeform 444"/>
              <p:cNvSpPr>
                <a:spLocks/>
              </p:cNvSpPr>
              <p:nvPr/>
            </p:nvSpPr>
            <p:spPr bwMode="auto">
              <a:xfrm>
                <a:off x="4125" y="2633"/>
                <a:ext cx="64" cy="70"/>
              </a:xfrm>
              <a:custGeom>
                <a:avLst/>
                <a:gdLst>
                  <a:gd name="T0" fmla="*/ 0 w 64"/>
                  <a:gd name="T1" fmla="*/ 63 h 70"/>
                  <a:gd name="T2" fmla="*/ 21 w 64"/>
                  <a:gd name="T3" fmla="*/ 0 h 70"/>
                  <a:gd name="T4" fmla="*/ 28 w 64"/>
                  <a:gd name="T5" fmla="*/ 42 h 70"/>
                  <a:gd name="T6" fmla="*/ 64 w 64"/>
                  <a:gd name="T7" fmla="*/ 70 h 70"/>
                  <a:gd name="T8" fmla="*/ 0 w 64"/>
                  <a:gd name="T9" fmla="*/ 63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0"/>
                  <a:gd name="T17" fmla="*/ 64 w 6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0">
                    <a:moveTo>
                      <a:pt x="0" y="63"/>
                    </a:moveTo>
                    <a:lnTo>
                      <a:pt x="21" y="0"/>
                    </a:lnTo>
                    <a:lnTo>
                      <a:pt x="28" y="42"/>
                    </a:lnTo>
                    <a:lnTo>
                      <a:pt x="64" y="7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4" name="Line 445"/>
              <p:cNvSpPr>
                <a:spLocks noChangeShapeType="1"/>
              </p:cNvSpPr>
              <p:nvPr/>
            </p:nvSpPr>
            <p:spPr bwMode="auto">
              <a:xfrm flipV="1">
                <a:off x="4153" y="2548"/>
                <a:ext cx="190" cy="12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9204" name="Rectangle 446"/>
            <p:cNvSpPr>
              <a:spLocks noChangeArrowheads="1"/>
            </p:cNvSpPr>
            <p:nvPr/>
          </p:nvSpPr>
          <p:spPr bwMode="auto">
            <a:xfrm>
              <a:off x="4350" y="2451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</a:rPr>
                <a:t>Na</a:t>
              </a:r>
              <a:endParaRPr lang="en-US"/>
            </a:p>
          </p:txBody>
        </p:sp>
        <p:sp>
          <p:nvSpPr>
            <p:cNvPr id="49205" name="Rectangle 447"/>
            <p:cNvSpPr>
              <a:spLocks noChangeArrowheads="1"/>
            </p:cNvSpPr>
            <p:nvPr/>
          </p:nvSpPr>
          <p:spPr bwMode="auto">
            <a:xfrm>
              <a:off x="4539" y="2408"/>
              <a:ext cx="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6600"/>
                  </a:solidFill>
                </a:rPr>
                <a:t>+</a:t>
              </a:r>
              <a:endParaRPr lang="en-US"/>
            </a:p>
          </p:txBody>
        </p:sp>
        <p:grpSp>
          <p:nvGrpSpPr>
            <p:cNvPr id="49206" name="Group 448"/>
            <p:cNvGrpSpPr>
              <a:grpSpLocks/>
            </p:cNvGrpSpPr>
            <p:nvPr/>
          </p:nvGrpSpPr>
          <p:grpSpPr bwMode="auto">
            <a:xfrm>
              <a:off x="4308" y="2914"/>
              <a:ext cx="469" cy="215"/>
              <a:chOff x="4308" y="2914"/>
              <a:chExt cx="469" cy="215"/>
            </a:xfrm>
          </p:grpSpPr>
          <p:grpSp>
            <p:nvGrpSpPr>
              <p:cNvPr id="49207" name="Group 449"/>
              <p:cNvGrpSpPr>
                <a:grpSpLocks/>
              </p:cNvGrpSpPr>
              <p:nvPr/>
            </p:nvGrpSpPr>
            <p:grpSpPr bwMode="auto">
              <a:xfrm>
                <a:off x="4308" y="2991"/>
                <a:ext cx="217" cy="84"/>
                <a:chOff x="4308" y="2991"/>
                <a:chExt cx="217" cy="84"/>
              </a:xfrm>
            </p:grpSpPr>
            <p:sp>
              <p:nvSpPr>
                <p:cNvPr id="49211" name="Freeform 450"/>
                <p:cNvSpPr>
                  <a:spLocks/>
                </p:cNvSpPr>
                <p:nvPr/>
              </p:nvSpPr>
              <p:spPr bwMode="auto">
                <a:xfrm>
                  <a:off x="4308" y="2991"/>
                  <a:ext cx="49" cy="84"/>
                </a:xfrm>
                <a:custGeom>
                  <a:avLst/>
                  <a:gdLst>
                    <a:gd name="T0" fmla="*/ 0 w 49"/>
                    <a:gd name="T1" fmla="*/ 49 h 84"/>
                    <a:gd name="T2" fmla="*/ 49 w 49"/>
                    <a:gd name="T3" fmla="*/ 0 h 84"/>
                    <a:gd name="T4" fmla="*/ 35 w 49"/>
                    <a:gd name="T5" fmla="*/ 49 h 84"/>
                    <a:gd name="T6" fmla="*/ 49 w 49"/>
                    <a:gd name="T7" fmla="*/ 84 h 84"/>
                    <a:gd name="T8" fmla="*/ 0 w 49"/>
                    <a:gd name="T9" fmla="*/ 49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84"/>
                    <a:gd name="T17" fmla="*/ 49 w 49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84">
                      <a:moveTo>
                        <a:pt x="0" y="49"/>
                      </a:moveTo>
                      <a:lnTo>
                        <a:pt x="49" y="0"/>
                      </a:lnTo>
                      <a:lnTo>
                        <a:pt x="35" y="49"/>
                      </a:lnTo>
                      <a:lnTo>
                        <a:pt x="49" y="84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12" name="Line 451"/>
                <p:cNvSpPr>
                  <a:spLocks noChangeShapeType="1"/>
                </p:cNvSpPr>
                <p:nvPr/>
              </p:nvSpPr>
              <p:spPr bwMode="auto">
                <a:xfrm flipV="1">
                  <a:off x="4343" y="3026"/>
                  <a:ext cx="182" cy="14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49208" name="Rectangle 452"/>
              <p:cNvSpPr>
                <a:spLocks noChangeArrowheads="1"/>
              </p:cNvSpPr>
              <p:nvPr/>
            </p:nvSpPr>
            <p:spPr bwMode="auto">
              <a:xfrm>
                <a:off x="4532" y="2956"/>
                <a:ext cx="1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3399"/>
                    </a:solidFill>
                  </a:rPr>
                  <a:t>O</a:t>
                </a:r>
                <a:endParaRPr lang="en-US"/>
              </a:p>
            </p:txBody>
          </p:sp>
          <p:sp>
            <p:nvSpPr>
              <p:cNvPr id="49209" name="Rectangle 453"/>
              <p:cNvSpPr>
                <a:spLocks noChangeArrowheads="1"/>
              </p:cNvSpPr>
              <p:nvPr/>
            </p:nvSpPr>
            <p:spPr bwMode="auto">
              <a:xfrm>
                <a:off x="4645" y="2914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3399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49210" name="Rectangle 454"/>
              <p:cNvSpPr>
                <a:spLocks noChangeArrowheads="1"/>
              </p:cNvSpPr>
              <p:nvPr/>
            </p:nvSpPr>
            <p:spPr bwMode="auto">
              <a:xfrm>
                <a:off x="4729" y="2914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3399"/>
                    </a:solidFill>
                  </a:rPr>
                  <a:t>-</a:t>
                </a:r>
                <a:endParaRPr lang="en-US"/>
              </a:p>
            </p:txBody>
          </p:sp>
        </p:grpSp>
      </p:grpSp>
      <p:cxnSp>
        <p:nvCxnSpPr>
          <p:cNvPr id="457" name="Straight Arrow Connector 456"/>
          <p:cNvCxnSpPr/>
          <p:nvPr/>
        </p:nvCxnSpPr>
        <p:spPr bwMode="auto">
          <a:xfrm rot="16200000" flipH="1">
            <a:off x="1954530" y="3783330"/>
            <a:ext cx="1394460" cy="914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59" name="Straight Arrow Connector 458"/>
          <p:cNvCxnSpPr/>
          <p:nvPr/>
        </p:nvCxnSpPr>
        <p:spPr bwMode="auto">
          <a:xfrm rot="10800000" flipV="1">
            <a:off x="7543800" y="3383280"/>
            <a:ext cx="61722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36F825-7652-4EA9-9EC8-756ED0667F34}" type="slidenum">
              <a:rPr lang="en-US"/>
              <a:pPr/>
              <a:t>19</a:t>
            </a:fld>
            <a:endParaRPr lang="en-US"/>
          </a:p>
        </p:txBody>
      </p:sp>
      <p:pic>
        <p:nvPicPr>
          <p:cNvPr id="51203" name="Picture 1026" descr="Fig 12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422400"/>
            <a:ext cx="3063875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Layered Silicates</a:t>
            </a:r>
            <a:endParaRPr lang="en-US" sz="3200" dirty="0" smtClean="0">
              <a:ea typeface="ＭＳ Ｐゴシック" charset="-128"/>
            </a:endParaRPr>
          </a:p>
        </p:txBody>
      </p:sp>
      <p:sp>
        <p:nvSpPr>
          <p:cNvPr id="51205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0" y="1141412"/>
            <a:ext cx="5170170" cy="3659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Layered silicates (e.g., clays, mica, talc)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ea typeface="ＭＳ Ｐゴシック" charset="-128"/>
              </a:rPr>
              <a:t>SiO</a:t>
            </a:r>
            <a:r>
              <a:rPr lang="en-US" sz="2400" b="1" baseline="-25000" dirty="0" smtClean="0">
                <a:ea typeface="ＭＳ Ｐゴシック" charset="-128"/>
              </a:rPr>
              <a:t>4 </a:t>
            </a:r>
            <a:r>
              <a:rPr lang="en-US" sz="2400" b="1" dirty="0" err="1" smtClean="0">
                <a:ea typeface="ＭＳ Ｐゴシック" charset="-128"/>
              </a:rPr>
              <a:t>tetrahedra</a:t>
            </a:r>
            <a:r>
              <a:rPr lang="en-US" sz="2400" b="1" dirty="0" smtClean="0">
                <a:ea typeface="ＭＳ Ｐゴシック" charset="-128"/>
              </a:rPr>
              <a:t> connected </a:t>
            </a:r>
            <a:br>
              <a:rPr lang="en-US" sz="2400" b="1" dirty="0" smtClean="0">
                <a:ea typeface="ＭＳ Ｐゴシック" charset="-128"/>
              </a:rPr>
            </a:br>
            <a:r>
              <a:rPr lang="en-US" sz="2400" b="1" dirty="0" smtClean="0">
                <a:ea typeface="ＭＳ Ｐゴシック" charset="-128"/>
              </a:rPr>
              <a:t>together to form 2-D plane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charset="-128"/>
              </a:rPr>
              <a:t>A net negative charge is associated with each (Si</a:t>
            </a:r>
            <a:r>
              <a:rPr lang="en-US" sz="2400" baseline="-25000" dirty="0" smtClean="0">
                <a:ea typeface="ＭＳ Ｐゴシック" charset="-128"/>
              </a:rPr>
              <a:t>2</a:t>
            </a:r>
            <a:r>
              <a:rPr lang="en-US" sz="2400" dirty="0" smtClean="0">
                <a:ea typeface="ＭＳ Ｐゴシック" charset="-128"/>
              </a:rPr>
              <a:t>O</a:t>
            </a:r>
            <a:r>
              <a:rPr lang="en-US" sz="2400" baseline="-25000" dirty="0" smtClean="0">
                <a:ea typeface="ＭＳ Ｐゴシック" charset="-128"/>
              </a:rPr>
              <a:t>5</a:t>
            </a:r>
            <a:r>
              <a:rPr lang="en-US" sz="2400" dirty="0" smtClean="0">
                <a:ea typeface="ＭＳ Ｐゴシック" charset="-128"/>
              </a:rPr>
              <a:t>)</a:t>
            </a:r>
            <a:r>
              <a:rPr lang="en-US" sz="2400" baseline="30000" dirty="0" smtClean="0">
                <a:ea typeface="ＭＳ Ｐゴシック" charset="-128"/>
              </a:rPr>
              <a:t>2-</a:t>
            </a:r>
            <a:r>
              <a:rPr lang="en-US" sz="2400" dirty="0" smtClean="0">
                <a:ea typeface="ＭＳ Ｐゴシック" charset="-128"/>
              </a:rPr>
              <a:t> unit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charset="-128"/>
              </a:rPr>
              <a:t>Negative charge balanced by </a:t>
            </a:r>
            <a:br>
              <a:rPr lang="en-US" sz="2400" dirty="0" smtClean="0">
                <a:ea typeface="ＭＳ Ｐゴシック" charset="-128"/>
              </a:rPr>
            </a:br>
            <a:r>
              <a:rPr lang="en-US" sz="2400" b="1" dirty="0" smtClean="0">
                <a:ea typeface="ＭＳ Ｐゴシック" charset="-128"/>
              </a:rPr>
              <a:t>adjacent plane </a:t>
            </a:r>
            <a:r>
              <a:rPr lang="en-US" sz="2400" dirty="0" smtClean="0">
                <a:ea typeface="ＭＳ Ｐゴシック" charset="-128"/>
              </a:rPr>
              <a:t>rich in positively charged </a:t>
            </a:r>
            <a:r>
              <a:rPr lang="en-US" sz="2400" dirty="0" err="1" smtClean="0">
                <a:ea typeface="ＭＳ Ｐゴシック" charset="-128"/>
              </a:rPr>
              <a:t>cations</a:t>
            </a:r>
            <a:r>
              <a:rPr lang="en-US" sz="2400" dirty="0" smtClean="0">
                <a:ea typeface="ＭＳ Ｐゴシック" charset="-128"/>
              </a:rPr>
              <a:t> </a:t>
            </a:r>
          </a:p>
        </p:txBody>
      </p:sp>
      <p:sp>
        <p:nvSpPr>
          <p:cNvPr id="51206" name="Rectangle 1036"/>
          <p:cNvSpPr>
            <a:spLocks noChangeArrowheads="1"/>
          </p:cNvSpPr>
          <p:nvPr/>
        </p:nvSpPr>
        <p:spPr bwMode="auto">
          <a:xfrm>
            <a:off x="7248525" y="5600700"/>
            <a:ext cx="14144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12.13,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C81C6C-7BC0-4E4A-9CE2-50DE568B34E2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1026"/>
          <p:cNvSpPr>
            <a:spLocks noChangeArrowheads="1"/>
          </p:cNvSpPr>
          <p:nvPr/>
        </p:nvSpPr>
        <p:spPr bwMode="auto">
          <a:xfrm>
            <a:off x="609600" y="1066800"/>
            <a:ext cx="6604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•  Bonding:</a:t>
            </a:r>
          </a:p>
          <a:p>
            <a:r>
              <a:rPr lang="en-US" sz="2200"/>
              <a:t>    </a:t>
            </a:r>
            <a:r>
              <a:rPr lang="en-US" sz="2200">
                <a:latin typeface="Arial Rounded MT Bold" pitchFamily="34" charset="0"/>
              </a:rPr>
              <a:t>-- </a:t>
            </a:r>
            <a:r>
              <a:rPr lang="en-US" sz="2200"/>
              <a:t>Can be ionic and/or covalent in character.</a:t>
            </a:r>
          </a:p>
          <a:p>
            <a:r>
              <a:rPr lang="en-US" sz="2200"/>
              <a:t>    </a:t>
            </a:r>
            <a:r>
              <a:rPr lang="en-US" sz="2200">
                <a:latin typeface="Arial Rounded MT Bold" pitchFamily="34" charset="0"/>
              </a:rPr>
              <a:t>-- </a:t>
            </a:r>
            <a:r>
              <a:rPr lang="en-US" sz="2200"/>
              <a:t>% ionic character increases with difference in </a:t>
            </a:r>
          </a:p>
          <a:p>
            <a:r>
              <a:rPr lang="en-US" sz="2200"/>
              <a:t>       electronegativity of atoms.</a:t>
            </a:r>
            <a:endParaRPr lang="en-US"/>
          </a:p>
        </p:txBody>
      </p:sp>
      <p:sp>
        <p:nvSpPr>
          <p:cNvPr id="17412" name="Rectangle 1027"/>
          <p:cNvSpPr>
            <a:spLocks noChangeArrowheads="1"/>
          </p:cNvSpPr>
          <p:nvPr/>
        </p:nvSpPr>
        <p:spPr bwMode="auto">
          <a:xfrm>
            <a:off x="838200" y="6096000"/>
            <a:ext cx="7315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2.7,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  <a:r>
              <a:rPr lang="en-US" sz="1200">
                <a:solidFill>
                  <a:srgbClr val="000000"/>
                </a:solidFill>
              </a:rPr>
              <a:t>  (Fig. 2.7 is adapted from Linus Pauling, </a:t>
            </a:r>
            <a:r>
              <a:rPr lang="en-US" sz="1200" i="1">
                <a:solidFill>
                  <a:srgbClr val="000000"/>
                </a:solidFill>
              </a:rPr>
              <a:t>The Nature of the Chemical Bond</a:t>
            </a:r>
            <a:r>
              <a:rPr lang="en-US" sz="1200">
                <a:solidFill>
                  <a:srgbClr val="000000"/>
                </a:solidFill>
              </a:rPr>
              <a:t>, 3rd edition, Copyright 1939 and 1940, 3rd edition.  Copyright 1960 by</a:t>
            </a:r>
          </a:p>
          <a:p>
            <a:r>
              <a:rPr lang="en-US" sz="1200">
                <a:solidFill>
                  <a:srgbClr val="000000"/>
                </a:solidFill>
              </a:rPr>
              <a:t>Cornell University.)</a:t>
            </a:r>
          </a:p>
        </p:txBody>
      </p:sp>
      <p:sp>
        <p:nvSpPr>
          <p:cNvPr id="17413" name="Rectangle 1028"/>
          <p:cNvSpPr>
            <a:spLocks noChangeArrowheads="1"/>
          </p:cNvSpPr>
          <p:nvPr/>
        </p:nvSpPr>
        <p:spPr bwMode="auto">
          <a:xfrm>
            <a:off x="609600" y="2516188"/>
            <a:ext cx="67643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•  Degree of ionic character may be large or small:</a:t>
            </a:r>
          </a:p>
        </p:txBody>
      </p:sp>
      <p:sp>
        <p:nvSpPr>
          <p:cNvPr id="17414" name="Rectangle 102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Atomic Bonding in Ceramics</a:t>
            </a:r>
          </a:p>
        </p:txBody>
      </p:sp>
      <p:pic>
        <p:nvPicPr>
          <p:cNvPr id="17415" name="Picture 1030" descr="Fig 2_7 mod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8" y="2900363"/>
            <a:ext cx="73914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AutoShape 1031"/>
          <p:cNvSpPr>
            <a:spLocks noChangeAspect="1" noChangeArrowheads="1" noTextEdit="1"/>
          </p:cNvSpPr>
          <p:nvPr/>
        </p:nvSpPr>
        <p:spPr bwMode="auto">
          <a:xfrm>
            <a:off x="749300" y="2819400"/>
            <a:ext cx="76327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7" name="Rectangle 1032"/>
          <p:cNvSpPr>
            <a:spLocks noChangeArrowheads="1"/>
          </p:cNvSpPr>
          <p:nvPr/>
        </p:nvSpPr>
        <p:spPr bwMode="auto">
          <a:xfrm>
            <a:off x="3924300" y="308610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3340100" y="3505200"/>
            <a:ext cx="3009900" cy="508000"/>
            <a:chOff x="2104" y="2208"/>
            <a:chExt cx="1896" cy="320"/>
          </a:xfrm>
        </p:grpSpPr>
        <p:sp>
          <p:nvSpPr>
            <p:cNvPr id="17428" name="Rectangle 1034"/>
            <p:cNvSpPr>
              <a:spLocks noChangeArrowheads="1"/>
            </p:cNvSpPr>
            <p:nvPr/>
          </p:nvSpPr>
          <p:spPr bwMode="auto">
            <a:xfrm>
              <a:off x="2104" y="2208"/>
              <a:ext cx="8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SiC: small</a:t>
              </a:r>
            </a:p>
          </p:txBody>
        </p:sp>
        <p:grpSp>
          <p:nvGrpSpPr>
            <p:cNvPr id="17429" name="Group 1035"/>
            <p:cNvGrpSpPr>
              <a:grpSpLocks/>
            </p:cNvGrpSpPr>
            <p:nvPr/>
          </p:nvGrpSpPr>
          <p:grpSpPr bwMode="auto">
            <a:xfrm>
              <a:off x="3096" y="2224"/>
              <a:ext cx="904" cy="120"/>
              <a:chOff x="3096" y="2224"/>
              <a:chExt cx="904" cy="120"/>
            </a:xfrm>
          </p:grpSpPr>
          <p:sp>
            <p:nvSpPr>
              <p:cNvPr id="17433" name="Freeform 1036"/>
              <p:cNvSpPr>
                <a:spLocks/>
              </p:cNvSpPr>
              <p:nvPr/>
            </p:nvSpPr>
            <p:spPr bwMode="auto">
              <a:xfrm>
                <a:off x="3952" y="2224"/>
                <a:ext cx="48" cy="80"/>
              </a:xfrm>
              <a:custGeom>
                <a:avLst/>
                <a:gdLst>
                  <a:gd name="T0" fmla="*/ 48 w 48"/>
                  <a:gd name="T1" fmla="*/ 32 h 80"/>
                  <a:gd name="T2" fmla="*/ 8 w 48"/>
                  <a:gd name="T3" fmla="*/ 80 h 80"/>
                  <a:gd name="T4" fmla="*/ 16 w 48"/>
                  <a:gd name="T5" fmla="*/ 32 h 80"/>
                  <a:gd name="T6" fmla="*/ 0 w 48"/>
                  <a:gd name="T7" fmla="*/ 0 h 80"/>
                  <a:gd name="T8" fmla="*/ 48 w 48"/>
                  <a:gd name="T9" fmla="*/ 3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80"/>
                  <a:gd name="T17" fmla="*/ 48 w 4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80">
                    <a:moveTo>
                      <a:pt x="48" y="32"/>
                    </a:moveTo>
                    <a:lnTo>
                      <a:pt x="8" y="80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Line 1037"/>
              <p:cNvSpPr>
                <a:spLocks noChangeShapeType="1"/>
              </p:cNvSpPr>
              <p:nvPr/>
            </p:nvSpPr>
            <p:spPr bwMode="auto">
              <a:xfrm flipV="1">
                <a:off x="3096" y="2256"/>
                <a:ext cx="872" cy="8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7430" name="Group 1038"/>
            <p:cNvGrpSpPr>
              <a:grpSpLocks/>
            </p:cNvGrpSpPr>
            <p:nvPr/>
          </p:nvGrpSpPr>
          <p:grpSpPr bwMode="auto">
            <a:xfrm>
              <a:off x="3088" y="2344"/>
              <a:ext cx="880" cy="184"/>
              <a:chOff x="3088" y="2344"/>
              <a:chExt cx="880" cy="184"/>
            </a:xfrm>
          </p:grpSpPr>
          <p:sp>
            <p:nvSpPr>
              <p:cNvPr id="17431" name="Freeform 1039"/>
              <p:cNvSpPr>
                <a:spLocks/>
              </p:cNvSpPr>
              <p:nvPr/>
            </p:nvSpPr>
            <p:spPr bwMode="auto">
              <a:xfrm>
                <a:off x="3912" y="2448"/>
                <a:ext cx="56" cy="80"/>
              </a:xfrm>
              <a:custGeom>
                <a:avLst/>
                <a:gdLst>
                  <a:gd name="T0" fmla="*/ 56 w 56"/>
                  <a:gd name="T1" fmla="*/ 48 h 80"/>
                  <a:gd name="T2" fmla="*/ 0 w 56"/>
                  <a:gd name="T3" fmla="*/ 80 h 80"/>
                  <a:gd name="T4" fmla="*/ 24 w 56"/>
                  <a:gd name="T5" fmla="*/ 40 h 80"/>
                  <a:gd name="T6" fmla="*/ 16 w 56"/>
                  <a:gd name="T7" fmla="*/ 0 h 80"/>
                  <a:gd name="T8" fmla="*/ 56 w 56"/>
                  <a:gd name="T9" fmla="*/ 4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0"/>
                  <a:gd name="T17" fmla="*/ 56 w 5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0">
                    <a:moveTo>
                      <a:pt x="56" y="48"/>
                    </a:moveTo>
                    <a:lnTo>
                      <a:pt x="0" y="80"/>
                    </a:lnTo>
                    <a:lnTo>
                      <a:pt x="24" y="40"/>
                    </a:lnTo>
                    <a:lnTo>
                      <a:pt x="16" y="0"/>
                    </a:lnTo>
                    <a:lnTo>
                      <a:pt x="56" y="48"/>
                    </a:lnTo>
                    <a:close/>
                  </a:path>
                </a:pathLst>
              </a:cu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Line 1040"/>
              <p:cNvSpPr>
                <a:spLocks noChangeShapeType="1"/>
              </p:cNvSpPr>
              <p:nvPr/>
            </p:nvSpPr>
            <p:spPr bwMode="auto">
              <a:xfrm>
                <a:off x="3088" y="2344"/>
                <a:ext cx="848" cy="14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5" name="Group 1041"/>
          <p:cNvGrpSpPr>
            <a:grpSpLocks/>
          </p:cNvGrpSpPr>
          <p:nvPr/>
        </p:nvGrpSpPr>
        <p:grpSpPr bwMode="auto">
          <a:xfrm>
            <a:off x="1587500" y="3022600"/>
            <a:ext cx="5930900" cy="1371600"/>
            <a:chOff x="1000" y="1904"/>
            <a:chExt cx="3736" cy="864"/>
          </a:xfrm>
        </p:grpSpPr>
        <p:grpSp>
          <p:nvGrpSpPr>
            <p:cNvPr id="17420" name="Group 1042"/>
            <p:cNvGrpSpPr>
              <a:grpSpLocks/>
            </p:cNvGrpSpPr>
            <p:nvPr/>
          </p:nvGrpSpPr>
          <p:grpSpPr bwMode="auto">
            <a:xfrm>
              <a:off x="1000" y="2032"/>
              <a:ext cx="1056" cy="736"/>
              <a:chOff x="1000" y="2032"/>
              <a:chExt cx="1056" cy="736"/>
            </a:xfrm>
          </p:grpSpPr>
          <p:sp>
            <p:nvSpPr>
              <p:cNvPr id="17426" name="Freeform 1043"/>
              <p:cNvSpPr>
                <a:spLocks/>
              </p:cNvSpPr>
              <p:nvPr/>
            </p:nvSpPr>
            <p:spPr bwMode="auto">
              <a:xfrm>
                <a:off x="1000" y="2696"/>
                <a:ext cx="64" cy="72"/>
              </a:xfrm>
              <a:custGeom>
                <a:avLst/>
                <a:gdLst>
                  <a:gd name="T0" fmla="*/ 0 w 64"/>
                  <a:gd name="T1" fmla="*/ 64 h 72"/>
                  <a:gd name="T2" fmla="*/ 16 w 64"/>
                  <a:gd name="T3" fmla="*/ 0 h 72"/>
                  <a:gd name="T4" fmla="*/ 24 w 64"/>
                  <a:gd name="T5" fmla="*/ 48 h 72"/>
                  <a:gd name="T6" fmla="*/ 64 w 64"/>
                  <a:gd name="T7" fmla="*/ 72 h 72"/>
                  <a:gd name="T8" fmla="*/ 0 w 64"/>
                  <a:gd name="T9" fmla="*/ 64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2"/>
                  <a:gd name="T17" fmla="*/ 64 w 6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2">
                    <a:moveTo>
                      <a:pt x="0" y="64"/>
                    </a:moveTo>
                    <a:lnTo>
                      <a:pt x="16" y="0"/>
                    </a:lnTo>
                    <a:lnTo>
                      <a:pt x="24" y="48"/>
                    </a:lnTo>
                    <a:lnTo>
                      <a:pt x="64" y="7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Line 1044"/>
              <p:cNvSpPr>
                <a:spLocks noChangeShapeType="1"/>
              </p:cNvSpPr>
              <p:nvPr/>
            </p:nvSpPr>
            <p:spPr bwMode="auto">
              <a:xfrm flipV="1">
                <a:off x="1024" y="2032"/>
                <a:ext cx="1032" cy="71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17421" name="Group 1045"/>
            <p:cNvGrpSpPr>
              <a:grpSpLocks/>
            </p:cNvGrpSpPr>
            <p:nvPr/>
          </p:nvGrpSpPr>
          <p:grpSpPr bwMode="auto">
            <a:xfrm>
              <a:off x="4584" y="2048"/>
              <a:ext cx="152" cy="184"/>
              <a:chOff x="4584" y="2048"/>
              <a:chExt cx="152" cy="184"/>
            </a:xfrm>
          </p:grpSpPr>
          <p:sp>
            <p:nvSpPr>
              <p:cNvPr id="17424" name="Freeform 1046"/>
              <p:cNvSpPr>
                <a:spLocks/>
              </p:cNvSpPr>
              <p:nvPr/>
            </p:nvSpPr>
            <p:spPr bwMode="auto">
              <a:xfrm>
                <a:off x="4672" y="2168"/>
                <a:ext cx="64" cy="64"/>
              </a:xfrm>
              <a:custGeom>
                <a:avLst/>
                <a:gdLst>
                  <a:gd name="T0" fmla="*/ 64 w 64"/>
                  <a:gd name="T1" fmla="*/ 64 h 64"/>
                  <a:gd name="T2" fmla="*/ 0 w 64"/>
                  <a:gd name="T3" fmla="*/ 56 h 64"/>
                  <a:gd name="T4" fmla="*/ 40 w 64"/>
                  <a:gd name="T5" fmla="*/ 40 h 64"/>
                  <a:gd name="T6" fmla="*/ 64 w 64"/>
                  <a:gd name="T7" fmla="*/ 0 h 64"/>
                  <a:gd name="T8" fmla="*/ 64 w 64"/>
                  <a:gd name="T9" fmla="*/ 6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4"/>
                  <a:gd name="T17" fmla="*/ 64 w 6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4">
                    <a:moveTo>
                      <a:pt x="64" y="64"/>
                    </a:moveTo>
                    <a:lnTo>
                      <a:pt x="0" y="56"/>
                    </a:lnTo>
                    <a:lnTo>
                      <a:pt x="40" y="40"/>
                    </a:lnTo>
                    <a:lnTo>
                      <a:pt x="64" y="0"/>
                    </a:lnTo>
                    <a:lnTo>
                      <a:pt x="64" y="6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Line 1047"/>
              <p:cNvSpPr>
                <a:spLocks noChangeShapeType="1"/>
              </p:cNvSpPr>
              <p:nvPr/>
            </p:nvSpPr>
            <p:spPr bwMode="auto">
              <a:xfrm>
                <a:off x="4584" y="2048"/>
                <a:ext cx="128" cy="16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17422" name="Rectangle 1048"/>
            <p:cNvSpPr>
              <a:spLocks noChangeArrowheads="1"/>
            </p:cNvSpPr>
            <p:nvPr/>
          </p:nvSpPr>
          <p:spPr bwMode="auto">
            <a:xfrm>
              <a:off x="2096" y="1904"/>
              <a:ext cx="96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CaF</a:t>
              </a:r>
              <a:r>
                <a:rPr lang="en-US" baseline="-25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: large</a:t>
              </a:r>
            </a:p>
          </p:txBody>
        </p:sp>
        <p:sp>
          <p:nvSpPr>
            <p:cNvPr id="17423" name="Line 1049"/>
            <p:cNvSpPr>
              <a:spLocks noChangeShapeType="1"/>
            </p:cNvSpPr>
            <p:nvPr/>
          </p:nvSpPr>
          <p:spPr bwMode="auto">
            <a:xfrm>
              <a:off x="3232" y="2040"/>
              <a:ext cx="1352" cy="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14EB95-4B64-4A53-B0E3-89D71D9E946A}" type="slidenum">
              <a:rPr lang="en-US"/>
              <a:pPr/>
              <a:t>20</a:t>
            </a:fld>
            <a:endParaRPr lang="en-US"/>
          </a:p>
        </p:txBody>
      </p:sp>
      <p:pic>
        <p:nvPicPr>
          <p:cNvPr id="53251" name="Picture 2" descr="Fig 12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363" y="1360488"/>
            <a:ext cx="5888037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77200" cy="1235075"/>
          </a:xfrm>
        </p:spPr>
        <p:txBody>
          <a:bodyPr/>
          <a:lstStyle/>
          <a:p>
            <a:r>
              <a:rPr lang="en-US" sz="2400" smtClean="0">
                <a:ea typeface="ＭＳ Ｐゴシック" charset="-128"/>
              </a:rPr>
              <a:t>Kaolinite clay alternates (Si</a:t>
            </a:r>
            <a:r>
              <a:rPr lang="en-US" sz="2400" baseline="-25000" smtClean="0">
                <a:ea typeface="ＭＳ Ｐゴシック" charset="-128"/>
              </a:rPr>
              <a:t>2</a:t>
            </a:r>
            <a:r>
              <a:rPr lang="en-US" sz="2400" smtClean="0">
                <a:ea typeface="ＭＳ Ｐゴシック" charset="-128"/>
              </a:rPr>
              <a:t>O</a:t>
            </a:r>
            <a:r>
              <a:rPr lang="en-US" sz="2400" baseline="-25000" smtClean="0">
                <a:ea typeface="ＭＳ Ｐゴシック" charset="-128"/>
              </a:rPr>
              <a:t>5</a:t>
            </a:r>
            <a:r>
              <a:rPr lang="en-US" sz="2400" smtClean="0">
                <a:ea typeface="ＭＳ Ｐゴシック" charset="-128"/>
              </a:rPr>
              <a:t>)</a:t>
            </a:r>
            <a:r>
              <a:rPr lang="en-US" sz="2400" baseline="30000" smtClean="0">
                <a:ea typeface="ＭＳ Ｐゴシック" charset="-128"/>
              </a:rPr>
              <a:t>2-</a:t>
            </a:r>
            <a:r>
              <a:rPr lang="en-US" sz="2400" smtClean="0">
                <a:ea typeface="ＭＳ Ｐゴシック" charset="-128"/>
              </a:rPr>
              <a:t> layer with Al</a:t>
            </a:r>
            <a:r>
              <a:rPr lang="en-US" sz="2400" baseline="-25000" smtClean="0">
                <a:ea typeface="ＭＳ Ｐゴシック" charset="-128"/>
              </a:rPr>
              <a:t>2</a:t>
            </a:r>
            <a:r>
              <a:rPr lang="en-US" sz="2400" smtClean="0">
                <a:ea typeface="ＭＳ Ｐゴシック" charset="-128"/>
              </a:rPr>
              <a:t>(OH)</a:t>
            </a:r>
            <a:r>
              <a:rPr lang="en-US" sz="2400" baseline="-25000" smtClean="0">
                <a:ea typeface="ＭＳ Ｐゴシック" charset="-128"/>
              </a:rPr>
              <a:t>4</a:t>
            </a:r>
            <a:r>
              <a:rPr lang="en-US" sz="2400" baseline="30000" smtClean="0">
                <a:ea typeface="ＭＳ Ｐゴシック" charset="-128"/>
              </a:rPr>
              <a:t>2+</a:t>
            </a:r>
            <a:r>
              <a:rPr lang="en-US" sz="2400" smtClean="0">
                <a:ea typeface="ＭＳ Ｐゴシック" charset="-128"/>
              </a:rPr>
              <a:t> layer</a:t>
            </a:r>
          </a:p>
        </p:txBody>
      </p:sp>
      <p:sp>
        <p:nvSpPr>
          <p:cNvPr id="5325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Layered Silicates (cont.)</a:t>
            </a: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581025" y="5926138"/>
            <a:ext cx="6640513" cy="5810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cs typeface="Arial" pitchFamily="34" charset="0"/>
              </a:rPr>
              <a:t>Note:  Adjacent sheets of this type are loosely bound to one another by van der Waal’s forces.</a:t>
            </a:r>
            <a:r>
              <a:rPr lang="en-US">
                <a:latin typeface="Times" charset="0"/>
                <a:cs typeface="Arial" pitchFamily="34" charset="0"/>
              </a:rPr>
              <a:t> </a:t>
            </a: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1674813" y="5251450"/>
            <a:ext cx="1897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12.14,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9D5006-F8C8-4B10-8B56-B02FD40D3C3F}" type="slidenum">
              <a:rPr lang="en-US"/>
              <a:pPr/>
              <a:t>21</a:t>
            </a:fld>
            <a:endParaRPr lang="en-US"/>
          </a:p>
        </p:txBody>
      </p:sp>
      <p:pic>
        <p:nvPicPr>
          <p:cNvPr id="55299" name="Picture 1026" descr="Fig 12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675" y="1781175"/>
            <a:ext cx="361315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Polymorphic Forms of Carbon</a:t>
            </a:r>
          </a:p>
        </p:txBody>
      </p:sp>
      <p:sp>
        <p:nvSpPr>
          <p:cNvPr id="55301" name="Rectangle 1028"/>
          <p:cNvSpPr>
            <a:spLocks noGrp="1" noChangeArrowheads="1"/>
          </p:cNvSpPr>
          <p:nvPr>
            <p:ph type="body" sz="half" idx="1"/>
          </p:nvPr>
        </p:nvSpPr>
        <p:spPr>
          <a:xfrm>
            <a:off x="295275" y="1203325"/>
            <a:ext cx="4502150" cy="48926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ea typeface="ＭＳ Ｐゴシック" charset="-128"/>
              </a:rPr>
              <a:t>    </a:t>
            </a:r>
            <a:r>
              <a:rPr lang="en-US" sz="2800" b="1" dirty="0" smtClean="0">
                <a:ea typeface="ＭＳ Ｐゴシック" charset="-128"/>
              </a:rPr>
              <a:t>Diamond</a:t>
            </a:r>
            <a:endParaRPr lang="en-US" sz="2800" dirty="0" smtClean="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a typeface="ＭＳ Ｐゴシック" charset="-128"/>
              </a:rPr>
              <a:t>tetrahedral bonding of carbon</a:t>
            </a:r>
            <a:endParaRPr lang="en-US" sz="2400" dirty="0" smtClean="0">
              <a:ea typeface="ＭＳ Ｐゴシック" charset="-128"/>
              <a:sym typeface="Wingdings" pitchFamily="2" charset="2"/>
            </a:endParaRPr>
          </a:p>
          <a:p>
            <a:pPr lvl="2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  <a:sym typeface="Wingdings" pitchFamily="2" charset="2"/>
              </a:rPr>
              <a:t>hardest material known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  <a:sym typeface="Wingdings" pitchFamily="2" charset="2"/>
              </a:rPr>
              <a:t>very high thermal conductivity</a:t>
            </a:r>
            <a:r>
              <a:rPr lang="en-US" dirty="0" smtClean="0">
                <a:ea typeface="ＭＳ Ｐゴシック" charset="-128"/>
                <a:sym typeface="Wingdings" pitchFamily="2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a typeface="ＭＳ Ｐゴシック" charset="-128"/>
                <a:sym typeface="Wingdings" pitchFamily="2" charset="2"/>
              </a:rPr>
              <a:t>large single crystals – gem stones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a typeface="ＭＳ Ｐゴシック" charset="-128"/>
                <a:sym typeface="Wingdings" pitchFamily="2" charset="2"/>
              </a:rPr>
              <a:t>small crystals – used to grind/cut other materials </a:t>
            </a:r>
            <a:endParaRPr lang="en-US" sz="2400" dirty="0" smtClean="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a typeface="ＭＳ Ｐゴシック" charset="-128"/>
              </a:rPr>
              <a:t>diamond thin films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hard surface coatings – used for cutting tools, medical devices, etc.</a:t>
            </a:r>
          </a:p>
        </p:txBody>
      </p:sp>
      <p:sp>
        <p:nvSpPr>
          <p:cNvPr id="55302" name="Rectangle 1029"/>
          <p:cNvSpPr>
            <a:spLocks noChangeArrowheads="1"/>
          </p:cNvSpPr>
          <p:nvPr/>
        </p:nvSpPr>
        <p:spPr bwMode="auto">
          <a:xfrm>
            <a:off x="5884863" y="5237163"/>
            <a:ext cx="187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12.15,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0520" y="1143000"/>
            <a:ext cx="4549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TWO DIAGONAL LINES </a:t>
            </a:r>
            <a:r>
              <a:rPr lang="en-US" b="1" dirty="0" err="1" smtClean="0"/>
              <a:t>ZnS</a:t>
            </a:r>
            <a:endParaRPr lang="en-CA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H="1">
            <a:off x="6240780" y="1943100"/>
            <a:ext cx="1188720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4377690" y="2411730"/>
            <a:ext cx="2286000" cy="7086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B39ED0-662F-493C-B2BE-95B00796666D}" type="slidenum">
              <a:rPr lang="en-US"/>
              <a:pPr/>
              <a:t>22</a:t>
            </a:fld>
            <a:endParaRPr lang="en-US"/>
          </a:p>
        </p:txBody>
      </p:sp>
      <p:pic>
        <p:nvPicPr>
          <p:cNvPr id="57347" name="Picture 2" descr="Fig 12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663" y="2279650"/>
            <a:ext cx="3351212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ea typeface="ＭＳ Ｐゴシック" charset="-128"/>
              </a:rPr>
              <a:t>Polymorphic Forms of Carbon (cont)</a:t>
            </a:r>
          </a:p>
        </p:txBody>
      </p:sp>
      <p:sp>
        <p:nvSpPr>
          <p:cNvPr id="573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96913" y="1203325"/>
            <a:ext cx="7772400" cy="5135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ea typeface="ＭＳ Ｐゴシック" charset="-128"/>
              </a:rPr>
              <a:t>    </a:t>
            </a:r>
            <a:r>
              <a:rPr lang="en-US" sz="2800" b="1" dirty="0" smtClean="0">
                <a:ea typeface="ＭＳ Ｐゴシック" charset="-128"/>
              </a:rPr>
              <a:t>Graphite</a:t>
            </a:r>
            <a:endParaRPr lang="en-US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layered structure – parallel hexagonal arrays of carbon atoms 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weak van </a:t>
            </a:r>
            <a:r>
              <a:rPr lang="en-US" sz="2400" dirty="0" err="1" smtClean="0">
                <a:ea typeface="ＭＳ Ｐゴシック" charset="-128"/>
              </a:rPr>
              <a:t>der</a:t>
            </a:r>
            <a:r>
              <a:rPr lang="en-US" sz="2400" dirty="0" smtClean="0">
                <a:ea typeface="ＭＳ Ｐゴシック" charset="-128"/>
              </a:rPr>
              <a:t> Waal’s forces between layers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planes slide easily over one another -- good lubricant </a:t>
            </a:r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5986463" y="4130675"/>
            <a:ext cx="1414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12.17,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628900"/>
            <a:ext cx="237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BENZENE STR</a:t>
            </a:r>
          </a:p>
          <a:p>
            <a:r>
              <a:rPr lang="en-US" b="1" dirty="0" smtClean="0"/>
              <a:t>DOUBLE BONDS</a:t>
            </a:r>
            <a:endParaRPr lang="en-CA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554480" y="3337560"/>
            <a:ext cx="116586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2E8155-8EB2-48C4-B9B8-F5F0E9337C46}" type="slidenum">
              <a:rPr lang="en-US"/>
              <a:pPr/>
              <a:t>23</a:t>
            </a:fld>
            <a:endParaRPr lang="en-US"/>
          </a:p>
        </p:txBody>
      </p:sp>
      <p:pic>
        <p:nvPicPr>
          <p:cNvPr id="59395" name="Picture 2" descr="Fig 12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070" y="3487738"/>
            <a:ext cx="29749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>
                <a:ea typeface="ＭＳ Ｐゴシック" charset="-128"/>
              </a:rPr>
              <a:t>Polymorphic Forms of Carbon (cont)</a:t>
            </a:r>
            <a:r>
              <a:rPr lang="en-US" smtClean="0">
                <a:ea typeface="ＭＳ Ｐゴシック" charset="-128"/>
              </a:rPr>
              <a:t> </a:t>
            </a:r>
            <a:br>
              <a:rPr lang="en-US" smtClean="0">
                <a:ea typeface="ＭＳ Ｐゴシック" charset="-128"/>
              </a:rPr>
            </a:br>
            <a:r>
              <a:rPr lang="en-US" sz="3400" smtClean="0">
                <a:ea typeface="ＭＳ Ｐゴシック" charset="-128"/>
              </a:rPr>
              <a:t>Fullerenes and Nanotubes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280160"/>
            <a:ext cx="9144000" cy="5074919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2"/>
                </a:solidFill>
                <a:ea typeface="ＭＳ Ｐゴシック" charset="-128"/>
              </a:rPr>
              <a:t>Fullerenes</a:t>
            </a:r>
            <a:r>
              <a:rPr lang="en-US" sz="2400" dirty="0" smtClean="0">
                <a:ea typeface="ＭＳ Ｐゴシック" charset="-128"/>
              </a:rPr>
              <a:t> – spherical cluster of 60 carbon atoms, C</a:t>
            </a:r>
            <a:r>
              <a:rPr lang="en-US" sz="2400" baseline="-25000" dirty="0" smtClean="0">
                <a:ea typeface="ＭＳ Ｐゴシック" charset="-128"/>
              </a:rPr>
              <a:t>60</a:t>
            </a:r>
            <a:endParaRPr lang="en-US" sz="2800" baseline="-25000" dirty="0" smtClean="0">
              <a:ea typeface="ＭＳ Ｐゴシック" charset="-128"/>
            </a:endParaRPr>
          </a:p>
          <a:p>
            <a:pPr lvl="1"/>
            <a:r>
              <a:rPr lang="en-US" sz="2400" dirty="0" smtClean="0">
                <a:ea typeface="ＭＳ Ｐゴシック" charset="-128"/>
              </a:rPr>
              <a:t>Like a soccer ball </a:t>
            </a:r>
          </a:p>
          <a:p>
            <a:r>
              <a:rPr lang="en-US" sz="2400" dirty="0" smtClean="0">
                <a:solidFill>
                  <a:schemeClr val="accent2"/>
                </a:solidFill>
                <a:ea typeface="ＭＳ Ｐゴシック" charset="-128"/>
              </a:rPr>
              <a:t>Carbon </a:t>
            </a:r>
            <a:r>
              <a:rPr lang="en-US" sz="2400" dirty="0" err="1" smtClean="0">
                <a:solidFill>
                  <a:schemeClr val="accent2"/>
                </a:solidFill>
                <a:ea typeface="ＭＳ Ｐゴシック" charset="-128"/>
              </a:rPr>
              <a:t>nanotubes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800" b="1" dirty="0" smtClean="0">
                <a:ea typeface="ＭＳ Ｐゴシック" charset="-128"/>
              </a:rPr>
              <a:t>– sheet of graphite rolled into a tube</a:t>
            </a:r>
          </a:p>
          <a:p>
            <a:pPr lvl="1"/>
            <a:r>
              <a:rPr lang="en-US" sz="2400" dirty="0" smtClean="0">
                <a:ea typeface="ＭＳ Ｐゴシック" charset="-128"/>
              </a:rPr>
              <a:t>Ends capped with fullerene hemispheres</a:t>
            </a:r>
            <a:endParaRPr lang="en-US" sz="2400" b="1" dirty="0" smtClean="0">
              <a:ea typeface="ＭＳ Ｐゴシック" charset="-128"/>
            </a:endParaRPr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4289425" y="5456238"/>
            <a:ext cx="16113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Figs. 12.18 &amp; 12.19,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pic>
        <p:nvPicPr>
          <p:cNvPr id="59399" name="Picture 6" descr="Fig 12_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97021" flipH="1">
            <a:off x="4164626" y="4662460"/>
            <a:ext cx="49561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6FA30B-488A-46EA-993D-DD8B88FCD8D5}" type="slidenum">
              <a:rPr lang="en-US"/>
              <a:pPr/>
              <a:t>24</a:t>
            </a:fld>
            <a:endParaRPr lang="en-US"/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533400" y="1016000"/>
            <a:ext cx="68484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•  </a:t>
            </a:r>
            <a:r>
              <a:rPr lang="en-US" sz="2200">
                <a:solidFill>
                  <a:schemeClr val="accent2"/>
                </a:solidFill>
              </a:rPr>
              <a:t>Vacancies</a:t>
            </a:r>
            <a:endParaRPr lang="en-US">
              <a:solidFill>
                <a:schemeClr val="accent2"/>
              </a:solidFill>
            </a:endParaRPr>
          </a:p>
          <a:p>
            <a:r>
              <a:rPr lang="en-US" sz="2200"/>
              <a:t>    -- </a:t>
            </a:r>
            <a:r>
              <a:rPr lang="en-US" sz="2000"/>
              <a:t>vacancies exist in ceramics for both cations and anions</a:t>
            </a:r>
            <a:r>
              <a:rPr lang="en-US">
                <a:latin typeface="Times" charset="0"/>
              </a:rPr>
              <a:t> 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533400" y="1763713"/>
            <a:ext cx="79978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• </a:t>
            </a:r>
            <a:r>
              <a:rPr lang="en-US">
                <a:solidFill>
                  <a:schemeClr val="accent2"/>
                </a:solidFill>
              </a:rPr>
              <a:t>Interstitials</a:t>
            </a:r>
            <a:endParaRPr lang="en-US">
              <a:solidFill>
                <a:schemeClr val="tx2"/>
              </a:solidFill>
            </a:endParaRPr>
          </a:p>
          <a:p>
            <a:r>
              <a:rPr lang="en-US" sz="2200"/>
              <a:t>    -- </a:t>
            </a:r>
            <a:r>
              <a:rPr lang="en-US" sz="2000"/>
              <a:t>interstitials exist for cations</a:t>
            </a:r>
          </a:p>
          <a:p>
            <a:r>
              <a:rPr lang="en-US">
                <a:latin typeface="Times" charset="0"/>
              </a:rPr>
              <a:t>    </a:t>
            </a:r>
            <a:r>
              <a:rPr lang="en-US" sz="2000"/>
              <a:t>-- interstitials are not normally observed for anions because anions </a:t>
            </a:r>
            <a:br>
              <a:rPr lang="en-US" sz="2000"/>
            </a:br>
            <a:r>
              <a:rPr lang="en-US" sz="2000"/>
              <a:t>        are large relative to the interstitial sites</a:t>
            </a:r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5981700" y="5089525"/>
            <a:ext cx="2286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12.20,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  <a:r>
              <a:rPr lang="en-US" sz="1200">
                <a:solidFill>
                  <a:srgbClr val="000000"/>
                </a:solidFill>
              </a:rPr>
              <a:t>  (Fig. 12.20 is from W.G. Moffatt, G.W. Pearsall, and J. Wulff, </a:t>
            </a:r>
            <a:r>
              <a:rPr lang="en-US" sz="1200" i="1">
                <a:solidFill>
                  <a:srgbClr val="000000"/>
                </a:solidFill>
              </a:rPr>
              <a:t>The Structure and Properties of Materials</a:t>
            </a:r>
            <a:r>
              <a:rPr lang="en-US" sz="1200">
                <a:solidFill>
                  <a:srgbClr val="000000"/>
                </a:solidFill>
              </a:rPr>
              <a:t>, Vol. 1, </a:t>
            </a:r>
            <a:r>
              <a:rPr lang="en-US" sz="1200" i="1">
                <a:solidFill>
                  <a:srgbClr val="000000"/>
                </a:solidFill>
              </a:rPr>
              <a:t>Structure</a:t>
            </a:r>
            <a:r>
              <a:rPr lang="en-US" sz="1200">
                <a:solidFill>
                  <a:srgbClr val="000000"/>
                </a:solidFill>
              </a:rPr>
              <a:t>, John Wiley and Sons, Inc., p. 78.)</a:t>
            </a:r>
            <a:endParaRPr lang="en-US" sz="1200" i="1">
              <a:solidFill>
                <a:srgbClr val="000000"/>
              </a:solidFill>
            </a:endParaRPr>
          </a:p>
        </p:txBody>
      </p:sp>
      <p:sp>
        <p:nvSpPr>
          <p:cNvPr id="6144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Point Defects in Ceramics (i)</a:t>
            </a:r>
          </a:p>
        </p:txBody>
      </p:sp>
      <p:sp>
        <p:nvSpPr>
          <p:cNvPr id="61447" name="Rectangle 6"/>
          <p:cNvSpPr>
            <a:spLocks noChangeArrowheads="1"/>
          </p:cNvSpPr>
          <p:nvPr/>
        </p:nvSpPr>
        <p:spPr bwMode="auto">
          <a:xfrm>
            <a:off x="0" y="3100388"/>
            <a:ext cx="184150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1448" name="Group 7"/>
          <p:cNvGrpSpPr>
            <a:grpSpLocks/>
          </p:cNvGrpSpPr>
          <p:nvPr/>
        </p:nvGrpSpPr>
        <p:grpSpPr bwMode="auto">
          <a:xfrm>
            <a:off x="971550" y="3211513"/>
            <a:ext cx="5600700" cy="3552825"/>
            <a:chOff x="612" y="1782"/>
            <a:chExt cx="3528" cy="2238"/>
          </a:xfrm>
        </p:grpSpPr>
        <p:sp>
          <p:nvSpPr>
            <p:cNvPr id="61449" name="Rectangle 8"/>
            <p:cNvSpPr>
              <a:spLocks noChangeArrowheads="1"/>
            </p:cNvSpPr>
            <p:nvPr/>
          </p:nvSpPr>
          <p:spPr bwMode="auto">
            <a:xfrm>
              <a:off x="3558" y="2222"/>
              <a:ext cx="43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990000"/>
                  </a:solidFill>
                </a:rPr>
                <a:t>Cation </a:t>
              </a:r>
              <a:endParaRPr lang="en-US"/>
            </a:p>
          </p:txBody>
        </p:sp>
        <p:sp>
          <p:nvSpPr>
            <p:cNvPr id="61450" name="Rectangle 9"/>
            <p:cNvSpPr>
              <a:spLocks noChangeArrowheads="1"/>
            </p:cNvSpPr>
            <p:nvPr/>
          </p:nvSpPr>
          <p:spPr bwMode="auto">
            <a:xfrm>
              <a:off x="3558" y="2385"/>
              <a:ext cx="58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990000"/>
                  </a:solidFill>
                </a:rPr>
                <a:t>Interstitial</a:t>
              </a:r>
              <a:endParaRPr lang="en-US"/>
            </a:p>
          </p:txBody>
        </p:sp>
        <p:sp>
          <p:nvSpPr>
            <p:cNvPr id="61451" name="Rectangle 10"/>
            <p:cNvSpPr>
              <a:spLocks noChangeArrowheads="1"/>
            </p:cNvSpPr>
            <p:nvPr/>
          </p:nvSpPr>
          <p:spPr bwMode="auto">
            <a:xfrm>
              <a:off x="3510" y="2609"/>
              <a:ext cx="43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990000"/>
                  </a:solidFill>
                </a:rPr>
                <a:t>Cation </a:t>
              </a:r>
              <a:endParaRPr lang="en-US"/>
            </a:p>
          </p:txBody>
        </p:sp>
        <p:sp>
          <p:nvSpPr>
            <p:cNvPr id="61452" name="Rectangle 11"/>
            <p:cNvSpPr>
              <a:spLocks noChangeArrowheads="1"/>
            </p:cNvSpPr>
            <p:nvPr/>
          </p:nvSpPr>
          <p:spPr bwMode="auto">
            <a:xfrm>
              <a:off x="3510" y="2771"/>
              <a:ext cx="52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990000"/>
                  </a:solidFill>
                </a:rPr>
                <a:t>Vacancy</a:t>
              </a:r>
              <a:endParaRPr lang="en-US"/>
            </a:p>
          </p:txBody>
        </p:sp>
        <p:pic>
          <p:nvPicPr>
            <p:cNvPr id="61453" name="Picture 12" descr="Fig 12_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" y="1782"/>
              <a:ext cx="2753" cy="1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454" name="Group 13"/>
            <p:cNvGrpSpPr>
              <a:grpSpLocks/>
            </p:cNvGrpSpPr>
            <p:nvPr/>
          </p:nvGrpSpPr>
          <p:grpSpPr bwMode="auto">
            <a:xfrm>
              <a:off x="2957" y="2317"/>
              <a:ext cx="576" cy="142"/>
              <a:chOff x="2966" y="2002"/>
              <a:chExt cx="432" cy="106"/>
            </a:xfrm>
          </p:grpSpPr>
          <p:sp>
            <p:nvSpPr>
              <p:cNvPr id="61463" name="Freeform 14"/>
              <p:cNvSpPr>
                <a:spLocks/>
              </p:cNvSpPr>
              <p:nvPr/>
            </p:nvSpPr>
            <p:spPr bwMode="auto">
              <a:xfrm>
                <a:off x="2966" y="2027"/>
                <a:ext cx="63" cy="81"/>
              </a:xfrm>
              <a:custGeom>
                <a:avLst/>
                <a:gdLst>
                  <a:gd name="T0" fmla="*/ 0 w 63"/>
                  <a:gd name="T1" fmla="*/ 50 h 81"/>
                  <a:gd name="T2" fmla="*/ 50 w 63"/>
                  <a:gd name="T3" fmla="*/ 0 h 81"/>
                  <a:gd name="T4" fmla="*/ 37 w 63"/>
                  <a:gd name="T5" fmla="*/ 44 h 81"/>
                  <a:gd name="T6" fmla="*/ 63 w 63"/>
                  <a:gd name="T7" fmla="*/ 81 h 81"/>
                  <a:gd name="T8" fmla="*/ 0 w 63"/>
                  <a:gd name="T9" fmla="*/ 5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81"/>
                  <a:gd name="T17" fmla="*/ 63 w 63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81">
                    <a:moveTo>
                      <a:pt x="0" y="50"/>
                    </a:moveTo>
                    <a:lnTo>
                      <a:pt x="50" y="0"/>
                    </a:lnTo>
                    <a:lnTo>
                      <a:pt x="37" y="44"/>
                    </a:lnTo>
                    <a:lnTo>
                      <a:pt x="63" y="8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4" name="Line 15"/>
              <p:cNvSpPr>
                <a:spLocks noChangeShapeType="1"/>
              </p:cNvSpPr>
              <p:nvPr/>
            </p:nvSpPr>
            <p:spPr bwMode="auto">
              <a:xfrm flipV="1">
                <a:off x="3003" y="2002"/>
                <a:ext cx="395" cy="69"/>
              </a:xfrm>
              <a:prstGeom prst="line">
                <a:avLst/>
              </a:prstGeom>
              <a:noFill/>
              <a:ln w="39688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61455" name="Group 16"/>
            <p:cNvGrpSpPr>
              <a:grpSpLocks/>
            </p:cNvGrpSpPr>
            <p:nvPr/>
          </p:nvGrpSpPr>
          <p:grpSpPr bwMode="auto">
            <a:xfrm>
              <a:off x="2543" y="2686"/>
              <a:ext cx="935" cy="207"/>
              <a:chOff x="2102" y="2884"/>
              <a:chExt cx="1277" cy="207"/>
            </a:xfrm>
          </p:grpSpPr>
          <p:sp>
            <p:nvSpPr>
              <p:cNvPr id="61461" name="Freeform 17"/>
              <p:cNvSpPr>
                <a:spLocks/>
              </p:cNvSpPr>
              <p:nvPr/>
            </p:nvSpPr>
            <p:spPr bwMode="auto">
              <a:xfrm>
                <a:off x="2102" y="3003"/>
                <a:ext cx="63" cy="88"/>
              </a:xfrm>
              <a:custGeom>
                <a:avLst/>
                <a:gdLst>
                  <a:gd name="T0" fmla="*/ 0 w 63"/>
                  <a:gd name="T1" fmla="*/ 50 h 88"/>
                  <a:gd name="T2" fmla="*/ 50 w 63"/>
                  <a:gd name="T3" fmla="*/ 0 h 88"/>
                  <a:gd name="T4" fmla="*/ 38 w 63"/>
                  <a:gd name="T5" fmla="*/ 44 h 88"/>
                  <a:gd name="T6" fmla="*/ 63 w 63"/>
                  <a:gd name="T7" fmla="*/ 88 h 88"/>
                  <a:gd name="T8" fmla="*/ 0 w 63"/>
                  <a:gd name="T9" fmla="*/ 5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88"/>
                  <a:gd name="T17" fmla="*/ 63 w 63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88">
                    <a:moveTo>
                      <a:pt x="0" y="50"/>
                    </a:moveTo>
                    <a:lnTo>
                      <a:pt x="50" y="0"/>
                    </a:lnTo>
                    <a:lnTo>
                      <a:pt x="38" y="44"/>
                    </a:lnTo>
                    <a:lnTo>
                      <a:pt x="63" y="8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2" name="Line 18"/>
              <p:cNvSpPr>
                <a:spLocks noChangeShapeType="1"/>
              </p:cNvSpPr>
              <p:nvPr/>
            </p:nvSpPr>
            <p:spPr bwMode="auto">
              <a:xfrm flipV="1">
                <a:off x="2140" y="2884"/>
                <a:ext cx="1239" cy="163"/>
              </a:xfrm>
              <a:prstGeom prst="line">
                <a:avLst/>
              </a:prstGeom>
              <a:noFill/>
              <a:ln w="39688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61456" name="Group 19"/>
            <p:cNvGrpSpPr>
              <a:grpSpLocks/>
            </p:cNvGrpSpPr>
            <p:nvPr/>
          </p:nvGrpSpPr>
          <p:grpSpPr bwMode="auto">
            <a:xfrm rot="2616169">
              <a:off x="1766" y="3466"/>
              <a:ext cx="935" cy="207"/>
              <a:chOff x="2102" y="2884"/>
              <a:chExt cx="1277" cy="207"/>
            </a:xfrm>
          </p:grpSpPr>
          <p:sp>
            <p:nvSpPr>
              <p:cNvPr id="61459" name="Freeform 20"/>
              <p:cNvSpPr>
                <a:spLocks/>
              </p:cNvSpPr>
              <p:nvPr/>
            </p:nvSpPr>
            <p:spPr bwMode="auto">
              <a:xfrm>
                <a:off x="2102" y="3003"/>
                <a:ext cx="63" cy="88"/>
              </a:xfrm>
              <a:custGeom>
                <a:avLst/>
                <a:gdLst>
                  <a:gd name="T0" fmla="*/ 0 w 63"/>
                  <a:gd name="T1" fmla="*/ 50 h 88"/>
                  <a:gd name="T2" fmla="*/ 50 w 63"/>
                  <a:gd name="T3" fmla="*/ 0 h 88"/>
                  <a:gd name="T4" fmla="*/ 38 w 63"/>
                  <a:gd name="T5" fmla="*/ 44 h 88"/>
                  <a:gd name="T6" fmla="*/ 63 w 63"/>
                  <a:gd name="T7" fmla="*/ 88 h 88"/>
                  <a:gd name="T8" fmla="*/ 0 w 63"/>
                  <a:gd name="T9" fmla="*/ 5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88"/>
                  <a:gd name="T17" fmla="*/ 63 w 63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88">
                    <a:moveTo>
                      <a:pt x="0" y="50"/>
                    </a:moveTo>
                    <a:lnTo>
                      <a:pt x="50" y="0"/>
                    </a:lnTo>
                    <a:lnTo>
                      <a:pt x="38" y="44"/>
                    </a:lnTo>
                    <a:lnTo>
                      <a:pt x="63" y="8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0" name="Line 21"/>
              <p:cNvSpPr>
                <a:spLocks noChangeShapeType="1"/>
              </p:cNvSpPr>
              <p:nvPr/>
            </p:nvSpPr>
            <p:spPr bwMode="auto">
              <a:xfrm flipV="1">
                <a:off x="2140" y="2884"/>
                <a:ext cx="1239" cy="163"/>
              </a:xfrm>
              <a:prstGeom prst="line">
                <a:avLst/>
              </a:prstGeom>
              <a:noFill/>
              <a:ln w="39688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61457" name="Rectangle 22"/>
            <p:cNvSpPr>
              <a:spLocks noChangeArrowheads="1"/>
            </p:cNvSpPr>
            <p:nvPr/>
          </p:nvSpPr>
          <p:spPr bwMode="auto">
            <a:xfrm>
              <a:off x="2652" y="3695"/>
              <a:ext cx="38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990000"/>
                  </a:solidFill>
                </a:rPr>
                <a:t>Anion </a:t>
              </a:r>
              <a:endParaRPr lang="en-US"/>
            </a:p>
          </p:txBody>
        </p:sp>
        <p:sp>
          <p:nvSpPr>
            <p:cNvPr id="61458" name="Rectangle 23"/>
            <p:cNvSpPr>
              <a:spLocks noChangeArrowheads="1"/>
            </p:cNvSpPr>
            <p:nvPr/>
          </p:nvSpPr>
          <p:spPr bwMode="auto">
            <a:xfrm>
              <a:off x="2652" y="3857"/>
              <a:ext cx="52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990000"/>
                  </a:solidFill>
                </a:rPr>
                <a:t>Vacancy</a:t>
              </a:r>
              <a:endParaRPr lang="en-US"/>
            </a:p>
          </p:txBody>
        </p:sp>
      </p:grpSp>
      <p:cxnSp>
        <p:nvCxnSpPr>
          <p:cNvPr id="28" name="Straight Arrow Connector 27"/>
          <p:cNvCxnSpPr/>
          <p:nvPr/>
        </p:nvCxnSpPr>
        <p:spPr bwMode="auto">
          <a:xfrm rot="10800000" flipV="1">
            <a:off x="6515100" y="3177540"/>
            <a:ext cx="1028700" cy="7086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0800000" flipV="1">
            <a:off x="6515100" y="4411980"/>
            <a:ext cx="1645920" cy="388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10800000">
            <a:off x="5097780" y="6469380"/>
            <a:ext cx="114300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573BFF-4055-4034-AD0B-BD47B4D46252}" type="slidenum">
              <a:rPr lang="en-US"/>
              <a:pPr/>
              <a:t>25</a:t>
            </a:fld>
            <a:endParaRPr lang="en-US"/>
          </a:p>
        </p:txBody>
      </p:sp>
      <p:sp>
        <p:nvSpPr>
          <p:cNvPr id="63492" name="Rectangle 2"/>
          <p:cNvSpPr>
            <a:spLocks noChangeArrowheads="1"/>
          </p:cNvSpPr>
          <p:nvPr/>
        </p:nvSpPr>
        <p:spPr bwMode="auto">
          <a:xfrm>
            <a:off x="533400" y="1143000"/>
            <a:ext cx="492918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•  </a:t>
            </a:r>
            <a:r>
              <a:rPr lang="en-US">
                <a:solidFill>
                  <a:schemeClr val="accent2"/>
                </a:solidFill>
              </a:rPr>
              <a:t>Frenkel Defect</a:t>
            </a:r>
            <a:endParaRPr lang="en-US">
              <a:solidFill>
                <a:schemeClr val="tx2"/>
              </a:solidFill>
            </a:endParaRPr>
          </a:p>
          <a:p>
            <a:r>
              <a:rPr lang="en-US" sz="2200"/>
              <a:t>    -- </a:t>
            </a:r>
            <a:r>
              <a:rPr lang="en-US" sz="2000"/>
              <a:t>a cation vacancy-cation interstitial pair</a:t>
            </a:r>
            <a:r>
              <a:rPr lang="en-US" sz="2000">
                <a:latin typeface="Times" charset="0"/>
              </a:rPr>
              <a:t>.</a:t>
            </a:r>
            <a:endParaRPr lang="en-US" sz="2000"/>
          </a:p>
        </p:txBody>
      </p:sp>
      <p:sp>
        <p:nvSpPr>
          <p:cNvPr id="63493" name="Rectangle 3"/>
          <p:cNvSpPr>
            <a:spLocks noChangeArrowheads="1"/>
          </p:cNvSpPr>
          <p:nvPr/>
        </p:nvSpPr>
        <p:spPr bwMode="auto">
          <a:xfrm>
            <a:off x="533400" y="1890713"/>
            <a:ext cx="5389563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•  </a:t>
            </a:r>
            <a:r>
              <a:rPr lang="en-US">
                <a:solidFill>
                  <a:schemeClr val="accent2"/>
                </a:solidFill>
              </a:rPr>
              <a:t>Shottky Defect</a:t>
            </a:r>
            <a:endParaRPr lang="en-US">
              <a:solidFill>
                <a:schemeClr val="tx2"/>
              </a:solidFill>
            </a:endParaRPr>
          </a:p>
          <a:p>
            <a:r>
              <a:rPr lang="en-US" sz="2200"/>
              <a:t>    -- </a:t>
            </a:r>
            <a:r>
              <a:rPr lang="en-US" sz="2000"/>
              <a:t>a paired set of cation and anion vacancies.</a:t>
            </a: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533400" y="5426075"/>
            <a:ext cx="5165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•  </a:t>
            </a:r>
            <a:r>
              <a:rPr lang="en-US"/>
              <a:t>Equilibrium concentration of defects </a:t>
            </a: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63495" name="Rectangle 5"/>
          <p:cNvSpPr>
            <a:spLocks noChangeArrowheads="1"/>
          </p:cNvSpPr>
          <p:nvPr/>
        </p:nvSpPr>
        <p:spPr bwMode="auto">
          <a:xfrm>
            <a:off x="6324600" y="3217863"/>
            <a:ext cx="2286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Fig.12.21,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  <a:r>
              <a:rPr lang="en-US" sz="1200">
                <a:solidFill>
                  <a:srgbClr val="000000"/>
                </a:solidFill>
              </a:rPr>
              <a:t> (Fig. 12.21 is from W.G. Moffatt, G.W. Pearsall, and J. Wulff, </a:t>
            </a:r>
            <a:r>
              <a:rPr lang="en-US" sz="1200" i="1">
                <a:solidFill>
                  <a:srgbClr val="000000"/>
                </a:solidFill>
              </a:rPr>
              <a:t>The Structure and Properties of Materials</a:t>
            </a:r>
            <a:r>
              <a:rPr lang="en-US" sz="1200">
                <a:solidFill>
                  <a:srgbClr val="000000"/>
                </a:solidFill>
              </a:rPr>
              <a:t>, Vol. 1, </a:t>
            </a:r>
            <a:r>
              <a:rPr lang="en-US" sz="1200" i="1">
                <a:solidFill>
                  <a:srgbClr val="000000"/>
                </a:solidFill>
              </a:rPr>
              <a:t>Structure</a:t>
            </a:r>
            <a:r>
              <a:rPr lang="en-US" sz="1200">
                <a:solidFill>
                  <a:srgbClr val="000000"/>
                </a:solidFill>
              </a:rPr>
              <a:t>, John Wiley and Sons, Inc., p. 78.)</a:t>
            </a:r>
          </a:p>
        </p:txBody>
      </p:sp>
      <p:sp>
        <p:nvSpPr>
          <p:cNvPr id="6349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Point Defects in Ceramics (ii)</a:t>
            </a:r>
          </a:p>
        </p:txBody>
      </p:sp>
      <p:grpSp>
        <p:nvGrpSpPr>
          <p:cNvPr id="63497" name="Group 7"/>
          <p:cNvGrpSpPr>
            <a:grpSpLocks/>
          </p:cNvGrpSpPr>
          <p:nvPr/>
        </p:nvGrpSpPr>
        <p:grpSpPr bwMode="auto">
          <a:xfrm>
            <a:off x="987425" y="2678113"/>
            <a:ext cx="5235575" cy="2566987"/>
            <a:chOff x="622" y="1687"/>
            <a:chExt cx="3298" cy="1617"/>
          </a:xfrm>
        </p:grpSpPr>
        <p:pic>
          <p:nvPicPr>
            <p:cNvPr id="63499" name="Picture 8" descr="Fig 12_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" y="1687"/>
              <a:ext cx="2751" cy="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0" name="Rectangle 9"/>
            <p:cNvSpPr>
              <a:spLocks noChangeArrowheads="1"/>
            </p:cNvSpPr>
            <p:nvPr/>
          </p:nvSpPr>
          <p:spPr bwMode="auto">
            <a:xfrm>
              <a:off x="3423" y="1808"/>
              <a:ext cx="49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990000"/>
                  </a:solidFill>
                </a:rPr>
                <a:t>Shottky </a:t>
              </a:r>
              <a:endParaRPr lang="en-US"/>
            </a:p>
          </p:txBody>
        </p:sp>
        <p:sp>
          <p:nvSpPr>
            <p:cNvPr id="63501" name="Rectangle 10"/>
            <p:cNvSpPr>
              <a:spLocks noChangeArrowheads="1"/>
            </p:cNvSpPr>
            <p:nvPr/>
          </p:nvSpPr>
          <p:spPr bwMode="auto">
            <a:xfrm>
              <a:off x="3423" y="1971"/>
              <a:ext cx="43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990000"/>
                  </a:solidFill>
                </a:rPr>
                <a:t>Defect:</a:t>
              </a:r>
              <a:endParaRPr lang="en-US"/>
            </a:p>
          </p:txBody>
        </p:sp>
        <p:sp>
          <p:nvSpPr>
            <p:cNvPr id="63502" name="Rectangle 11"/>
            <p:cNvSpPr>
              <a:spLocks noChangeArrowheads="1"/>
            </p:cNvSpPr>
            <p:nvPr/>
          </p:nvSpPr>
          <p:spPr bwMode="auto">
            <a:xfrm>
              <a:off x="3429" y="2816"/>
              <a:ext cx="49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990000"/>
                  </a:solidFill>
                </a:rPr>
                <a:t>Frenkel </a:t>
              </a:r>
              <a:endParaRPr lang="en-US"/>
            </a:p>
          </p:txBody>
        </p:sp>
        <p:sp>
          <p:nvSpPr>
            <p:cNvPr id="63503" name="Rectangle 12"/>
            <p:cNvSpPr>
              <a:spLocks noChangeArrowheads="1"/>
            </p:cNvSpPr>
            <p:nvPr/>
          </p:nvSpPr>
          <p:spPr bwMode="auto">
            <a:xfrm>
              <a:off x="3429" y="2978"/>
              <a:ext cx="39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990000"/>
                  </a:solidFill>
                </a:rPr>
                <a:t>Defect</a:t>
              </a:r>
              <a:endParaRPr lang="en-US"/>
            </a:p>
          </p:txBody>
        </p:sp>
        <p:grpSp>
          <p:nvGrpSpPr>
            <p:cNvPr id="63504" name="Group 13"/>
            <p:cNvGrpSpPr>
              <a:grpSpLocks/>
            </p:cNvGrpSpPr>
            <p:nvPr/>
          </p:nvGrpSpPr>
          <p:grpSpPr bwMode="auto">
            <a:xfrm>
              <a:off x="2102" y="2884"/>
              <a:ext cx="1277" cy="207"/>
              <a:chOff x="2102" y="2884"/>
              <a:chExt cx="1277" cy="207"/>
            </a:xfrm>
          </p:grpSpPr>
          <p:sp>
            <p:nvSpPr>
              <p:cNvPr id="63508" name="Freeform 14"/>
              <p:cNvSpPr>
                <a:spLocks/>
              </p:cNvSpPr>
              <p:nvPr/>
            </p:nvSpPr>
            <p:spPr bwMode="auto">
              <a:xfrm>
                <a:off x="2102" y="3003"/>
                <a:ext cx="63" cy="88"/>
              </a:xfrm>
              <a:custGeom>
                <a:avLst/>
                <a:gdLst>
                  <a:gd name="T0" fmla="*/ 0 w 63"/>
                  <a:gd name="T1" fmla="*/ 50 h 88"/>
                  <a:gd name="T2" fmla="*/ 50 w 63"/>
                  <a:gd name="T3" fmla="*/ 0 h 88"/>
                  <a:gd name="T4" fmla="*/ 38 w 63"/>
                  <a:gd name="T5" fmla="*/ 44 h 88"/>
                  <a:gd name="T6" fmla="*/ 63 w 63"/>
                  <a:gd name="T7" fmla="*/ 88 h 88"/>
                  <a:gd name="T8" fmla="*/ 0 w 63"/>
                  <a:gd name="T9" fmla="*/ 5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88"/>
                  <a:gd name="T17" fmla="*/ 63 w 63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88">
                    <a:moveTo>
                      <a:pt x="0" y="50"/>
                    </a:moveTo>
                    <a:lnTo>
                      <a:pt x="50" y="0"/>
                    </a:lnTo>
                    <a:lnTo>
                      <a:pt x="38" y="44"/>
                    </a:lnTo>
                    <a:lnTo>
                      <a:pt x="63" y="8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9" name="Line 15"/>
              <p:cNvSpPr>
                <a:spLocks noChangeShapeType="1"/>
              </p:cNvSpPr>
              <p:nvPr/>
            </p:nvSpPr>
            <p:spPr bwMode="auto">
              <a:xfrm flipV="1">
                <a:off x="2140" y="2884"/>
                <a:ext cx="1239" cy="163"/>
              </a:xfrm>
              <a:prstGeom prst="line">
                <a:avLst/>
              </a:prstGeom>
              <a:noFill/>
              <a:ln w="39688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63505" name="Group 16"/>
            <p:cNvGrpSpPr>
              <a:grpSpLocks/>
            </p:cNvGrpSpPr>
            <p:nvPr/>
          </p:nvGrpSpPr>
          <p:grpSpPr bwMode="auto">
            <a:xfrm>
              <a:off x="2966" y="2002"/>
              <a:ext cx="432" cy="106"/>
              <a:chOff x="2966" y="2002"/>
              <a:chExt cx="432" cy="106"/>
            </a:xfrm>
          </p:grpSpPr>
          <p:sp>
            <p:nvSpPr>
              <p:cNvPr id="63506" name="Freeform 17"/>
              <p:cNvSpPr>
                <a:spLocks/>
              </p:cNvSpPr>
              <p:nvPr/>
            </p:nvSpPr>
            <p:spPr bwMode="auto">
              <a:xfrm>
                <a:off x="2966" y="2027"/>
                <a:ext cx="63" cy="81"/>
              </a:xfrm>
              <a:custGeom>
                <a:avLst/>
                <a:gdLst>
                  <a:gd name="T0" fmla="*/ 0 w 63"/>
                  <a:gd name="T1" fmla="*/ 50 h 81"/>
                  <a:gd name="T2" fmla="*/ 50 w 63"/>
                  <a:gd name="T3" fmla="*/ 0 h 81"/>
                  <a:gd name="T4" fmla="*/ 37 w 63"/>
                  <a:gd name="T5" fmla="*/ 44 h 81"/>
                  <a:gd name="T6" fmla="*/ 63 w 63"/>
                  <a:gd name="T7" fmla="*/ 81 h 81"/>
                  <a:gd name="T8" fmla="*/ 0 w 63"/>
                  <a:gd name="T9" fmla="*/ 5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81"/>
                  <a:gd name="T17" fmla="*/ 63 w 63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81">
                    <a:moveTo>
                      <a:pt x="0" y="50"/>
                    </a:moveTo>
                    <a:lnTo>
                      <a:pt x="50" y="0"/>
                    </a:lnTo>
                    <a:lnTo>
                      <a:pt x="37" y="44"/>
                    </a:lnTo>
                    <a:lnTo>
                      <a:pt x="63" y="8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07" name="Line 18"/>
              <p:cNvSpPr>
                <a:spLocks noChangeShapeType="1"/>
              </p:cNvSpPr>
              <p:nvPr/>
            </p:nvSpPr>
            <p:spPr bwMode="auto">
              <a:xfrm flipV="1">
                <a:off x="3003" y="2002"/>
                <a:ext cx="395" cy="69"/>
              </a:xfrm>
              <a:prstGeom prst="line">
                <a:avLst/>
              </a:prstGeom>
              <a:noFill/>
              <a:ln w="39688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</p:grpSp>
      <p:sp>
        <p:nvSpPr>
          <p:cNvPr id="63498" name="Rectangle 1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490" name="Object 20"/>
          <p:cNvGraphicFramePr>
            <a:graphicFrameLocks noChangeAspect="1"/>
          </p:cNvGraphicFramePr>
          <p:nvPr/>
        </p:nvGraphicFramePr>
        <p:xfrm>
          <a:off x="5695950" y="5219700"/>
          <a:ext cx="1816100" cy="585788"/>
        </p:xfrm>
        <a:graphic>
          <a:graphicData uri="http://schemas.openxmlformats.org/presentationml/2006/ole">
            <p:oleObj spid="_x0000_s63490" name="Equation" r:id="rId5" imgW="736560" imgH="241200" progId="Equation.3">
              <p:embed/>
            </p:oleObj>
          </a:graphicData>
        </a:graphic>
      </p:graphicFrame>
      <p:cxnSp>
        <p:nvCxnSpPr>
          <p:cNvPr id="24" name="Straight Arrow Connector 23"/>
          <p:cNvCxnSpPr/>
          <p:nvPr/>
        </p:nvCxnSpPr>
        <p:spPr bwMode="auto">
          <a:xfrm rot="10800000" flipV="1">
            <a:off x="3566160" y="1211580"/>
            <a:ext cx="2377440" cy="228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0800000" flipV="1">
            <a:off x="3383280" y="1988820"/>
            <a:ext cx="3771900" cy="137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0800000" flipV="1">
            <a:off x="6172200" y="2194560"/>
            <a:ext cx="2103120" cy="6172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10800000">
            <a:off x="6263640" y="4823460"/>
            <a:ext cx="20116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181D20-AE25-45E5-A673-7670E6416202}" type="slidenum">
              <a:rPr lang="en-US"/>
              <a:pPr/>
              <a:t>26</a:t>
            </a:fld>
            <a:endParaRPr lang="en-US"/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533400" y="1066800"/>
            <a:ext cx="82915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/>
              <a:t>•  </a:t>
            </a:r>
            <a:r>
              <a:rPr lang="en-US"/>
              <a:t>Electroneutrality (</a:t>
            </a:r>
            <a:r>
              <a:rPr lang="en-US">
                <a:solidFill>
                  <a:schemeClr val="accent2"/>
                </a:solidFill>
              </a:rPr>
              <a:t>charge balance</a:t>
            </a:r>
            <a:r>
              <a:rPr lang="en-US"/>
              <a:t>) must be maintained </a:t>
            </a:r>
            <a:br>
              <a:rPr lang="en-US"/>
            </a:br>
            <a:r>
              <a:rPr lang="en-US"/>
              <a:t>   when impurities are present</a:t>
            </a:r>
            <a:endParaRPr lang="en-US" sz="2000">
              <a:cs typeface="Arial" pitchFamily="34" charset="0"/>
            </a:endParaRPr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533400" y="1906588"/>
            <a:ext cx="1539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/>
              <a:t>•  </a:t>
            </a:r>
            <a:r>
              <a:rPr lang="en-US"/>
              <a:t>Ex:  NaCl</a:t>
            </a:r>
            <a:endParaRPr lang="en-US" sz="220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Imperfections in Ceramics</a:t>
            </a:r>
          </a:p>
        </p:txBody>
      </p:sp>
      <p:grpSp>
        <p:nvGrpSpPr>
          <p:cNvPr id="65542" name="Group 6"/>
          <p:cNvGrpSpPr>
            <a:grpSpLocks noChangeAspect="1"/>
          </p:cNvGrpSpPr>
          <p:nvPr/>
        </p:nvGrpSpPr>
        <p:grpSpPr bwMode="auto">
          <a:xfrm>
            <a:off x="2451100" y="1763713"/>
            <a:ext cx="2197100" cy="584200"/>
            <a:chOff x="1544" y="976"/>
            <a:chExt cx="1384" cy="368"/>
          </a:xfrm>
        </p:grpSpPr>
        <p:sp>
          <p:nvSpPr>
            <p:cNvPr id="6567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544" y="976"/>
              <a:ext cx="1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5672" name="Rectangle 8"/>
            <p:cNvSpPr>
              <a:spLocks noChangeArrowheads="1"/>
            </p:cNvSpPr>
            <p:nvPr/>
          </p:nvSpPr>
          <p:spPr bwMode="auto">
            <a:xfrm>
              <a:off x="1552" y="1056"/>
              <a:ext cx="24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6099"/>
                  </a:solidFill>
                </a:rPr>
                <a:t>Na</a:t>
              </a:r>
              <a:endParaRPr lang="en-US"/>
            </a:p>
          </p:txBody>
        </p:sp>
        <p:sp>
          <p:nvSpPr>
            <p:cNvPr id="65673" name="Rectangle 9"/>
            <p:cNvSpPr>
              <a:spLocks noChangeArrowheads="1"/>
            </p:cNvSpPr>
            <p:nvPr/>
          </p:nvSpPr>
          <p:spPr bwMode="auto">
            <a:xfrm>
              <a:off x="1808" y="1000"/>
              <a:ext cx="1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6099"/>
                  </a:solidFill>
                </a:rPr>
                <a:t>+</a:t>
              </a:r>
              <a:endParaRPr lang="en-US"/>
            </a:p>
          </p:txBody>
        </p:sp>
        <p:sp>
          <p:nvSpPr>
            <p:cNvPr id="65674" name="Rectangle 10"/>
            <p:cNvSpPr>
              <a:spLocks noChangeArrowheads="1"/>
            </p:cNvSpPr>
            <p:nvPr/>
          </p:nvSpPr>
          <p:spPr bwMode="auto">
            <a:xfrm>
              <a:off x="2280" y="1064"/>
              <a:ext cx="18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</a:rPr>
                <a:t>Cl</a:t>
              </a:r>
              <a:endParaRPr lang="en-US"/>
            </a:p>
          </p:txBody>
        </p:sp>
        <p:sp>
          <p:nvSpPr>
            <p:cNvPr id="65675" name="Rectangle 11"/>
            <p:cNvSpPr>
              <a:spLocks noChangeArrowheads="1"/>
            </p:cNvSpPr>
            <p:nvPr/>
          </p:nvSpPr>
          <p:spPr bwMode="auto">
            <a:xfrm>
              <a:off x="2472" y="1008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</a:rPr>
                <a:t>-</a:t>
              </a:r>
              <a:endParaRPr lang="en-US"/>
            </a:p>
          </p:txBody>
        </p:sp>
        <p:sp>
          <p:nvSpPr>
            <p:cNvPr id="65676" name="Oval 12"/>
            <p:cNvSpPr>
              <a:spLocks noChangeArrowheads="1"/>
            </p:cNvSpPr>
            <p:nvPr/>
          </p:nvSpPr>
          <p:spPr bwMode="auto">
            <a:xfrm>
              <a:off x="1952" y="1088"/>
              <a:ext cx="136" cy="136"/>
            </a:xfrm>
            <a:prstGeom prst="ellipse">
              <a:avLst/>
            </a:prstGeom>
            <a:solidFill>
              <a:srgbClr val="006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77" name="Oval 13"/>
            <p:cNvSpPr>
              <a:spLocks noChangeArrowheads="1"/>
            </p:cNvSpPr>
            <p:nvPr/>
          </p:nvSpPr>
          <p:spPr bwMode="auto">
            <a:xfrm>
              <a:off x="2568" y="984"/>
              <a:ext cx="344" cy="344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0"/>
          <p:cNvGrpSpPr>
            <a:grpSpLocks/>
          </p:cNvGrpSpPr>
          <p:nvPr/>
        </p:nvGrpSpPr>
        <p:grpSpPr bwMode="auto">
          <a:xfrm>
            <a:off x="533400" y="2101850"/>
            <a:ext cx="6858000" cy="2341563"/>
            <a:chOff x="533400" y="2101850"/>
            <a:chExt cx="6858000" cy="2341563"/>
          </a:xfrm>
        </p:grpSpPr>
        <p:sp>
          <p:nvSpPr>
            <p:cNvPr id="65607" name="Rectangle 4"/>
            <p:cNvSpPr>
              <a:spLocks noChangeArrowheads="1"/>
            </p:cNvSpPr>
            <p:nvPr/>
          </p:nvSpPr>
          <p:spPr bwMode="auto">
            <a:xfrm>
              <a:off x="533400" y="2303463"/>
              <a:ext cx="41322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/>
                <a:t>•  </a:t>
              </a:r>
              <a:r>
                <a:rPr lang="en-US"/>
                <a:t>Substitutional cation impurity</a:t>
              </a:r>
              <a:endParaRPr lang="en-US" sz="2200"/>
            </a:p>
          </p:txBody>
        </p:sp>
        <p:grpSp>
          <p:nvGrpSpPr>
            <p:cNvPr id="65608" name="Group 14"/>
            <p:cNvGrpSpPr>
              <a:grpSpLocks noChangeAspect="1"/>
            </p:cNvGrpSpPr>
            <p:nvPr/>
          </p:nvGrpSpPr>
          <p:grpSpPr bwMode="auto">
            <a:xfrm>
              <a:off x="685800" y="2101850"/>
              <a:ext cx="6705600" cy="2341563"/>
              <a:chOff x="432" y="1261"/>
              <a:chExt cx="4224" cy="1475"/>
            </a:xfrm>
          </p:grpSpPr>
          <p:sp>
            <p:nvSpPr>
              <p:cNvPr id="65609" name="AutoShape 15"/>
              <p:cNvSpPr>
                <a:spLocks noChangeAspect="1" noChangeArrowheads="1" noTextEdit="1"/>
              </p:cNvSpPr>
              <p:nvPr/>
            </p:nvSpPr>
            <p:spPr bwMode="auto">
              <a:xfrm>
                <a:off x="432" y="1261"/>
                <a:ext cx="4224" cy="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610" name="Rectangle 16"/>
              <p:cNvSpPr>
                <a:spLocks noChangeArrowheads="1"/>
              </p:cNvSpPr>
              <p:nvPr/>
            </p:nvSpPr>
            <p:spPr bwMode="auto">
              <a:xfrm>
                <a:off x="517" y="2505"/>
                <a:ext cx="100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without impurity</a:t>
                </a:r>
                <a:endParaRPr lang="en-US"/>
              </a:p>
            </p:txBody>
          </p:sp>
          <p:sp>
            <p:nvSpPr>
              <p:cNvPr id="65611" name="Rectangle 17"/>
              <p:cNvSpPr>
                <a:spLocks noChangeArrowheads="1"/>
              </p:cNvSpPr>
              <p:nvPr/>
            </p:nvSpPr>
            <p:spPr bwMode="auto">
              <a:xfrm>
                <a:off x="1810" y="2505"/>
                <a:ext cx="1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Ca</a:t>
                </a:r>
                <a:endParaRPr lang="en-US"/>
              </a:p>
            </p:txBody>
          </p:sp>
          <p:sp>
            <p:nvSpPr>
              <p:cNvPr id="65612" name="Rectangle 18"/>
              <p:cNvSpPr>
                <a:spLocks noChangeArrowheads="1"/>
              </p:cNvSpPr>
              <p:nvPr/>
            </p:nvSpPr>
            <p:spPr bwMode="auto">
              <a:xfrm>
                <a:off x="2005" y="246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2+</a:t>
                </a:r>
                <a:endParaRPr lang="en-US"/>
              </a:p>
            </p:txBody>
          </p:sp>
          <p:sp>
            <p:nvSpPr>
              <p:cNvPr id="65613" name="Rectangle 19"/>
              <p:cNvSpPr>
                <a:spLocks noChangeArrowheads="1"/>
              </p:cNvSpPr>
              <p:nvPr/>
            </p:nvSpPr>
            <p:spPr bwMode="auto">
              <a:xfrm>
                <a:off x="2175" y="2505"/>
                <a:ext cx="54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 impurity</a:t>
                </a:r>
                <a:endParaRPr lang="en-US"/>
              </a:p>
            </p:txBody>
          </p:sp>
          <p:sp>
            <p:nvSpPr>
              <p:cNvPr id="65614" name="Rectangle 20"/>
              <p:cNvSpPr>
                <a:spLocks noChangeArrowheads="1"/>
              </p:cNvSpPr>
              <p:nvPr/>
            </p:nvSpPr>
            <p:spPr bwMode="auto">
              <a:xfrm>
                <a:off x="3211" y="2505"/>
                <a:ext cx="10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       with impurity</a:t>
                </a:r>
                <a:endParaRPr lang="en-US"/>
              </a:p>
            </p:txBody>
          </p:sp>
          <p:grpSp>
            <p:nvGrpSpPr>
              <p:cNvPr id="65615" name="Group 21"/>
              <p:cNvGrpSpPr>
                <a:grpSpLocks/>
              </p:cNvGrpSpPr>
              <p:nvPr/>
            </p:nvGrpSpPr>
            <p:grpSpPr bwMode="auto">
              <a:xfrm>
                <a:off x="481" y="1669"/>
                <a:ext cx="1127" cy="756"/>
                <a:chOff x="481" y="1669"/>
                <a:chExt cx="1127" cy="756"/>
              </a:xfrm>
            </p:grpSpPr>
            <p:grpSp>
              <p:nvGrpSpPr>
                <p:cNvPr id="65654" name="Group 22"/>
                <p:cNvGrpSpPr>
                  <a:grpSpLocks/>
                </p:cNvGrpSpPr>
                <p:nvPr/>
              </p:nvGrpSpPr>
              <p:grpSpPr bwMode="auto">
                <a:xfrm>
                  <a:off x="481" y="1669"/>
                  <a:ext cx="1115" cy="262"/>
                  <a:chOff x="481" y="1669"/>
                  <a:chExt cx="1115" cy="262"/>
                </a:xfrm>
              </p:grpSpPr>
              <p:sp>
                <p:nvSpPr>
                  <p:cNvPr id="65668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81" y="1669"/>
                    <a:ext cx="262" cy="262"/>
                  </a:xfrm>
                  <a:prstGeom prst="ellipse">
                    <a:avLst/>
                  </a:prstGeom>
                  <a:solidFill>
                    <a:srgbClr val="00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669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907" y="1669"/>
                    <a:ext cx="263" cy="262"/>
                  </a:xfrm>
                  <a:prstGeom prst="ellipse">
                    <a:avLst/>
                  </a:prstGeom>
                  <a:solidFill>
                    <a:srgbClr val="00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670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334" y="1669"/>
                    <a:ext cx="262" cy="262"/>
                  </a:xfrm>
                  <a:prstGeom prst="ellipse">
                    <a:avLst/>
                  </a:prstGeom>
                  <a:solidFill>
                    <a:srgbClr val="00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655" name="Group 26"/>
                <p:cNvGrpSpPr>
                  <a:grpSpLocks/>
                </p:cNvGrpSpPr>
                <p:nvPr/>
              </p:nvGrpSpPr>
              <p:grpSpPr bwMode="auto">
                <a:xfrm>
                  <a:off x="493" y="2163"/>
                  <a:ext cx="1115" cy="262"/>
                  <a:chOff x="493" y="2163"/>
                  <a:chExt cx="1115" cy="262"/>
                </a:xfrm>
              </p:grpSpPr>
              <p:sp>
                <p:nvSpPr>
                  <p:cNvPr id="65665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493" y="2163"/>
                    <a:ext cx="262" cy="262"/>
                  </a:xfrm>
                  <a:prstGeom prst="ellipse">
                    <a:avLst/>
                  </a:prstGeom>
                  <a:solidFill>
                    <a:srgbClr val="00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666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920" y="2163"/>
                    <a:ext cx="262" cy="262"/>
                  </a:xfrm>
                  <a:prstGeom prst="ellipse">
                    <a:avLst/>
                  </a:prstGeom>
                  <a:solidFill>
                    <a:srgbClr val="00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667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346" y="2163"/>
                    <a:ext cx="262" cy="262"/>
                  </a:xfrm>
                  <a:prstGeom prst="ellipse">
                    <a:avLst/>
                  </a:prstGeom>
                  <a:solidFill>
                    <a:srgbClr val="009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656" name="Oval 30"/>
                <p:cNvSpPr>
                  <a:spLocks noChangeArrowheads="1"/>
                </p:cNvSpPr>
                <p:nvPr/>
              </p:nvSpPr>
              <p:spPr bwMode="auto">
                <a:xfrm>
                  <a:off x="706" y="1919"/>
                  <a:ext cx="262" cy="262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57" name="Oval 31"/>
                <p:cNvSpPr>
                  <a:spLocks noChangeArrowheads="1"/>
                </p:cNvSpPr>
                <p:nvPr/>
              </p:nvSpPr>
              <p:spPr bwMode="auto">
                <a:xfrm>
                  <a:off x="1133" y="1919"/>
                  <a:ext cx="262" cy="262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58" name="Oval 32"/>
                <p:cNvSpPr>
                  <a:spLocks noChangeArrowheads="1"/>
                </p:cNvSpPr>
                <p:nvPr/>
              </p:nvSpPr>
              <p:spPr bwMode="auto">
                <a:xfrm>
                  <a:off x="1206" y="1736"/>
                  <a:ext cx="104" cy="104"/>
                </a:xfrm>
                <a:prstGeom prst="ellipse">
                  <a:avLst/>
                </a:prstGeom>
                <a:solidFill>
                  <a:srgbClr val="006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59" name="Oval 33"/>
                <p:cNvSpPr>
                  <a:spLocks noChangeArrowheads="1"/>
                </p:cNvSpPr>
                <p:nvPr/>
              </p:nvSpPr>
              <p:spPr bwMode="auto">
                <a:xfrm>
                  <a:off x="999" y="1986"/>
                  <a:ext cx="110" cy="110"/>
                </a:xfrm>
                <a:prstGeom prst="ellipse">
                  <a:avLst/>
                </a:prstGeom>
                <a:solidFill>
                  <a:srgbClr val="006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60" name="Oval 34"/>
                <p:cNvSpPr>
                  <a:spLocks noChangeArrowheads="1"/>
                </p:cNvSpPr>
                <p:nvPr/>
              </p:nvSpPr>
              <p:spPr bwMode="auto">
                <a:xfrm>
                  <a:off x="779" y="2248"/>
                  <a:ext cx="104" cy="110"/>
                </a:xfrm>
                <a:prstGeom prst="ellipse">
                  <a:avLst/>
                </a:prstGeom>
                <a:solidFill>
                  <a:srgbClr val="006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61" name="Oval 35"/>
                <p:cNvSpPr>
                  <a:spLocks noChangeArrowheads="1"/>
                </p:cNvSpPr>
                <p:nvPr/>
              </p:nvSpPr>
              <p:spPr bwMode="auto">
                <a:xfrm>
                  <a:off x="560" y="1986"/>
                  <a:ext cx="110" cy="110"/>
                </a:xfrm>
                <a:prstGeom prst="ellipse">
                  <a:avLst/>
                </a:prstGeom>
                <a:solidFill>
                  <a:srgbClr val="006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62" name="Oval 36"/>
                <p:cNvSpPr>
                  <a:spLocks noChangeArrowheads="1"/>
                </p:cNvSpPr>
                <p:nvPr/>
              </p:nvSpPr>
              <p:spPr bwMode="auto">
                <a:xfrm>
                  <a:off x="779" y="1736"/>
                  <a:ext cx="104" cy="104"/>
                </a:xfrm>
                <a:prstGeom prst="ellipse">
                  <a:avLst/>
                </a:prstGeom>
                <a:solidFill>
                  <a:srgbClr val="006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63" name="Oval 37"/>
                <p:cNvSpPr>
                  <a:spLocks noChangeArrowheads="1"/>
                </p:cNvSpPr>
                <p:nvPr/>
              </p:nvSpPr>
              <p:spPr bwMode="auto">
                <a:xfrm>
                  <a:off x="1206" y="2248"/>
                  <a:ext cx="104" cy="110"/>
                </a:xfrm>
                <a:prstGeom prst="ellipse">
                  <a:avLst/>
                </a:prstGeom>
                <a:solidFill>
                  <a:srgbClr val="006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64" name="Oval 38"/>
                <p:cNvSpPr>
                  <a:spLocks noChangeArrowheads="1"/>
                </p:cNvSpPr>
                <p:nvPr/>
              </p:nvSpPr>
              <p:spPr bwMode="auto">
                <a:xfrm>
                  <a:off x="1438" y="1986"/>
                  <a:ext cx="103" cy="110"/>
                </a:xfrm>
                <a:prstGeom prst="ellipse">
                  <a:avLst/>
                </a:prstGeom>
                <a:solidFill>
                  <a:srgbClr val="006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16" name="Oval 39"/>
              <p:cNvSpPr>
                <a:spLocks noChangeArrowheads="1"/>
              </p:cNvSpPr>
              <p:nvPr/>
            </p:nvSpPr>
            <p:spPr bwMode="auto">
              <a:xfrm>
                <a:off x="1974" y="1749"/>
                <a:ext cx="110" cy="109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17" name="Oval 40"/>
              <p:cNvSpPr>
                <a:spLocks noChangeArrowheads="1"/>
              </p:cNvSpPr>
              <p:nvPr/>
            </p:nvSpPr>
            <p:spPr bwMode="auto">
              <a:xfrm>
                <a:off x="2395" y="1968"/>
                <a:ext cx="109" cy="110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18" name="Oval 41"/>
              <p:cNvSpPr>
                <a:spLocks noChangeArrowheads="1"/>
              </p:cNvSpPr>
              <p:nvPr/>
            </p:nvSpPr>
            <p:spPr bwMode="auto">
              <a:xfrm>
                <a:off x="2175" y="2230"/>
                <a:ext cx="104" cy="110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5619" name="Group 42"/>
              <p:cNvGrpSpPr>
                <a:grpSpLocks/>
              </p:cNvGrpSpPr>
              <p:nvPr/>
            </p:nvGrpSpPr>
            <p:grpSpPr bwMode="auto">
              <a:xfrm>
                <a:off x="2053" y="1864"/>
                <a:ext cx="171" cy="390"/>
                <a:chOff x="2053" y="1864"/>
                <a:chExt cx="171" cy="390"/>
              </a:xfrm>
            </p:grpSpPr>
            <p:sp>
              <p:nvSpPr>
                <p:cNvPr id="65652" name="Freeform 43"/>
                <p:cNvSpPr>
                  <a:spLocks/>
                </p:cNvSpPr>
                <p:nvPr/>
              </p:nvSpPr>
              <p:spPr bwMode="auto">
                <a:xfrm>
                  <a:off x="2157" y="2200"/>
                  <a:ext cx="67" cy="54"/>
                </a:xfrm>
                <a:custGeom>
                  <a:avLst/>
                  <a:gdLst>
                    <a:gd name="T0" fmla="*/ 49 w 67"/>
                    <a:gd name="T1" fmla="*/ 54 h 54"/>
                    <a:gd name="T2" fmla="*/ 0 w 67"/>
                    <a:gd name="T3" fmla="*/ 30 h 54"/>
                    <a:gd name="T4" fmla="*/ 37 w 67"/>
                    <a:gd name="T5" fmla="*/ 24 h 54"/>
                    <a:gd name="T6" fmla="*/ 67 w 67"/>
                    <a:gd name="T7" fmla="*/ 0 h 54"/>
                    <a:gd name="T8" fmla="*/ 49 w 67"/>
                    <a:gd name="T9" fmla="*/ 54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54"/>
                    <a:gd name="T17" fmla="*/ 67 w 67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54">
                      <a:moveTo>
                        <a:pt x="49" y="54"/>
                      </a:moveTo>
                      <a:lnTo>
                        <a:pt x="0" y="30"/>
                      </a:lnTo>
                      <a:lnTo>
                        <a:pt x="37" y="24"/>
                      </a:lnTo>
                      <a:lnTo>
                        <a:pt x="67" y="0"/>
                      </a:lnTo>
                      <a:lnTo>
                        <a:pt x="49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53" name="Line 44"/>
                <p:cNvSpPr>
                  <a:spLocks noChangeShapeType="1"/>
                </p:cNvSpPr>
                <p:nvPr/>
              </p:nvSpPr>
              <p:spPr bwMode="auto">
                <a:xfrm>
                  <a:off x="2053" y="1864"/>
                  <a:ext cx="141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65620" name="Group 45"/>
              <p:cNvGrpSpPr>
                <a:grpSpLocks/>
              </p:cNvGrpSpPr>
              <p:nvPr/>
            </p:nvGrpSpPr>
            <p:grpSpPr bwMode="auto">
              <a:xfrm>
                <a:off x="2084" y="1828"/>
                <a:ext cx="323" cy="207"/>
                <a:chOff x="2084" y="1828"/>
                <a:chExt cx="323" cy="207"/>
              </a:xfrm>
            </p:grpSpPr>
            <p:sp>
              <p:nvSpPr>
                <p:cNvPr id="65650" name="Freeform 46"/>
                <p:cNvSpPr>
                  <a:spLocks/>
                </p:cNvSpPr>
                <p:nvPr/>
              </p:nvSpPr>
              <p:spPr bwMode="auto">
                <a:xfrm>
                  <a:off x="2352" y="1968"/>
                  <a:ext cx="55" cy="67"/>
                </a:xfrm>
                <a:custGeom>
                  <a:avLst/>
                  <a:gdLst>
                    <a:gd name="T0" fmla="*/ 55 w 55"/>
                    <a:gd name="T1" fmla="*/ 55 h 67"/>
                    <a:gd name="T2" fmla="*/ 0 w 55"/>
                    <a:gd name="T3" fmla="*/ 67 h 67"/>
                    <a:gd name="T4" fmla="*/ 30 w 55"/>
                    <a:gd name="T5" fmla="*/ 37 h 67"/>
                    <a:gd name="T6" fmla="*/ 37 w 55"/>
                    <a:gd name="T7" fmla="*/ 0 h 67"/>
                    <a:gd name="T8" fmla="*/ 55 w 55"/>
                    <a:gd name="T9" fmla="*/ 55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67"/>
                    <a:gd name="T17" fmla="*/ 55 w 55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67">
                      <a:moveTo>
                        <a:pt x="55" y="55"/>
                      </a:moveTo>
                      <a:lnTo>
                        <a:pt x="0" y="67"/>
                      </a:lnTo>
                      <a:lnTo>
                        <a:pt x="30" y="37"/>
                      </a:lnTo>
                      <a:lnTo>
                        <a:pt x="37" y="0"/>
                      </a:lnTo>
                      <a:lnTo>
                        <a:pt x="55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51" name="Line 47"/>
                <p:cNvSpPr>
                  <a:spLocks noChangeShapeType="1"/>
                </p:cNvSpPr>
                <p:nvPr/>
              </p:nvSpPr>
              <p:spPr bwMode="auto">
                <a:xfrm>
                  <a:off x="2084" y="1828"/>
                  <a:ext cx="298" cy="17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5621" name="Rectangle 48"/>
              <p:cNvSpPr>
                <a:spLocks noChangeArrowheads="1"/>
              </p:cNvSpPr>
              <p:nvPr/>
            </p:nvSpPr>
            <p:spPr bwMode="auto">
              <a:xfrm>
                <a:off x="2078" y="1670"/>
                <a:ext cx="1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990000"/>
                    </a:solidFill>
                  </a:rPr>
                  <a:t>Ca</a:t>
                </a:r>
                <a:endParaRPr lang="en-US"/>
              </a:p>
            </p:txBody>
          </p:sp>
          <p:sp>
            <p:nvSpPr>
              <p:cNvPr id="65622" name="Rectangle 49"/>
              <p:cNvSpPr>
                <a:spLocks noChangeArrowheads="1"/>
              </p:cNvSpPr>
              <p:nvPr/>
            </p:nvSpPr>
            <p:spPr bwMode="auto">
              <a:xfrm>
                <a:off x="2273" y="1627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990000"/>
                    </a:solidFill>
                  </a:rPr>
                  <a:t>2+</a:t>
                </a:r>
                <a:endParaRPr lang="en-US"/>
              </a:p>
            </p:txBody>
          </p:sp>
          <p:sp>
            <p:nvSpPr>
              <p:cNvPr id="65623" name="Rectangle 50"/>
              <p:cNvSpPr>
                <a:spLocks noChangeArrowheads="1"/>
              </p:cNvSpPr>
              <p:nvPr/>
            </p:nvSpPr>
            <p:spPr bwMode="auto">
              <a:xfrm>
                <a:off x="2523" y="1926"/>
                <a:ext cx="1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6099"/>
                    </a:solidFill>
                  </a:rPr>
                  <a:t>Na</a:t>
                </a:r>
                <a:endParaRPr lang="en-US"/>
              </a:p>
            </p:txBody>
          </p:sp>
          <p:sp>
            <p:nvSpPr>
              <p:cNvPr id="65624" name="Rectangle 51"/>
              <p:cNvSpPr>
                <a:spLocks noChangeArrowheads="1"/>
              </p:cNvSpPr>
              <p:nvPr/>
            </p:nvSpPr>
            <p:spPr bwMode="auto">
              <a:xfrm>
                <a:off x="2718" y="1883"/>
                <a:ext cx="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6099"/>
                    </a:solidFill>
                  </a:rPr>
                  <a:t>+</a:t>
                </a:r>
                <a:endParaRPr lang="en-US"/>
              </a:p>
            </p:txBody>
          </p:sp>
          <p:sp>
            <p:nvSpPr>
              <p:cNvPr id="65625" name="Rectangle 52"/>
              <p:cNvSpPr>
                <a:spLocks noChangeArrowheads="1"/>
              </p:cNvSpPr>
              <p:nvPr/>
            </p:nvSpPr>
            <p:spPr bwMode="auto">
              <a:xfrm>
                <a:off x="2291" y="2212"/>
                <a:ext cx="1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6099"/>
                    </a:solidFill>
                  </a:rPr>
                  <a:t>Na</a:t>
                </a:r>
                <a:endParaRPr lang="en-US"/>
              </a:p>
            </p:txBody>
          </p:sp>
          <p:sp>
            <p:nvSpPr>
              <p:cNvPr id="65626" name="Rectangle 53"/>
              <p:cNvSpPr>
                <a:spLocks noChangeArrowheads="1"/>
              </p:cNvSpPr>
              <p:nvPr/>
            </p:nvSpPr>
            <p:spPr bwMode="auto">
              <a:xfrm>
                <a:off x="2486" y="2169"/>
                <a:ext cx="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6099"/>
                    </a:solidFill>
                  </a:rPr>
                  <a:t>+</a:t>
                </a:r>
                <a:endParaRPr lang="en-US"/>
              </a:p>
            </p:txBody>
          </p:sp>
          <p:grpSp>
            <p:nvGrpSpPr>
              <p:cNvPr id="65627" name="Group 54"/>
              <p:cNvGrpSpPr>
                <a:grpSpLocks/>
              </p:cNvGrpSpPr>
              <p:nvPr/>
            </p:nvGrpSpPr>
            <p:grpSpPr bwMode="auto">
              <a:xfrm>
                <a:off x="3291" y="1639"/>
                <a:ext cx="1115" cy="262"/>
                <a:chOff x="3291" y="1639"/>
                <a:chExt cx="1115" cy="262"/>
              </a:xfrm>
            </p:grpSpPr>
            <p:sp>
              <p:nvSpPr>
                <p:cNvPr id="65647" name="Oval 55"/>
                <p:cNvSpPr>
                  <a:spLocks noChangeArrowheads="1"/>
                </p:cNvSpPr>
                <p:nvPr/>
              </p:nvSpPr>
              <p:spPr bwMode="auto">
                <a:xfrm>
                  <a:off x="3291" y="1639"/>
                  <a:ext cx="262" cy="262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48" name="Oval 56"/>
                <p:cNvSpPr>
                  <a:spLocks noChangeArrowheads="1"/>
                </p:cNvSpPr>
                <p:nvPr/>
              </p:nvSpPr>
              <p:spPr bwMode="auto">
                <a:xfrm>
                  <a:off x="3717" y="1639"/>
                  <a:ext cx="262" cy="262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49" name="Oval 57"/>
                <p:cNvSpPr>
                  <a:spLocks noChangeArrowheads="1"/>
                </p:cNvSpPr>
                <p:nvPr/>
              </p:nvSpPr>
              <p:spPr bwMode="auto">
                <a:xfrm>
                  <a:off x="4144" y="1639"/>
                  <a:ext cx="262" cy="262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628" name="Group 58"/>
              <p:cNvGrpSpPr>
                <a:grpSpLocks/>
              </p:cNvGrpSpPr>
              <p:nvPr/>
            </p:nvGrpSpPr>
            <p:grpSpPr bwMode="auto">
              <a:xfrm>
                <a:off x="3303" y="2133"/>
                <a:ext cx="1109" cy="262"/>
                <a:chOff x="3303" y="2133"/>
                <a:chExt cx="1109" cy="262"/>
              </a:xfrm>
            </p:grpSpPr>
            <p:sp>
              <p:nvSpPr>
                <p:cNvPr id="65644" name="Oval 59"/>
                <p:cNvSpPr>
                  <a:spLocks noChangeArrowheads="1"/>
                </p:cNvSpPr>
                <p:nvPr/>
              </p:nvSpPr>
              <p:spPr bwMode="auto">
                <a:xfrm>
                  <a:off x="3303" y="2133"/>
                  <a:ext cx="256" cy="262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45" name="Oval 60"/>
                <p:cNvSpPr>
                  <a:spLocks noChangeArrowheads="1"/>
                </p:cNvSpPr>
                <p:nvPr/>
              </p:nvSpPr>
              <p:spPr bwMode="auto">
                <a:xfrm>
                  <a:off x="3730" y="2133"/>
                  <a:ext cx="256" cy="262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46" name="Oval 61"/>
                <p:cNvSpPr>
                  <a:spLocks noChangeArrowheads="1"/>
                </p:cNvSpPr>
                <p:nvPr/>
              </p:nvSpPr>
              <p:spPr bwMode="auto">
                <a:xfrm>
                  <a:off x="4156" y="2133"/>
                  <a:ext cx="256" cy="262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29" name="Oval 62"/>
              <p:cNvSpPr>
                <a:spLocks noChangeArrowheads="1"/>
              </p:cNvSpPr>
              <p:nvPr/>
            </p:nvSpPr>
            <p:spPr bwMode="auto">
              <a:xfrm>
                <a:off x="3516" y="1889"/>
                <a:ext cx="262" cy="26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30" name="Oval 63"/>
              <p:cNvSpPr>
                <a:spLocks noChangeArrowheads="1"/>
              </p:cNvSpPr>
              <p:nvPr/>
            </p:nvSpPr>
            <p:spPr bwMode="auto">
              <a:xfrm>
                <a:off x="3943" y="1889"/>
                <a:ext cx="262" cy="26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31" name="Oval 64"/>
              <p:cNvSpPr>
                <a:spLocks noChangeArrowheads="1"/>
              </p:cNvSpPr>
              <p:nvPr/>
            </p:nvSpPr>
            <p:spPr bwMode="auto">
              <a:xfrm>
                <a:off x="4016" y="1706"/>
                <a:ext cx="104" cy="10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32" name="Oval 65"/>
              <p:cNvSpPr>
                <a:spLocks noChangeArrowheads="1"/>
              </p:cNvSpPr>
              <p:nvPr/>
            </p:nvSpPr>
            <p:spPr bwMode="auto">
              <a:xfrm>
                <a:off x="3583" y="2218"/>
                <a:ext cx="110" cy="104"/>
              </a:xfrm>
              <a:prstGeom prst="ellipse">
                <a:avLst/>
              </a:pr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33" name="Oval 66"/>
              <p:cNvSpPr>
                <a:spLocks noChangeArrowheads="1"/>
              </p:cNvSpPr>
              <p:nvPr/>
            </p:nvSpPr>
            <p:spPr bwMode="auto">
              <a:xfrm>
                <a:off x="3370" y="1956"/>
                <a:ext cx="110" cy="110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34" name="Oval 67"/>
              <p:cNvSpPr>
                <a:spLocks noChangeArrowheads="1"/>
              </p:cNvSpPr>
              <p:nvPr/>
            </p:nvSpPr>
            <p:spPr bwMode="auto">
              <a:xfrm>
                <a:off x="3583" y="1706"/>
                <a:ext cx="110" cy="10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35" name="Oval 68"/>
              <p:cNvSpPr>
                <a:spLocks noChangeArrowheads="1"/>
              </p:cNvSpPr>
              <p:nvPr/>
            </p:nvSpPr>
            <p:spPr bwMode="auto">
              <a:xfrm>
                <a:off x="4016" y="2218"/>
                <a:ext cx="104" cy="10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36" name="Oval 69"/>
              <p:cNvSpPr>
                <a:spLocks noChangeArrowheads="1"/>
              </p:cNvSpPr>
              <p:nvPr/>
            </p:nvSpPr>
            <p:spPr bwMode="auto">
              <a:xfrm>
                <a:off x="4248" y="1956"/>
                <a:ext cx="103" cy="110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37" name="Rectangle 70"/>
              <p:cNvSpPr>
                <a:spLocks noChangeArrowheads="1"/>
              </p:cNvSpPr>
              <p:nvPr/>
            </p:nvSpPr>
            <p:spPr bwMode="auto">
              <a:xfrm>
                <a:off x="3498" y="2352"/>
                <a:ext cx="1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990000"/>
                    </a:solidFill>
                  </a:rPr>
                  <a:t>Ca</a:t>
                </a:r>
                <a:endParaRPr lang="en-US"/>
              </a:p>
            </p:txBody>
          </p:sp>
          <p:sp>
            <p:nvSpPr>
              <p:cNvPr id="65638" name="Rectangle 71"/>
              <p:cNvSpPr>
                <a:spLocks noChangeArrowheads="1"/>
              </p:cNvSpPr>
              <p:nvPr/>
            </p:nvSpPr>
            <p:spPr bwMode="auto">
              <a:xfrm>
                <a:off x="3693" y="2310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990000"/>
                    </a:solidFill>
                  </a:rPr>
                  <a:t>2+</a:t>
                </a:r>
                <a:endParaRPr lang="en-US"/>
              </a:p>
            </p:txBody>
          </p:sp>
          <p:grpSp>
            <p:nvGrpSpPr>
              <p:cNvPr id="65639" name="Group 72"/>
              <p:cNvGrpSpPr>
                <a:grpSpLocks/>
              </p:cNvGrpSpPr>
              <p:nvPr/>
            </p:nvGrpSpPr>
            <p:grpSpPr bwMode="auto">
              <a:xfrm>
                <a:off x="3821" y="1529"/>
                <a:ext cx="152" cy="476"/>
                <a:chOff x="3821" y="1529"/>
                <a:chExt cx="152" cy="476"/>
              </a:xfrm>
            </p:grpSpPr>
            <p:sp>
              <p:nvSpPr>
                <p:cNvPr id="65642" name="Freeform 73"/>
                <p:cNvSpPr>
                  <a:spLocks/>
                </p:cNvSpPr>
                <p:nvPr/>
              </p:nvSpPr>
              <p:spPr bwMode="auto">
                <a:xfrm>
                  <a:off x="3821" y="1956"/>
                  <a:ext cx="73" cy="49"/>
                </a:xfrm>
                <a:custGeom>
                  <a:avLst/>
                  <a:gdLst>
                    <a:gd name="T0" fmla="*/ 24 w 73"/>
                    <a:gd name="T1" fmla="*/ 49 h 49"/>
                    <a:gd name="T2" fmla="*/ 0 w 73"/>
                    <a:gd name="T3" fmla="*/ 0 h 49"/>
                    <a:gd name="T4" fmla="*/ 30 w 73"/>
                    <a:gd name="T5" fmla="*/ 18 h 49"/>
                    <a:gd name="T6" fmla="*/ 73 w 73"/>
                    <a:gd name="T7" fmla="*/ 18 h 49"/>
                    <a:gd name="T8" fmla="*/ 24 w 73"/>
                    <a:gd name="T9" fmla="*/ 4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49"/>
                    <a:gd name="T17" fmla="*/ 73 w 73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49">
                      <a:moveTo>
                        <a:pt x="24" y="49"/>
                      </a:moveTo>
                      <a:lnTo>
                        <a:pt x="0" y="0"/>
                      </a:lnTo>
                      <a:lnTo>
                        <a:pt x="30" y="18"/>
                      </a:lnTo>
                      <a:lnTo>
                        <a:pt x="73" y="18"/>
                      </a:lnTo>
                      <a:lnTo>
                        <a:pt x="24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43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3851" y="1529"/>
                  <a:ext cx="122" cy="44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5640" name="Rectangle 75"/>
              <p:cNvSpPr>
                <a:spLocks noChangeArrowheads="1"/>
              </p:cNvSpPr>
              <p:nvPr/>
            </p:nvSpPr>
            <p:spPr bwMode="auto">
              <a:xfrm>
                <a:off x="3998" y="1310"/>
                <a:ext cx="40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cation </a:t>
                </a:r>
                <a:endParaRPr lang="en-US"/>
              </a:p>
            </p:txBody>
          </p:sp>
          <p:sp>
            <p:nvSpPr>
              <p:cNvPr id="65641" name="Rectangle 76"/>
              <p:cNvSpPr>
                <a:spLocks noChangeArrowheads="1"/>
              </p:cNvSpPr>
              <p:nvPr/>
            </p:nvSpPr>
            <p:spPr bwMode="auto">
              <a:xfrm>
                <a:off x="3998" y="1468"/>
                <a:ext cx="499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vacancy</a:t>
                </a:r>
                <a:endParaRPr lang="en-US"/>
              </a:p>
            </p:txBody>
          </p:sp>
        </p:grpSp>
      </p:grp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533400" y="4422775"/>
            <a:ext cx="6858000" cy="2130425"/>
            <a:chOff x="336" y="2786"/>
            <a:chExt cx="4320" cy="1342"/>
          </a:xfrm>
        </p:grpSpPr>
        <p:sp>
          <p:nvSpPr>
            <p:cNvPr id="65545" name="Rectangle 78"/>
            <p:cNvSpPr>
              <a:spLocks noChangeArrowheads="1"/>
            </p:cNvSpPr>
            <p:nvPr/>
          </p:nvSpPr>
          <p:spPr bwMode="auto">
            <a:xfrm>
              <a:off x="336" y="2786"/>
              <a:ext cx="256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/>
                <a:t>•  </a:t>
              </a:r>
              <a:r>
                <a:rPr lang="en-US"/>
                <a:t>Substitutional anion impurity</a:t>
              </a:r>
              <a:endParaRPr lang="en-US" sz="2200"/>
            </a:p>
          </p:txBody>
        </p:sp>
        <p:grpSp>
          <p:nvGrpSpPr>
            <p:cNvPr id="65546" name="Group 79"/>
            <p:cNvGrpSpPr>
              <a:grpSpLocks noChangeAspect="1"/>
            </p:cNvGrpSpPr>
            <p:nvPr/>
          </p:nvGrpSpPr>
          <p:grpSpPr bwMode="auto">
            <a:xfrm>
              <a:off x="466" y="2872"/>
              <a:ext cx="4190" cy="1256"/>
              <a:chOff x="466" y="2872"/>
              <a:chExt cx="4190" cy="1256"/>
            </a:xfrm>
          </p:grpSpPr>
          <p:sp>
            <p:nvSpPr>
              <p:cNvPr id="65547" name="AutoShape 80"/>
              <p:cNvSpPr>
                <a:spLocks noChangeAspect="1" noChangeArrowheads="1" noTextEdit="1"/>
              </p:cNvSpPr>
              <p:nvPr/>
            </p:nvSpPr>
            <p:spPr bwMode="auto">
              <a:xfrm>
                <a:off x="466" y="2872"/>
                <a:ext cx="4190" cy="1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548" name="Rectangle 81"/>
              <p:cNvSpPr>
                <a:spLocks noChangeArrowheads="1"/>
              </p:cNvSpPr>
              <p:nvPr/>
            </p:nvSpPr>
            <p:spPr bwMode="auto">
              <a:xfrm>
                <a:off x="551" y="3903"/>
                <a:ext cx="100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without impurity</a:t>
                </a:r>
              </a:p>
            </p:txBody>
          </p:sp>
          <p:sp>
            <p:nvSpPr>
              <p:cNvPr id="65549" name="Rectangle 82"/>
              <p:cNvSpPr>
                <a:spLocks noChangeArrowheads="1"/>
              </p:cNvSpPr>
              <p:nvPr/>
            </p:nvSpPr>
            <p:spPr bwMode="auto">
              <a:xfrm>
                <a:off x="1844" y="3903"/>
                <a:ext cx="1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 O</a:t>
                </a:r>
                <a:endParaRPr lang="en-US"/>
              </a:p>
            </p:txBody>
          </p:sp>
          <p:sp>
            <p:nvSpPr>
              <p:cNvPr id="65550" name="Rectangle 83"/>
              <p:cNvSpPr>
                <a:spLocks noChangeArrowheads="1"/>
              </p:cNvSpPr>
              <p:nvPr/>
            </p:nvSpPr>
            <p:spPr bwMode="auto">
              <a:xfrm>
                <a:off x="1997" y="3860"/>
                <a:ext cx="12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2-</a:t>
                </a:r>
                <a:endParaRPr lang="en-US"/>
              </a:p>
            </p:txBody>
          </p:sp>
          <p:sp>
            <p:nvSpPr>
              <p:cNvPr id="65551" name="Rectangle 84"/>
              <p:cNvSpPr>
                <a:spLocks noChangeArrowheads="1"/>
              </p:cNvSpPr>
              <p:nvPr/>
            </p:nvSpPr>
            <p:spPr bwMode="auto">
              <a:xfrm>
                <a:off x="2131" y="3903"/>
                <a:ext cx="54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 impurity</a:t>
                </a:r>
                <a:endParaRPr lang="en-US"/>
              </a:p>
            </p:txBody>
          </p:sp>
          <p:grpSp>
            <p:nvGrpSpPr>
              <p:cNvPr id="65552" name="Group 85"/>
              <p:cNvGrpSpPr>
                <a:grpSpLocks/>
              </p:cNvGrpSpPr>
              <p:nvPr/>
            </p:nvGrpSpPr>
            <p:grpSpPr bwMode="auto">
              <a:xfrm>
                <a:off x="515" y="3134"/>
                <a:ext cx="1116" cy="256"/>
                <a:chOff x="515" y="3134"/>
                <a:chExt cx="1116" cy="256"/>
              </a:xfrm>
            </p:grpSpPr>
            <p:sp>
              <p:nvSpPr>
                <p:cNvPr id="65604" name="Oval 86"/>
                <p:cNvSpPr>
                  <a:spLocks noChangeArrowheads="1"/>
                </p:cNvSpPr>
                <p:nvPr/>
              </p:nvSpPr>
              <p:spPr bwMode="auto">
                <a:xfrm>
                  <a:off x="515" y="3134"/>
                  <a:ext cx="262" cy="25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5" name="Oval 87"/>
                <p:cNvSpPr>
                  <a:spLocks noChangeArrowheads="1"/>
                </p:cNvSpPr>
                <p:nvPr/>
              </p:nvSpPr>
              <p:spPr bwMode="auto">
                <a:xfrm>
                  <a:off x="942" y="3134"/>
                  <a:ext cx="262" cy="25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6" name="Oval 88"/>
                <p:cNvSpPr>
                  <a:spLocks noChangeArrowheads="1"/>
                </p:cNvSpPr>
                <p:nvPr/>
              </p:nvSpPr>
              <p:spPr bwMode="auto">
                <a:xfrm>
                  <a:off x="1369" y="3134"/>
                  <a:ext cx="262" cy="25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553" name="Group 89"/>
              <p:cNvGrpSpPr>
                <a:grpSpLocks/>
              </p:cNvGrpSpPr>
              <p:nvPr/>
            </p:nvGrpSpPr>
            <p:grpSpPr bwMode="auto">
              <a:xfrm>
                <a:off x="527" y="3622"/>
                <a:ext cx="1116" cy="262"/>
                <a:chOff x="527" y="3622"/>
                <a:chExt cx="1116" cy="262"/>
              </a:xfrm>
            </p:grpSpPr>
            <p:sp>
              <p:nvSpPr>
                <p:cNvPr id="65601" name="Oval 90"/>
                <p:cNvSpPr>
                  <a:spLocks noChangeArrowheads="1"/>
                </p:cNvSpPr>
                <p:nvPr/>
              </p:nvSpPr>
              <p:spPr bwMode="auto">
                <a:xfrm>
                  <a:off x="527" y="3622"/>
                  <a:ext cx="262" cy="262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2" name="Oval 91"/>
                <p:cNvSpPr>
                  <a:spLocks noChangeArrowheads="1"/>
                </p:cNvSpPr>
                <p:nvPr/>
              </p:nvSpPr>
              <p:spPr bwMode="auto">
                <a:xfrm>
                  <a:off x="954" y="3622"/>
                  <a:ext cx="262" cy="262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3" name="Oval 92"/>
                <p:cNvSpPr>
                  <a:spLocks noChangeArrowheads="1"/>
                </p:cNvSpPr>
                <p:nvPr/>
              </p:nvSpPr>
              <p:spPr bwMode="auto">
                <a:xfrm>
                  <a:off x="1381" y="3622"/>
                  <a:ext cx="262" cy="262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554" name="Oval 93"/>
              <p:cNvSpPr>
                <a:spLocks noChangeArrowheads="1"/>
              </p:cNvSpPr>
              <p:nvPr/>
            </p:nvSpPr>
            <p:spPr bwMode="auto">
              <a:xfrm>
                <a:off x="740" y="3378"/>
                <a:ext cx="263" cy="26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5" name="Oval 94"/>
              <p:cNvSpPr>
                <a:spLocks noChangeArrowheads="1"/>
              </p:cNvSpPr>
              <p:nvPr/>
            </p:nvSpPr>
            <p:spPr bwMode="auto">
              <a:xfrm>
                <a:off x="1167" y="3378"/>
                <a:ext cx="263" cy="26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6" name="Oval 95"/>
              <p:cNvSpPr>
                <a:spLocks noChangeArrowheads="1"/>
              </p:cNvSpPr>
              <p:nvPr/>
            </p:nvSpPr>
            <p:spPr bwMode="auto">
              <a:xfrm>
                <a:off x="1241" y="3195"/>
                <a:ext cx="103" cy="110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7" name="Oval 96"/>
              <p:cNvSpPr>
                <a:spLocks noChangeArrowheads="1"/>
              </p:cNvSpPr>
              <p:nvPr/>
            </p:nvSpPr>
            <p:spPr bwMode="auto">
              <a:xfrm>
                <a:off x="1033" y="3445"/>
                <a:ext cx="110" cy="110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8" name="Oval 97"/>
              <p:cNvSpPr>
                <a:spLocks noChangeArrowheads="1"/>
              </p:cNvSpPr>
              <p:nvPr/>
            </p:nvSpPr>
            <p:spPr bwMode="auto">
              <a:xfrm>
                <a:off x="814" y="3707"/>
                <a:ext cx="103" cy="110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9" name="Oval 98"/>
              <p:cNvSpPr>
                <a:spLocks noChangeArrowheads="1"/>
              </p:cNvSpPr>
              <p:nvPr/>
            </p:nvSpPr>
            <p:spPr bwMode="auto">
              <a:xfrm>
                <a:off x="594" y="3445"/>
                <a:ext cx="110" cy="110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0" name="Oval 99"/>
              <p:cNvSpPr>
                <a:spLocks noChangeArrowheads="1"/>
              </p:cNvSpPr>
              <p:nvPr/>
            </p:nvSpPr>
            <p:spPr bwMode="auto">
              <a:xfrm>
                <a:off x="814" y="3195"/>
                <a:ext cx="103" cy="110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1" name="Oval 100"/>
              <p:cNvSpPr>
                <a:spLocks noChangeArrowheads="1"/>
              </p:cNvSpPr>
              <p:nvPr/>
            </p:nvSpPr>
            <p:spPr bwMode="auto">
              <a:xfrm>
                <a:off x="1241" y="3707"/>
                <a:ext cx="103" cy="110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2" name="Oval 101"/>
              <p:cNvSpPr>
                <a:spLocks noChangeArrowheads="1"/>
              </p:cNvSpPr>
              <p:nvPr/>
            </p:nvSpPr>
            <p:spPr bwMode="auto">
              <a:xfrm>
                <a:off x="1472" y="3445"/>
                <a:ext cx="104" cy="110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3" name="Rectangle 102"/>
              <p:cNvSpPr>
                <a:spLocks noChangeArrowheads="1"/>
              </p:cNvSpPr>
              <p:nvPr/>
            </p:nvSpPr>
            <p:spPr bwMode="auto">
              <a:xfrm>
                <a:off x="2454" y="3080"/>
                <a:ext cx="1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FF00"/>
                    </a:solidFill>
                  </a:rPr>
                  <a:t>O</a:t>
                </a:r>
                <a:endParaRPr lang="en-US"/>
              </a:p>
            </p:txBody>
          </p:sp>
          <p:sp>
            <p:nvSpPr>
              <p:cNvPr id="65564" name="Rectangle 103"/>
              <p:cNvSpPr>
                <a:spLocks noChangeArrowheads="1"/>
              </p:cNvSpPr>
              <p:nvPr/>
            </p:nvSpPr>
            <p:spPr bwMode="auto">
              <a:xfrm>
                <a:off x="2570" y="3037"/>
                <a:ext cx="12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FF00"/>
                    </a:solidFill>
                  </a:rPr>
                  <a:t>2-</a:t>
                </a:r>
                <a:endParaRPr lang="en-US"/>
              </a:p>
            </p:txBody>
          </p:sp>
          <p:sp>
            <p:nvSpPr>
              <p:cNvPr id="65565" name="Rectangle 104"/>
              <p:cNvSpPr>
                <a:spLocks noChangeArrowheads="1"/>
              </p:cNvSpPr>
              <p:nvPr/>
            </p:nvSpPr>
            <p:spPr bwMode="auto">
              <a:xfrm>
                <a:off x="2009" y="3677"/>
                <a:ext cx="13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6600"/>
                    </a:solidFill>
                  </a:rPr>
                  <a:t>Cl</a:t>
                </a:r>
                <a:endParaRPr lang="en-US"/>
              </a:p>
            </p:txBody>
          </p:sp>
          <p:sp>
            <p:nvSpPr>
              <p:cNvPr id="65566" name="Rectangle 105"/>
              <p:cNvSpPr>
                <a:spLocks noChangeArrowheads="1"/>
              </p:cNvSpPr>
              <p:nvPr/>
            </p:nvSpPr>
            <p:spPr bwMode="auto">
              <a:xfrm>
                <a:off x="2155" y="3634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6600"/>
                    </a:solidFill>
                  </a:rPr>
                  <a:t>-</a:t>
                </a:r>
                <a:endParaRPr lang="en-US"/>
              </a:p>
            </p:txBody>
          </p:sp>
          <p:grpSp>
            <p:nvGrpSpPr>
              <p:cNvPr id="65567" name="Group 106"/>
              <p:cNvGrpSpPr>
                <a:grpSpLocks/>
              </p:cNvGrpSpPr>
              <p:nvPr/>
            </p:nvGrpSpPr>
            <p:grpSpPr bwMode="auto">
              <a:xfrm>
                <a:off x="3326" y="3098"/>
                <a:ext cx="1117" cy="262"/>
                <a:chOff x="3326" y="3098"/>
                <a:chExt cx="1117" cy="262"/>
              </a:xfrm>
            </p:grpSpPr>
            <p:sp>
              <p:nvSpPr>
                <p:cNvPr id="65598" name="Oval 107"/>
                <p:cNvSpPr>
                  <a:spLocks noChangeArrowheads="1"/>
                </p:cNvSpPr>
                <p:nvPr/>
              </p:nvSpPr>
              <p:spPr bwMode="auto">
                <a:xfrm>
                  <a:off x="3326" y="3098"/>
                  <a:ext cx="263" cy="262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99" name="Oval 108"/>
                <p:cNvSpPr>
                  <a:spLocks noChangeArrowheads="1"/>
                </p:cNvSpPr>
                <p:nvPr/>
              </p:nvSpPr>
              <p:spPr bwMode="auto">
                <a:xfrm>
                  <a:off x="3753" y="3098"/>
                  <a:ext cx="263" cy="262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00" name="Oval 109"/>
                <p:cNvSpPr>
                  <a:spLocks noChangeArrowheads="1"/>
                </p:cNvSpPr>
                <p:nvPr/>
              </p:nvSpPr>
              <p:spPr bwMode="auto">
                <a:xfrm>
                  <a:off x="4180" y="3098"/>
                  <a:ext cx="263" cy="262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568" name="Group 110"/>
              <p:cNvGrpSpPr>
                <a:grpSpLocks/>
              </p:cNvGrpSpPr>
              <p:nvPr/>
            </p:nvGrpSpPr>
            <p:grpSpPr bwMode="auto">
              <a:xfrm>
                <a:off x="3339" y="3591"/>
                <a:ext cx="1110" cy="263"/>
                <a:chOff x="3339" y="3591"/>
                <a:chExt cx="1110" cy="263"/>
              </a:xfrm>
            </p:grpSpPr>
            <p:sp>
              <p:nvSpPr>
                <p:cNvPr id="65595" name="Oval 111"/>
                <p:cNvSpPr>
                  <a:spLocks noChangeArrowheads="1"/>
                </p:cNvSpPr>
                <p:nvPr/>
              </p:nvSpPr>
              <p:spPr bwMode="auto">
                <a:xfrm>
                  <a:off x="3339" y="3591"/>
                  <a:ext cx="256" cy="263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96" name="Oval 112"/>
                <p:cNvSpPr>
                  <a:spLocks noChangeArrowheads="1"/>
                </p:cNvSpPr>
                <p:nvPr/>
              </p:nvSpPr>
              <p:spPr bwMode="auto">
                <a:xfrm>
                  <a:off x="3766" y="3591"/>
                  <a:ext cx="256" cy="263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97" name="Oval 113"/>
                <p:cNvSpPr>
                  <a:spLocks noChangeArrowheads="1"/>
                </p:cNvSpPr>
                <p:nvPr/>
              </p:nvSpPr>
              <p:spPr bwMode="auto">
                <a:xfrm>
                  <a:off x="4192" y="3591"/>
                  <a:ext cx="257" cy="263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569" name="Oval 114"/>
              <p:cNvSpPr>
                <a:spLocks noChangeArrowheads="1"/>
              </p:cNvSpPr>
              <p:nvPr/>
            </p:nvSpPr>
            <p:spPr bwMode="auto">
              <a:xfrm>
                <a:off x="4052" y="3165"/>
                <a:ext cx="104" cy="109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0" name="Oval 115"/>
              <p:cNvSpPr>
                <a:spLocks noChangeArrowheads="1"/>
              </p:cNvSpPr>
              <p:nvPr/>
            </p:nvSpPr>
            <p:spPr bwMode="auto">
              <a:xfrm>
                <a:off x="3619" y="3677"/>
                <a:ext cx="110" cy="110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1" name="Oval 116"/>
              <p:cNvSpPr>
                <a:spLocks noChangeArrowheads="1"/>
              </p:cNvSpPr>
              <p:nvPr/>
            </p:nvSpPr>
            <p:spPr bwMode="auto">
              <a:xfrm>
                <a:off x="3406" y="3415"/>
                <a:ext cx="109" cy="109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2" name="Oval 117"/>
              <p:cNvSpPr>
                <a:spLocks noChangeArrowheads="1"/>
              </p:cNvSpPr>
              <p:nvPr/>
            </p:nvSpPr>
            <p:spPr bwMode="auto">
              <a:xfrm>
                <a:off x="3619" y="3165"/>
                <a:ext cx="110" cy="109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3" name="Oval 118"/>
              <p:cNvSpPr>
                <a:spLocks noChangeArrowheads="1"/>
              </p:cNvSpPr>
              <p:nvPr/>
            </p:nvSpPr>
            <p:spPr bwMode="auto">
              <a:xfrm>
                <a:off x="4052" y="3677"/>
                <a:ext cx="104" cy="110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4" name="Oval 119"/>
              <p:cNvSpPr>
                <a:spLocks noChangeArrowheads="1"/>
              </p:cNvSpPr>
              <p:nvPr/>
            </p:nvSpPr>
            <p:spPr bwMode="auto">
              <a:xfrm>
                <a:off x="4284" y="3415"/>
                <a:ext cx="104" cy="109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5575" name="Group 120"/>
              <p:cNvGrpSpPr>
                <a:grpSpLocks/>
              </p:cNvGrpSpPr>
              <p:nvPr/>
            </p:nvGrpSpPr>
            <p:grpSpPr bwMode="auto">
              <a:xfrm>
                <a:off x="3796" y="3024"/>
                <a:ext cx="293" cy="470"/>
                <a:chOff x="3796" y="3024"/>
                <a:chExt cx="293" cy="470"/>
              </a:xfrm>
            </p:grpSpPr>
            <p:sp>
              <p:nvSpPr>
                <p:cNvPr id="65593" name="Freeform 121"/>
                <p:cNvSpPr>
                  <a:spLocks/>
                </p:cNvSpPr>
                <p:nvPr/>
              </p:nvSpPr>
              <p:spPr bwMode="auto">
                <a:xfrm>
                  <a:off x="4022" y="3439"/>
                  <a:ext cx="67" cy="55"/>
                </a:xfrm>
                <a:custGeom>
                  <a:avLst/>
                  <a:gdLst>
                    <a:gd name="T0" fmla="*/ 55 w 67"/>
                    <a:gd name="T1" fmla="*/ 55 h 55"/>
                    <a:gd name="T2" fmla="*/ 0 w 67"/>
                    <a:gd name="T3" fmla="*/ 37 h 55"/>
                    <a:gd name="T4" fmla="*/ 36 w 67"/>
                    <a:gd name="T5" fmla="*/ 31 h 55"/>
                    <a:gd name="T6" fmla="*/ 67 w 67"/>
                    <a:gd name="T7" fmla="*/ 0 h 55"/>
                    <a:gd name="T8" fmla="*/ 55 w 67"/>
                    <a:gd name="T9" fmla="*/ 55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55"/>
                    <a:gd name="T17" fmla="*/ 67 w 67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55">
                      <a:moveTo>
                        <a:pt x="55" y="55"/>
                      </a:moveTo>
                      <a:lnTo>
                        <a:pt x="0" y="37"/>
                      </a:lnTo>
                      <a:lnTo>
                        <a:pt x="36" y="31"/>
                      </a:lnTo>
                      <a:lnTo>
                        <a:pt x="67" y="0"/>
                      </a:lnTo>
                      <a:lnTo>
                        <a:pt x="55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94" name="Line 122"/>
                <p:cNvSpPr>
                  <a:spLocks noChangeShapeType="1"/>
                </p:cNvSpPr>
                <p:nvPr/>
              </p:nvSpPr>
              <p:spPr bwMode="auto">
                <a:xfrm>
                  <a:off x="3796" y="3024"/>
                  <a:ext cx="262" cy="44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5576" name="Rectangle 123"/>
              <p:cNvSpPr>
                <a:spLocks noChangeArrowheads="1"/>
              </p:cNvSpPr>
              <p:nvPr/>
            </p:nvSpPr>
            <p:spPr bwMode="auto">
              <a:xfrm>
                <a:off x="3455" y="2921"/>
                <a:ext cx="15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an</a:t>
                </a:r>
                <a:endParaRPr lang="en-US"/>
              </a:p>
            </p:txBody>
          </p:sp>
          <p:sp>
            <p:nvSpPr>
              <p:cNvPr id="65577" name="Rectangle 124"/>
              <p:cNvSpPr>
                <a:spLocks noChangeArrowheads="1"/>
              </p:cNvSpPr>
              <p:nvPr/>
            </p:nvSpPr>
            <p:spPr bwMode="auto">
              <a:xfrm>
                <a:off x="3613" y="2921"/>
                <a:ext cx="71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ion vacancy</a:t>
                </a:r>
                <a:endParaRPr lang="en-US"/>
              </a:p>
            </p:txBody>
          </p:sp>
          <p:sp>
            <p:nvSpPr>
              <p:cNvPr id="65578" name="Oval 125"/>
              <p:cNvSpPr>
                <a:spLocks noChangeArrowheads="1"/>
              </p:cNvSpPr>
              <p:nvPr/>
            </p:nvSpPr>
            <p:spPr bwMode="auto">
              <a:xfrm>
                <a:off x="2235" y="3067"/>
                <a:ext cx="195" cy="195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5579" name="Group 126"/>
              <p:cNvGrpSpPr>
                <a:grpSpLocks/>
              </p:cNvGrpSpPr>
              <p:nvPr/>
            </p:nvGrpSpPr>
            <p:grpSpPr bwMode="auto">
              <a:xfrm>
                <a:off x="1966" y="3390"/>
                <a:ext cx="690" cy="262"/>
                <a:chOff x="1966" y="3390"/>
                <a:chExt cx="690" cy="262"/>
              </a:xfrm>
            </p:grpSpPr>
            <p:sp>
              <p:nvSpPr>
                <p:cNvPr id="65591" name="Oval 127"/>
                <p:cNvSpPr>
                  <a:spLocks noChangeArrowheads="1"/>
                </p:cNvSpPr>
                <p:nvPr/>
              </p:nvSpPr>
              <p:spPr bwMode="auto">
                <a:xfrm>
                  <a:off x="1966" y="3390"/>
                  <a:ext cx="263" cy="262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92" name="Oval 128"/>
                <p:cNvSpPr>
                  <a:spLocks noChangeArrowheads="1"/>
                </p:cNvSpPr>
                <p:nvPr/>
              </p:nvSpPr>
              <p:spPr bwMode="auto">
                <a:xfrm>
                  <a:off x="2393" y="3390"/>
                  <a:ext cx="263" cy="262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580" name="Group 129"/>
              <p:cNvGrpSpPr>
                <a:grpSpLocks/>
              </p:cNvGrpSpPr>
              <p:nvPr/>
            </p:nvGrpSpPr>
            <p:grpSpPr bwMode="auto">
              <a:xfrm>
                <a:off x="2113" y="3256"/>
                <a:ext cx="152" cy="244"/>
                <a:chOff x="2113" y="3256"/>
                <a:chExt cx="152" cy="244"/>
              </a:xfrm>
            </p:grpSpPr>
            <p:sp>
              <p:nvSpPr>
                <p:cNvPr id="65589" name="Freeform 130"/>
                <p:cNvSpPr>
                  <a:spLocks/>
                </p:cNvSpPr>
                <p:nvPr/>
              </p:nvSpPr>
              <p:spPr bwMode="auto">
                <a:xfrm>
                  <a:off x="2113" y="3445"/>
                  <a:ext cx="67" cy="55"/>
                </a:xfrm>
                <a:custGeom>
                  <a:avLst/>
                  <a:gdLst>
                    <a:gd name="T0" fmla="*/ 12 w 67"/>
                    <a:gd name="T1" fmla="*/ 55 h 55"/>
                    <a:gd name="T2" fmla="*/ 0 w 67"/>
                    <a:gd name="T3" fmla="*/ 0 h 55"/>
                    <a:gd name="T4" fmla="*/ 30 w 67"/>
                    <a:gd name="T5" fmla="*/ 31 h 55"/>
                    <a:gd name="T6" fmla="*/ 67 w 67"/>
                    <a:gd name="T7" fmla="*/ 37 h 55"/>
                    <a:gd name="T8" fmla="*/ 12 w 67"/>
                    <a:gd name="T9" fmla="*/ 55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55"/>
                    <a:gd name="T17" fmla="*/ 67 w 67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55">
                      <a:moveTo>
                        <a:pt x="12" y="55"/>
                      </a:moveTo>
                      <a:lnTo>
                        <a:pt x="0" y="0"/>
                      </a:lnTo>
                      <a:lnTo>
                        <a:pt x="30" y="31"/>
                      </a:lnTo>
                      <a:lnTo>
                        <a:pt x="67" y="37"/>
                      </a:lnTo>
                      <a:lnTo>
                        <a:pt x="1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90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143" y="3256"/>
                  <a:ext cx="122" cy="22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65581" name="Group 132"/>
              <p:cNvGrpSpPr>
                <a:grpSpLocks/>
              </p:cNvGrpSpPr>
              <p:nvPr/>
            </p:nvGrpSpPr>
            <p:grpSpPr bwMode="auto">
              <a:xfrm>
                <a:off x="2393" y="3256"/>
                <a:ext cx="141" cy="244"/>
                <a:chOff x="2393" y="3256"/>
                <a:chExt cx="141" cy="244"/>
              </a:xfrm>
            </p:grpSpPr>
            <p:sp>
              <p:nvSpPr>
                <p:cNvPr id="65587" name="Freeform 133"/>
                <p:cNvSpPr>
                  <a:spLocks/>
                </p:cNvSpPr>
                <p:nvPr/>
              </p:nvSpPr>
              <p:spPr bwMode="auto">
                <a:xfrm>
                  <a:off x="2466" y="3445"/>
                  <a:ext cx="68" cy="55"/>
                </a:xfrm>
                <a:custGeom>
                  <a:avLst/>
                  <a:gdLst>
                    <a:gd name="T0" fmla="*/ 55 w 68"/>
                    <a:gd name="T1" fmla="*/ 55 h 55"/>
                    <a:gd name="T2" fmla="*/ 0 w 68"/>
                    <a:gd name="T3" fmla="*/ 37 h 55"/>
                    <a:gd name="T4" fmla="*/ 43 w 68"/>
                    <a:gd name="T5" fmla="*/ 31 h 55"/>
                    <a:gd name="T6" fmla="*/ 68 w 68"/>
                    <a:gd name="T7" fmla="*/ 0 h 55"/>
                    <a:gd name="T8" fmla="*/ 55 w 68"/>
                    <a:gd name="T9" fmla="*/ 55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"/>
                    <a:gd name="T16" fmla="*/ 0 h 55"/>
                    <a:gd name="T17" fmla="*/ 68 w 68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" h="55">
                      <a:moveTo>
                        <a:pt x="55" y="55"/>
                      </a:moveTo>
                      <a:lnTo>
                        <a:pt x="0" y="37"/>
                      </a:lnTo>
                      <a:lnTo>
                        <a:pt x="43" y="31"/>
                      </a:lnTo>
                      <a:lnTo>
                        <a:pt x="68" y="0"/>
                      </a:lnTo>
                      <a:lnTo>
                        <a:pt x="55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88" name="Line 134"/>
                <p:cNvSpPr>
                  <a:spLocks noChangeShapeType="1"/>
                </p:cNvSpPr>
                <p:nvPr/>
              </p:nvSpPr>
              <p:spPr bwMode="auto">
                <a:xfrm>
                  <a:off x="2393" y="3256"/>
                  <a:ext cx="116" cy="22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5582" name="Rectangle 135"/>
              <p:cNvSpPr>
                <a:spLocks noChangeArrowheads="1"/>
              </p:cNvSpPr>
              <p:nvPr/>
            </p:nvSpPr>
            <p:spPr bwMode="auto">
              <a:xfrm>
                <a:off x="2454" y="3671"/>
                <a:ext cx="13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6600"/>
                    </a:solidFill>
                  </a:rPr>
                  <a:t>Cl</a:t>
                </a:r>
                <a:endParaRPr lang="en-US"/>
              </a:p>
            </p:txBody>
          </p:sp>
          <p:sp>
            <p:nvSpPr>
              <p:cNvPr id="65583" name="Rectangle 136"/>
              <p:cNvSpPr>
                <a:spLocks noChangeArrowheads="1"/>
              </p:cNvSpPr>
              <p:nvPr/>
            </p:nvSpPr>
            <p:spPr bwMode="auto">
              <a:xfrm>
                <a:off x="2601" y="3628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66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65584" name="Oval 137"/>
              <p:cNvSpPr>
                <a:spLocks noChangeArrowheads="1"/>
              </p:cNvSpPr>
              <p:nvPr/>
            </p:nvSpPr>
            <p:spPr bwMode="auto">
              <a:xfrm>
                <a:off x="3589" y="3384"/>
                <a:ext cx="195" cy="195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5" name="Oval 138"/>
              <p:cNvSpPr>
                <a:spLocks noChangeArrowheads="1"/>
              </p:cNvSpPr>
              <p:nvPr/>
            </p:nvSpPr>
            <p:spPr bwMode="auto">
              <a:xfrm>
                <a:off x="3845" y="3421"/>
                <a:ext cx="104" cy="109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6" name="Rectangle 139"/>
              <p:cNvSpPr>
                <a:spLocks noChangeArrowheads="1"/>
              </p:cNvSpPr>
              <p:nvPr/>
            </p:nvSpPr>
            <p:spPr bwMode="auto">
              <a:xfrm>
                <a:off x="3247" y="3903"/>
                <a:ext cx="10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      with impurity</a:t>
                </a: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B02123-F636-4675-9FDB-4E45129625E2}" type="slidenum">
              <a:rPr lang="en-US"/>
              <a:pPr/>
              <a:t>27</a:t>
            </a:fld>
            <a:endParaRPr lang="en-US"/>
          </a:p>
        </p:txBody>
      </p:sp>
      <p:pic>
        <p:nvPicPr>
          <p:cNvPr id="67587" name="Picture 1026" descr="Fig 12_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463" y="2078038"/>
            <a:ext cx="5221287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Ceramic Phase Diagrams</a:t>
            </a:r>
          </a:p>
        </p:txBody>
      </p:sp>
      <p:sp>
        <p:nvSpPr>
          <p:cNvPr id="67589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95325" y="1189038"/>
            <a:ext cx="4689475" cy="69215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>
                <a:ea typeface="ＭＳ Ｐゴシック" charset="-128"/>
              </a:rPr>
              <a:t>MgO-Al</a:t>
            </a:r>
            <a:r>
              <a:rPr lang="en-US" sz="2800" baseline="-25000" smtClean="0">
                <a:ea typeface="ＭＳ Ｐゴシック" charset="-128"/>
              </a:rPr>
              <a:t>2</a:t>
            </a:r>
            <a:r>
              <a:rPr lang="en-US" sz="2800" smtClean="0">
                <a:ea typeface="ＭＳ Ｐゴシック" charset="-128"/>
              </a:rPr>
              <a:t>O</a:t>
            </a:r>
            <a:r>
              <a:rPr lang="en-US" sz="2800" baseline="-25000" smtClean="0">
                <a:ea typeface="ＭＳ Ｐゴシック" charset="-128"/>
              </a:rPr>
              <a:t>3 </a:t>
            </a:r>
            <a:r>
              <a:rPr lang="en-US" sz="2800" smtClean="0">
                <a:ea typeface="ＭＳ Ｐゴシック" charset="-128"/>
              </a:rPr>
              <a:t>diagram:</a:t>
            </a:r>
          </a:p>
        </p:txBody>
      </p:sp>
      <p:sp>
        <p:nvSpPr>
          <p:cNvPr id="67590" name="Rectangle 1029"/>
          <p:cNvSpPr>
            <a:spLocks noChangeArrowheads="1"/>
          </p:cNvSpPr>
          <p:nvPr/>
        </p:nvSpPr>
        <p:spPr bwMode="auto">
          <a:xfrm>
            <a:off x="7104063" y="5106988"/>
            <a:ext cx="1414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12.25, Callister &amp; Rethwisch 8e. </a:t>
            </a:r>
          </a:p>
        </p:txBody>
      </p:sp>
      <p:sp>
        <p:nvSpPr>
          <p:cNvPr id="67591" name="Text Box 1030"/>
          <p:cNvSpPr txBox="1">
            <a:spLocks noChangeArrowheads="1"/>
          </p:cNvSpPr>
          <p:nvPr/>
        </p:nvSpPr>
        <p:spPr bwMode="auto">
          <a:xfrm>
            <a:off x="1738313" y="3505200"/>
            <a:ext cx="273050" cy="27463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aseline="-8000">
                <a:sym typeface="Symbol" pitchFamily="18" charset="2"/>
              </a:rPr>
              <a:t>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2B9029-D942-43B2-A358-9B0687996930}" type="slidenum">
              <a:rPr lang="en-US"/>
              <a:pPr/>
              <a:t>28</a:t>
            </a:fld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Mechanical Properties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203325"/>
            <a:ext cx="8091487" cy="489267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>
                <a:ea typeface="ＭＳ Ｐゴシック" charset="-128"/>
              </a:rPr>
              <a:t>Ceramic materials are more brittle than metals.  </a:t>
            </a:r>
            <a:br>
              <a:rPr lang="en-US" sz="2400" smtClean="0">
                <a:ea typeface="ＭＳ Ｐゴシック" charset="-128"/>
              </a:rPr>
            </a:br>
            <a:r>
              <a:rPr lang="en-US" sz="2400" smtClean="0">
                <a:solidFill>
                  <a:srgbClr val="FF3300"/>
                </a:solidFill>
                <a:ea typeface="ＭＳ Ｐゴシック" charset="-128"/>
              </a:rPr>
              <a:t>Why is this so?</a:t>
            </a:r>
          </a:p>
          <a:p>
            <a:r>
              <a:rPr lang="en-US" sz="2400" smtClean="0">
                <a:ea typeface="ＭＳ Ｐゴシック" charset="-128"/>
              </a:rPr>
              <a:t>Consider mechanism of deformation</a:t>
            </a:r>
          </a:p>
          <a:p>
            <a:pPr lvl="1"/>
            <a:r>
              <a:rPr lang="en-US" sz="2000" smtClean="0">
                <a:ea typeface="ＭＳ Ｐゴシック" charset="-128"/>
              </a:rPr>
              <a:t>In crystalline, by dislocation motion</a:t>
            </a:r>
          </a:p>
          <a:p>
            <a:pPr lvl="1"/>
            <a:r>
              <a:rPr lang="en-US" sz="2000" smtClean="0">
                <a:ea typeface="ＭＳ Ｐゴシック" charset="-128"/>
              </a:rPr>
              <a:t>In highly ionic solids, dislocation motion is difficult</a:t>
            </a:r>
          </a:p>
          <a:p>
            <a:pPr lvl="2"/>
            <a:r>
              <a:rPr lang="en-US" sz="2000" smtClean="0">
                <a:ea typeface="ＭＳ Ｐゴシック" charset="-128"/>
              </a:rPr>
              <a:t>few slip systems</a:t>
            </a:r>
          </a:p>
          <a:p>
            <a:pPr lvl="2"/>
            <a:r>
              <a:rPr lang="en-US" sz="2000" smtClean="0">
                <a:ea typeface="ＭＳ Ｐゴシック" charset="-128"/>
              </a:rPr>
              <a:t>resistance to motion of ions of like charge (e.g., anions) past one another</a:t>
            </a:r>
            <a:r>
              <a:rPr lang="en-US" smtClean="0">
                <a:ea typeface="ＭＳ Ｐゴシック" charset="-128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CBA393-FD66-43B9-9121-D3F2D233CB7A}" type="slidenum">
              <a:rPr lang="en-US"/>
              <a:pPr/>
              <a:t>29</a:t>
            </a:fld>
            <a:endParaRPr lang="en-US"/>
          </a:p>
        </p:txBody>
      </p:sp>
      <p:sp>
        <p:nvSpPr>
          <p:cNvPr id="71685" name="Rectangle 2"/>
          <p:cNvSpPr>
            <a:spLocks noChangeArrowheads="1"/>
          </p:cNvSpPr>
          <p:nvPr/>
        </p:nvSpPr>
        <p:spPr bwMode="auto">
          <a:xfrm>
            <a:off x="533400" y="1143000"/>
            <a:ext cx="74183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/>
              <a:t>•  </a:t>
            </a:r>
            <a:r>
              <a:rPr lang="en-US"/>
              <a:t>Room </a:t>
            </a:r>
            <a:r>
              <a:rPr lang="en-US" i="1"/>
              <a:t>T</a:t>
            </a:r>
            <a:r>
              <a:rPr lang="en-US"/>
              <a:t> behavior is usually elastic, with brittle failure.</a:t>
            </a:r>
          </a:p>
          <a:p>
            <a:r>
              <a:rPr lang="en-US"/>
              <a:t>•  </a:t>
            </a:r>
            <a:r>
              <a:rPr lang="en-US">
                <a:solidFill>
                  <a:schemeClr val="accent2"/>
                </a:solidFill>
              </a:rPr>
              <a:t>3-Point Bend Testing</a:t>
            </a:r>
            <a:r>
              <a:rPr lang="en-US"/>
              <a:t> often used.</a:t>
            </a:r>
          </a:p>
          <a:p>
            <a:r>
              <a:rPr lang="en-US" sz="2200"/>
              <a:t>    -- tensile tests are difficult for brittle materials.</a:t>
            </a:r>
          </a:p>
        </p:txBody>
      </p:sp>
      <p:sp>
        <p:nvSpPr>
          <p:cNvPr id="71686" name="Rectangle 3"/>
          <p:cNvSpPr>
            <a:spLocks noChangeArrowheads="1"/>
          </p:cNvSpPr>
          <p:nvPr/>
        </p:nvSpPr>
        <p:spPr bwMode="auto">
          <a:xfrm>
            <a:off x="6934200" y="2514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12.32,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7168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Flexural Tests – Measurement of Elastic Modulus</a:t>
            </a:r>
          </a:p>
        </p:txBody>
      </p:sp>
      <p:grpSp>
        <p:nvGrpSpPr>
          <p:cNvPr id="71688" name="Group 5"/>
          <p:cNvGrpSpPr>
            <a:grpSpLocks/>
          </p:cNvGrpSpPr>
          <p:nvPr/>
        </p:nvGrpSpPr>
        <p:grpSpPr bwMode="auto">
          <a:xfrm>
            <a:off x="1082675" y="2233613"/>
            <a:ext cx="7269163" cy="1758950"/>
            <a:chOff x="682" y="1407"/>
            <a:chExt cx="4579" cy="1108"/>
          </a:xfrm>
        </p:grpSpPr>
        <p:sp>
          <p:nvSpPr>
            <p:cNvPr id="71715" name="Rectangle 6"/>
            <p:cNvSpPr>
              <a:spLocks noChangeArrowheads="1"/>
            </p:cNvSpPr>
            <p:nvPr/>
          </p:nvSpPr>
          <p:spPr bwMode="auto">
            <a:xfrm>
              <a:off x="1699" y="2057"/>
              <a:ext cx="2492" cy="174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16" name="Freeform 7"/>
            <p:cNvSpPr>
              <a:spLocks/>
            </p:cNvSpPr>
            <p:nvPr/>
          </p:nvSpPr>
          <p:spPr bwMode="auto">
            <a:xfrm>
              <a:off x="1699" y="1974"/>
              <a:ext cx="2492" cy="315"/>
            </a:xfrm>
            <a:custGeom>
              <a:avLst/>
              <a:gdLst>
                <a:gd name="T0" fmla="*/ 45 w 2492"/>
                <a:gd name="T1" fmla="*/ 0 h 315"/>
                <a:gd name="T2" fmla="*/ 0 w 2492"/>
                <a:gd name="T3" fmla="*/ 161 h 315"/>
                <a:gd name="T4" fmla="*/ 136 w 2492"/>
                <a:gd name="T5" fmla="*/ 199 h 315"/>
                <a:gd name="T6" fmla="*/ 419 w 2492"/>
                <a:gd name="T7" fmla="*/ 251 h 315"/>
                <a:gd name="T8" fmla="*/ 747 w 2492"/>
                <a:gd name="T9" fmla="*/ 296 h 315"/>
                <a:gd name="T10" fmla="*/ 1018 w 2492"/>
                <a:gd name="T11" fmla="*/ 309 h 315"/>
                <a:gd name="T12" fmla="*/ 1262 w 2492"/>
                <a:gd name="T13" fmla="*/ 315 h 315"/>
                <a:gd name="T14" fmla="*/ 1559 w 2492"/>
                <a:gd name="T15" fmla="*/ 302 h 315"/>
                <a:gd name="T16" fmla="*/ 1790 w 2492"/>
                <a:gd name="T17" fmla="*/ 290 h 315"/>
                <a:gd name="T18" fmla="*/ 1996 w 2492"/>
                <a:gd name="T19" fmla="*/ 270 h 315"/>
                <a:gd name="T20" fmla="*/ 2157 w 2492"/>
                <a:gd name="T21" fmla="*/ 244 h 315"/>
                <a:gd name="T22" fmla="*/ 2363 w 2492"/>
                <a:gd name="T23" fmla="*/ 206 h 315"/>
                <a:gd name="T24" fmla="*/ 2492 w 2492"/>
                <a:gd name="T25" fmla="*/ 161 h 315"/>
                <a:gd name="T26" fmla="*/ 2434 w 2492"/>
                <a:gd name="T27" fmla="*/ 13 h 315"/>
                <a:gd name="T28" fmla="*/ 2215 w 2492"/>
                <a:gd name="T29" fmla="*/ 58 h 315"/>
                <a:gd name="T30" fmla="*/ 1938 w 2492"/>
                <a:gd name="T31" fmla="*/ 96 h 315"/>
                <a:gd name="T32" fmla="*/ 1662 w 2492"/>
                <a:gd name="T33" fmla="*/ 122 h 315"/>
                <a:gd name="T34" fmla="*/ 1398 w 2492"/>
                <a:gd name="T35" fmla="*/ 129 h 315"/>
                <a:gd name="T36" fmla="*/ 1166 w 2492"/>
                <a:gd name="T37" fmla="*/ 141 h 315"/>
                <a:gd name="T38" fmla="*/ 915 w 2492"/>
                <a:gd name="T39" fmla="*/ 129 h 315"/>
                <a:gd name="T40" fmla="*/ 683 w 2492"/>
                <a:gd name="T41" fmla="*/ 109 h 315"/>
                <a:gd name="T42" fmla="*/ 496 w 2492"/>
                <a:gd name="T43" fmla="*/ 90 h 315"/>
                <a:gd name="T44" fmla="*/ 297 w 2492"/>
                <a:gd name="T45" fmla="*/ 64 h 315"/>
                <a:gd name="T46" fmla="*/ 103 w 2492"/>
                <a:gd name="T47" fmla="*/ 19 h 315"/>
                <a:gd name="T48" fmla="*/ 45 w 2492"/>
                <a:gd name="T49" fmla="*/ 0 h 3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92"/>
                <a:gd name="T76" fmla="*/ 0 h 315"/>
                <a:gd name="T77" fmla="*/ 2492 w 2492"/>
                <a:gd name="T78" fmla="*/ 315 h 3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92" h="315">
                  <a:moveTo>
                    <a:pt x="45" y="0"/>
                  </a:moveTo>
                  <a:lnTo>
                    <a:pt x="0" y="161"/>
                  </a:lnTo>
                  <a:lnTo>
                    <a:pt x="136" y="199"/>
                  </a:lnTo>
                  <a:lnTo>
                    <a:pt x="419" y="251"/>
                  </a:lnTo>
                  <a:lnTo>
                    <a:pt x="747" y="296"/>
                  </a:lnTo>
                  <a:lnTo>
                    <a:pt x="1018" y="309"/>
                  </a:lnTo>
                  <a:lnTo>
                    <a:pt x="1262" y="315"/>
                  </a:lnTo>
                  <a:lnTo>
                    <a:pt x="1559" y="302"/>
                  </a:lnTo>
                  <a:lnTo>
                    <a:pt x="1790" y="290"/>
                  </a:lnTo>
                  <a:lnTo>
                    <a:pt x="1996" y="270"/>
                  </a:lnTo>
                  <a:lnTo>
                    <a:pt x="2157" y="244"/>
                  </a:lnTo>
                  <a:lnTo>
                    <a:pt x="2363" y="206"/>
                  </a:lnTo>
                  <a:lnTo>
                    <a:pt x="2492" y="161"/>
                  </a:lnTo>
                  <a:lnTo>
                    <a:pt x="2434" y="13"/>
                  </a:lnTo>
                  <a:lnTo>
                    <a:pt x="2215" y="58"/>
                  </a:lnTo>
                  <a:lnTo>
                    <a:pt x="1938" y="96"/>
                  </a:lnTo>
                  <a:lnTo>
                    <a:pt x="1662" y="122"/>
                  </a:lnTo>
                  <a:lnTo>
                    <a:pt x="1398" y="129"/>
                  </a:lnTo>
                  <a:lnTo>
                    <a:pt x="1166" y="141"/>
                  </a:lnTo>
                  <a:lnTo>
                    <a:pt x="915" y="129"/>
                  </a:lnTo>
                  <a:lnTo>
                    <a:pt x="683" y="109"/>
                  </a:lnTo>
                  <a:lnTo>
                    <a:pt x="496" y="90"/>
                  </a:lnTo>
                  <a:lnTo>
                    <a:pt x="297" y="64"/>
                  </a:lnTo>
                  <a:lnTo>
                    <a:pt x="103" y="1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555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17" name="Group 8"/>
            <p:cNvGrpSpPr>
              <a:grpSpLocks/>
            </p:cNvGrpSpPr>
            <p:nvPr/>
          </p:nvGrpSpPr>
          <p:grpSpPr bwMode="auto">
            <a:xfrm>
              <a:off x="2880" y="1626"/>
              <a:ext cx="90" cy="483"/>
              <a:chOff x="2871" y="1626"/>
              <a:chExt cx="90" cy="483"/>
            </a:xfrm>
          </p:grpSpPr>
          <p:sp>
            <p:nvSpPr>
              <p:cNvPr id="71766" name="Freeform 9"/>
              <p:cNvSpPr>
                <a:spLocks/>
              </p:cNvSpPr>
              <p:nvPr/>
            </p:nvSpPr>
            <p:spPr bwMode="auto">
              <a:xfrm>
                <a:off x="2871" y="2057"/>
                <a:ext cx="90" cy="52"/>
              </a:xfrm>
              <a:custGeom>
                <a:avLst/>
                <a:gdLst>
                  <a:gd name="T0" fmla="*/ 45 w 90"/>
                  <a:gd name="T1" fmla="*/ 52 h 52"/>
                  <a:gd name="T2" fmla="*/ 0 w 90"/>
                  <a:gd name="T3" fmla="*/ 0 h 52"/>
                  <a:gd name="T4" fmla="*/ 45 w 90"/>
                  <a:gd name="T5" fmla="*/ 20 h 52"/>
                  <a:gd name="T6" fmla="*/ 90 w 90"/>
                  <a:gd name="T7" fmla="*/ 0 h 52"/>
                  <a:gd name="T8" fmla="*/ 45 w 90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52"/>
                  <a:gd name="T17" fmla="*/ 90 w 9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52">
                    <a:moveTo>
                      <a:pt x="45" y="52"/>
                    </a:moveTo>
                    <a:lnTo>
                      <a:pt x="0" y="0"/>
                    </a:lnTo>
                    <a:lnTo>
                      <a:pt x="45" y="20"/>
                    </a:lnTo>
                    <a:lnTo>
                      <a:pt x="90" y="0"/>
                    </a:lnTo>
                    <a:lnTo>
                      <a:pt x="45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67" name="Line 10"/>
              <p:cNvSpPr>
                <a:spLocks noChangeShapeType="1"/>
              </p:cNvSpPr>
              <p:nvPr/>
            </p:nvSpPr>
            <p:spPr bwMode="auto">
              <a:xfrm flipV="1">
                <a:off x="2916" y="1626"/>
                <a:ext cx="1" cy="45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1718" name="Rectangle 11"/>
            <p:cNvSpPr>
              <a:spLocks noChangeArrowheads="1"/>
            </p:cNvSpPr>
            <p:nvPr/>
          </p:nvSpPr>
          <p:spPr bwMode="auto">
            <a:xfrm>
              <a:off x="2871" y="1407"/>
              <a:ext cx="11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i="1">
                  <a:solidFill>
                    <a:srgbClr val="FF0000"/>
                  </a:solidFill>
                </a:rPr>
                <a:t>F</a:t>
              </a:r>
              <a:endParaRPr lang="en-US" i="1">
                <a:solidFill>
                  <a:srgbClr val="FF0000"/>
                </a:solidFill>
              </a:endParaRPr>
            </a:p>
          </p:txBody>
        </p:sp>
        <p:grpSp>
          <p:nvGrpSpPr>
            <p:cNvPr id="71719" name="Group 12"/>
            <p:cNvGrpSpPr>
              <a:grpSpLocks/>
            </p:cNvGrpSpPr>
            <p:nvPr/>
          </p:nvGrpSpPr>
          <p:grpSpPr bwMode="auto">
            <a:xfrm>
              <a:off x="2028" y="1720"/>
              <a:ext cx="882" cy="77"/>
              <a:chOff x="2028" y="1723"/>
              <a:chExt cx="882" cy="77"/>
            </a:xfrm>
          </p:grpSpPr>
          <p:sp>
            <p:nvSpPr>
              <p:cNvPr id="71763" name="Freeform 13"/>
              <p:cNvSpPr>
                <a:spLocks/>
              </p:cNvSpPr>
              <p:nvPr/>
            </p:nvSpPr>
            <p:spPr bwMode="auto">
              <a:xfrm>
                <a:off x="2028" y="1723"/>
                <a:ext cx="45" cy="77"/>
              </a:xfrm>
              <a:custGeom>
                <a:avLst/>
                <a:gdLst>
                  <a:gd name="T0" fmla="*/ 0 w 45"/>
                  <a:gd name="T1" fmla="*/ 38 h 77"/>
                  <a:gd name="T2" fmla="*/ 45 w 45"/>
                  <a:gd name="T3" fmla="*/ 0 h 77"/>
                  <a:gd name="T4" fmla="*/ 32 w 45"/>
                  <a:gd name="T5" fmla="*/ 38 h 77"/>
                  <a:gd name="T6" fmla="*/ 45 w 45"/>
                  <a:gd name="T7" fmla="*/ 77 h 77"/>
                  <a:gd name="T8" fmla="*/ 0 w 45"/>
                  <a:gd name="T9" fmla="*/ 38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77"/>
                  <a:gd name="T17" fmla="*/ 45 w 45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77">
                    <a:moveTo>
                      <a:pt x="0" y="38"/>
                    </a:moveTo>
                    <a:lnTo>
                      <a:pt x="45" y="0"/>
                    </a:lnTo>
                    <a:lnTo>
                      <a:pt x="32" y="38"/>
                    </a:lnTo>
                    <a:lnTo>
                      <a:pt x="45" y="77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64" name="Freeform 14"/>
              <p:cNvSpPr>
                <a:spLocks/>
              </p:cNvSpPr>
              <p:nvPr/>
            </p:nvSpPr>
            <p:spPr bwMode="auto">
              <a:xfrm>
                <a:off x="2865" y="1723"/>
                <a:ext cx="45" cy="77"/>
              </a:xfrm>
              <a:custGeom>
                <a:avLst/>
                <a:gdLst>
                  <a:gd name="T0" fmla="*/ 45 w 45"/>
                  <a:gd name="T1" fmla="*/ 38 h 77"/>
                  <a:gd name="T2" fmla="*/ 0 w 45"/>
                  <a:gd name="T3" fmla="*/ 77 h 77"/>
                  <a:gd name="T4" fmla="*/ 13 w 45"/>
                  <a:gd name="T5" fmla="*/ 38 h 77"/>
                  <a:gd name="T6" fmla="*/ 0 w 45"/>
                  <a:gd name="T7" fmla="*/ 0 h 77"/>
                  <a:gd name="T8" fmla="*/ 45 w 45"/>
                  <a:gd name="T9" fmla="*/ 38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77"/>
                  <a:gd name="T17" fmla="*/ 45 w 45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77">
                    <a:moveTo>
                      <a:pt x="45" y="38"/>
                    </a:moveTo>
                    <a:lnTo>
                      <a:pt x="0" y="77"/>
                    </a:lnTo>
                    <a:lnTo>
                      <a:pt x="13" y="38"/>
                    </a:lnTo>
                    <a:lnTo>
                      <a:pt x="0" y="0"/>
                    </a:lnTo>
                    <a:lnTo>
                      <a:pt x="45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65" name="Line 15"/>
              <p:cNvSpPr>
                <a:spLocks noChangeShapeType="1"/>
              </p:cNvSpPr>
              <p:nvPr/>
            </p:nvSpPr>
            <p:spPr bwMode="auto">
              <a:xfrm>
                <a:off x="2060" y="1761"/>
                <a:ext cx="818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1720" name="Rectangle 16"/>
            <p:cNvSpPr>
              <a:spLocks noChangeArrowheads="1"/>
            </p:cNvSpPr>
            <p:nvPr/>
          </p:nvSpPr>
          <p:spPr bwMode="auto">
            <a:xfrm>
              <a:off x="2311" y="1575"/>
              <a:ext cx="21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1">
                  <a:solidFill>
                    <a:srgbClr val="4C4CFF"/>
                  </a:solidFill>
                </a:rPr>
                <a:t>L</a:t>
              </a:r>
              <a:r>
                <a:rPr lang="en-US" sz="1900">
                  <a:solidFill>
                    <a:srgbClr val="4C4CFF"/>
                  </a:solidFill>
                </a:rPr>
                <a:t>/2</a:t>
              </a:r>
              <a:endParaRPr lang="en-US">
                <a:solidFill>
                  <a:srgbClr val="4C4CFF"/>
                </a:solidFill>
              </a:endParaRPr>
            </a:p>
          </p:txBody>
        </p:sp>
        <p:grpSp>
          <p:nvGrpSpPr>
            <p:cNvPr id="71721" name="Group 17"/>
            <p:cNvGrpSpPr>
              <a:grpSpLocks/>
            </p:cNvGrpSpPr>
            <p:nvPr/>
          </p:nvGrpSpPr>
          <p:grpSpPr bwMode="auto">
            <a:xfrm>
              <a:off x="2942" y="1719"/>
              <a:ext cx="882" cy="77"/>
              <a:chOff x="2942" y="1716"/>
              <a:chExt cx="882" cy="77"/>
            </a:xfrm>
          </p:grpSpPr>
          <p:sp>
            <p:nvSpPr>
              <p:cNvPr id="71760" name="Freeform 18"/>
              <p:cNvSpPr>
                <a:spLocks/>
              </p:cNvSpPr>
              <p:nvPr/>
            </p:nvSpPr>
            <p:spPr bwMode="auto">
              <a:xfrm>
                <a:off x="2942" y="1716"/>
                <a:ext cx="45" cy="77"/>
              </a:xfrm>
              <a:custGeom>
                <a:avLst/>
                <a:gdLst>
                  <a:gd name="T0" fmla="*/ 0 w 45"/>
                  <a:gd name="T1" fmla="*/ 39 h 77"/>
                  <a:gd name="T2" fmla="*/ 45 w 45"/>
                  <a:gd name="T3" fmla="*/ 0 h 77"/>
                  <a:gd name="T4" fmla="*/ 32 w 45"/>
                  <a:gd name="T5" fmla="*/ 39 h 77"/>
                  <a:gd name="T6" fmla="*/ 45 w 45"/>
                  <a:gd name="T7" fmla="*/ 77 h 77"/>
                  <a:gd name="T8" fmla="*/ 0 w 45"/>
                  <a:gd name="T9" fmla="*/ 39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77"/>
                  <a:gd name="T17" fmla="*/ 45 w 45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77">
                    <a:moveTo>
                      <a:pt x="0" y="39"/>
                    </a:moveTo>
                    <a:lnTo>
                      <a:pt x="45" y="0"/>
                    </a:lnTo>
                    <a:lnTo>
                      <a:pt x="32" y="39"/>
                    </a:lnTo>
                    <a:lnTo>
                      <a:pt x="45" y="7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61" name="Freeform 19"/>
              <p:cNvSpPr>
                <a:spLocks/>
              </p:cNvSpPr>
              <p:nvPr/>
            </p:nvSpPr>
            <p:spPr bwMode="auto">
              <a:xfrm>
                <a:off x="3779" y="1716"/>
                <a:ext cx="45" cy="77"/>
              </a:xfrm>
              <a:custGeom>
                <a:avLst/>
                <a:gdLst>
                  <a:gd name="T0" fmla="*/ 45 w 45"/>
                  <a:gd name="T1" fmla="*/ 39 h 77"/>
                  <a:gd name="T2" fmla="*/ 0 w 45"/>
                  <a:gd name="T3" fmla="*/ 77 h 77"/>
                  <a:gd name="T4" fmla="*/ 13 w 45"/>
                  <a:gd name="T5" fmla="*/ 39 h 77"/>
                  <a:gd name="T6" fmla="*/ 0 w 45"/>
                  <a:gd name="T7" fmla="*/ 0 h 77"/>
                  <a:gd name="T8" fmla="*/ 45 w 45"/>
                  <a:gd name="T9" fmla="*/ 39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77"/>
                  <a:gd name="T17" fmla="*/ 45 w 45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77">
                    <a:moveTo>
                      <a:pt x="45" y="39"/>
                    </a:moveTo>
                    <a:lnTo>
                      <a:pt x="0" y="77"/>
                    </a:lnTo>
                    <a:lnTo>
                      <a:pt x="13" y="39"/>
                    </a:lnTo>
                    <a:lnTo>
                      <a:pt x="0" y="0"/>
                    </a:lnTo>
                    <a:lnTo>
                      <a:pt x="45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62" name="Line 20"/>
              <p:cNvSpPr>
                <a:spLocks noChangeShapeType="1"/>
              </p:cNvSpPr>
              <p:nvPr/>
            </p:nvSpPr>
            <p:spPr bwMode="auto">
              <a:xfrm>
                <a:off x="2974" y="1755"/>
                <a:ext cx="818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1722" name="Rectangle 21"/>
            <p:cNvSpPr>
              <a:spLocks noChangeArrowheads="1"/>
            </p:cNvSpPr>
            <p:nvPr/>
          </p:nvSpPr>
          <p:spPr bwMode="auto">
            <a:xfrm>
              <a:off x="3225" y="1575"/>
              <a:ext cx="21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1">
                  <a:solidFill>
                    <a:srgbClr val="4C4CFF"/>
                  </a:solidFill>
                </a:rPr>
                <a:t>L</a:t>
              </a:r>
              <a:r>
                <a:rPr lang="en-US" sz="1900">
                  <a:solidFill>
                    <a:srgbClr val="4C4CFF"/>
                  </a:solidFill>
                </a:rPr>
                <a:t>/2</a:t>
              </a:r>
              <a:endParaRPr lang="en-US">
                <a:solidFill>
                  <a:srgbClr val="4C4CFF"/>
                </a:solidFill>
              </a:endParaRPr>
            </a:p>
          </p:txBody>
        </p:sp>
        <p:grpSp>
          <p:nvGrpSpPr>
            <p:cNvPr id="71723" name="Group 22"/>
            <p:cNvGrpSpPr>
              <a:grpSpLocks/>
            </p:cNvGrpSpPr>
            <p:nvPr/>
          </p:nvGrpSpPr>
          <p:grpSpPr bwMode="auto">
            <a:xfrm>
              <a:off x="4288" y="1980"/>
              <a:ext cx="90" cy="238"/>
              <a:chOff x="4288" y="1980"/>
              <a:chExt cx="90" cy="238"/>
            </a:xfrm>
          </p:grpSpPr>
          <p:sp>
            <p:nvSpPr>
              <p:cNvPr id="71758" name="Freeform 23"/>
              <p:cNvSpPr>
                <a:spLocks/>
              </p:cNvSpPr>
              <p:nvPr/>
            </p:nvSpPr>
            <p:spPr bwMode="auto">
              <a:xfrm>
                <a:off x="4288" y="2167"/>
                <a:ext cx="90" cy="51"/>
              </a:xfrm>
              <a:custGeom>
                <a:avLst/>
                <a:gdLst>
                  <a:gd name="T0" fmla="*/ 45 w 90"/>
                  <a:gd name="T1" fmla="*/ 51 h 51"/>
                  <a:gd name="T2" fmla="*/ 0 w 90"/>
                  <a:gd name="T3" fmla="*/ 0 h 51"/>
                  <a:gd name="T4" fmla="*/ 45 w 90"/>
                  <a:gd name="T5" fmla="*/ 19 h 51"/>
                  <a:gd name="T6" fmla="*/ 90 w 90"/>
                  <a:gd name="T7" fmla="*/ 0 h 51"/>
                  <a:gd name="T8" fmla="*/ 45 w 90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51"/>
                  <a:gd name="T17" fmla="*/ 90 w 9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51">
                    <a:moveTo>
                      <a:pt x="45" y="51"/>
                    </a:moveTo>
                    <a:lnTo>
                      <a:pt x="0" y="0"/>
                    </a:lnTo>
                    <a:lnTo>
                      <a:pt x="45" y="19"/>
                    </a:lnTo>
                    <a:lnTo>
                      <a:pt x="90" y="0"/>
                    </a:lnTo>
                    <a:lnTo>
                      <a:pt x="45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59" name="Line 24"/>
              <p:cNvSpPr>
                <a:spLocks noChangeShapeType="1"/>
              </p:cNvSpPr>
              <p:nvPr/>
            </p:nvSpPr>
            <p:spPr bwMode="auto">
              <a:xfrm flipV="1">
                <a:off x="4333" y="1980"/>
                <a:ext cx="1" cy="20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71724" name="Group 25"/>
            <p:cNvGrpSpPr>
              <a:grpSpLocks/>
            </p:cNvGrpSpPr>
            <p:nvPr/>
          </p:nvGrpSpPr>
          <p:grpSpPr bwMode="auto">
            <a:xfrm>
              <a:off x="4288" y="2283"/>
              <a:ext cx="90" cy="232"/>
              <a:chOff x="4288" y="2283"/>
              <a:chExt cx="90" cy="232"/>
            </a:xfrm>
          </p:grpSpPr>
          <p:sp>
            <p:nvSpPr>
              <p:cNvPr id="71756" name="Freeform 26"/>
              <p:cNvSpPr>
                <a:spLocks/>
              </p:cNvSpPr>
              <p:nvPr/>
            </p:nvSpPr>
            <p:spPr bwMode="auto">
              <a:xfrm>
                <a:off x="4288" y="2283"/>
                <a:ext cx="90" cy="51"/>
              </a:xfrm>
              <a:custGeom>
                <a:avLst/>
                <a:gdLst>
                  <a:gd name="T0" fmla="*/ 45 w 90"/>
                  <a:gd name="T1" fmla="*/ 0 h 51"/>
                  <a:gd name="T2" fmla="*/ 90 w 90"/>
                  <a:gd name="T3" fmla="*/ 51 h 51"/>
                  <a:gd name="T4" fmla="*/ 45 w 90"/>
                  <a:gd name="T5" fmla="*/ 32 h 51"/>
                  <a:gd name="T6" fmla="*/ 0 w 90"/>
                  <a:gd name="T7" fmla="*/ 51 h 51"/>
                  <a:gd name="T8" fmla="*/ 45 w 9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51"/>
                  <a:gd name="T17" fmla="*/ 90 w 9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51">
                    <a:moveTo>
                      <a:pt x="45" y="0"/>
                    </a:moveTo>
                    <a:lnTo>
                      <a:pt x="90" y="51"/>
                    </a:lnTo>
                    <a:lnTo>
                      <a:pt x="45" y="32"/>
                    </a:lnTo>
                    <a:lnTo>
                      <a:pt x="0" y="5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57" name="Line 27"/>
              <p:cNvSpPr>
                <a:spLocks noChangeShapeType="1"/>
              </p:cNvSpPr>
              <p:nvPr/>
            </p:nvSpPr>
            <p:spPr bwMode="auto">
              <a:xfrm flipV="1">
                <a:off x="4333" y="2315"/>
                <a:ext cx="1" cy="20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1725" name="Rectangle 28"/>
            <p:cNvSpPr>
              <a:spLocks noChangeArrowheads="1"/>
            </p:cNvSpPr>
            <p:nvPr/>
          </p:nvSpPr>
          <p:spPr bwMode="auto">
            <a:xfrm>
              <a:off x="4441" y="2077"/>
              <a:ext cx="8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sz="1800">
                  <a:solidFill>
                    <a:srgbClr val="000000"/>
                  </a:solidFill>
                </a:rPr>
                <a:t> = midpoint </a:t>
              </a:r>
              <a:endParaRPr lang="en-US"/>
            </a:p>
          </p:txBody>
        </p:sp>
        <p:sp>
          <p:nvSpPr>
            <p:cNvPr id="71726" name="Rectangle 29"/>
            <p:cNvSpPr>
              <a:spLocks noChangeArrowheads="1"/>
            </p:cNvSpPr>
            <p:nvPr/>
          </p:nvSpPr>
          <p:spPr bwMode="auto">
            <a:xfrm>
              <a:off x="4441" y="2257"/>
              <a:ext cx="6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deflection</a:t>
              </a:r>
              <a:endParaRPr lang="en-US"/>
            </a:p>
          </p:txBody>
        </p:sp>
        <p:grpSp>
          <p:nvGrpSpPr>
            <p:cNvPr id="71727" name="Group 30"/>
            <p:cNvGrpSpPr>
              <a:grpSpLocks/>
            </p:cNvGrpSpPr>
            <p:nvPr/>
          </p:nvGrpSpPr>
          <p:grpSpPr bwMode="auto">
            <a:xfrm>
              <a:off x="1571" y="1652"/>
              <a:ext cx="167" cy="380"/>
              <a:chOff x="1571" y="1652"/>
              <a:chExt cx="167" cy="380"/>
            </a:xfrm>
          </p:grpSpPr>
          <p:sp>
            <p:nvSpPr>
              <p:cNvPr id="71754" name="Freeform 31"/>
              <p:cNvSpPr>
                <a:spLocks/>
              </p:cNvSpPr>
              <p:nvPr/>
            </p:nvSpPr>
            <p:spPr bwMode="auto">
              <a:xfrm>
                <a:off x="1667" y="1974"/>
                <a:ext cx="71" cy="58"/>
              </a:xfrm>
              <a:custGeom>
                <a:avLst/>
                <a:gdLst>
                  <a:gd name="T0" fmla="*/ 52 w 71"/>
                  <a:gd name="T1" fmla="*/ 58 h 58"/>
                  <a:gd name="T2" fmla="*/ 0 w 71"/>
                  <a:gd name="T3" fmla="*/ 32 h 58"/>
                  <a:gd name="T4" fmla="*/ 39 w 71"/>
                  <a:gd name="T5" fmla="*/ 25 h 58"/>
                  <a:gd name="T6" fmla="*/ 71 w 71"/>
                  <a:gd name="T7" fmla="*/ 0 h 58"/>
                  <a:gd name="T8" fmla="*/ 52 w 71"/>
                  <a:gd name="T9" fmla="*/ 5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58"/>
                  <a:gd name="T17" fmla="*/ 71 w 7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58">
                    <a:moveTo>
                      <a:pt x="52" y="58"/>
                    </a:moveTo>
                    <a:lnTo>
                      <a:pt x="0" y="32"/>
                    </a:lnTo>
                    <a:lnTo>
                      <a:pt x="39" y="25"/>
                    </a:lnTo>
                    <a:lnTo>
                      <a:pt x="71" y="0"/>
                    </a:lnTo>
                    <a:lnTo>
                      <a:pt x="52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55" name="Line 32"/>
              <p:cNvSpPr>
                <a:spLocks noChangeShapeType="1"/>
              </p:cNvSpPr>
              <p:nvPr/>
            </p:nvSpPr>
            <p:spPr bwMode="auto">
              <a:xfrm>
                <a:off x="1571" y="1652"/>
                <a:ext cx="135" cy="347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1728" name="Rectangle 33"/>
            <p:cNvSpPr>
              <a:spLocks noChangeArrowheads="1"/>
            </p:cNvSpPr>
            <p:nvPr/>
          </p:nvSpPr>
          <p:spPr bwMode="auto">
            <a:xfrm>
              <a:off x="682" y="1510"/>
              <a:ext cx="8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4C4CFF"/>
                  </a:solidFill>
                </a:rPr>
                <a:t>cross section</a:t>
              </a:r>
              <a:endParaRPr lang="en-US"/>
            </a:p>
          </p:txBody>
        </p:sp>
        <p:sp>
          <p:nvSpPr>
            <p:cNvPr id="71729" name="Line 34"/>
            <p:cNvSpPr>
              <a:spLocks noChangeShapeType="1"/>
            </p:cNvSpPr>
            <p:nvPr/>
          </p:nvSpPr>
          <p:spPr bwMode="auto">
            <a:xfrm flipV="1">
              <a:off x="1699" y="1987"/>
              <a:ext cx="45" cy="141"/>
            </a:xfrm>
            <a:prstGeom prst="line">
              <a:avLst/>
            </a:prstGeom>
            <a:noFill/>
            <a:ln w="30163">
              <a:solidFill>
                <a:srgbClr val="4C4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730" name="Rectangle 35"/>
            <p:cNvSpPr>
              <a:spLocks noChangeArrowheads="1"/>
            </p:cNvSpPr>
            <p:nvPr/>
          </p:nvSpPr>
          <p:spPr bwMode="auto">
            <a:xfrm>
              <a:off x="749" y="1732"/>
              <a:ext cx="201" cy="246"/>
            </a:xfrm>
            <a:prstGeom prst="rect">
              <a:avLst/>
            </a:prstGeom>
            <a:solidFill>
              <a:srgbClr val="FFFFFF"/>
            </a:solidFill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1" name="Oval 36"/>
            <p:cNvSpPr>
              <a:spLocks noChangeArrowheads="1"/>
            </p:cNvSpPr>
            <p:nvPr/>
          </p:nvSpPr>
          <p:spPr bwMode="auto">
            <a:xfrm>
              <a:off x="1219" y="1744"/>
              <a:ext cx="291" cy="292"/>
            </a:xfrm>
            <a:prstGeom prst="ellipse">
              <a:avLst/>
            </a:prstGeom>
            <a:solidFill>
              <a:srgbClr val="FFFFFF"/>
            </a:solidFill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32" name="Group 37"/>
            <p:cNvGrpSpPr>
              <a:grpSpLocks/>
            </p:cNvGrpSpPr>
            <p:nvPr/>
          </p:nvGrpSpPr>
          <p:grpSpPr bwMode="auto">
            <a:xfrm>
              <a:off x="1274" y="1890"/>
              <a:ext cx="84" cy="103"/>
              <a:chOff x="1274" y="1890"/>
              <a:chExt cx="84" cy="103"/>
            </a:xfrm>
          </p:grpSpPr>
          <p:sp>
            <p:nvSpPr>
              <p:cNvPr id="71752" name="Freeform 38"/>
              <p:cNvSpPr>
                <a:spLocks/>
              </p:cNvSpPr>
              <p:nvPr/>
            </p:nvSpPr>
            <p:spPr bwMode="auto">
              <a:xfrm>
                <a:off x="1274" y="1935"/>
                <a:ext cx="58" cy="58"/>
              </a:xfrm>
              <a:custGeom>
                <a:avLst/>
                <a:gdLst>
                  <a:gd name="T0" fmla="*/ 0 w 58"/>
                  <a:gd name="T1" fmla="*/ 58 h 58"/>
                  <a:gd name="T2" fmla="*/ 0 w 58"/>
                  <a:gd name="T3" fmla="*/ 0 h 58"/>
                  <a:gd name="T4" fmla="*/ 20 w 58"/>
                  <a:gd name="T5" fmla="*/ 32 h 58"/>
                  <a:gd name="T6" fmla="*/ 58 w 58"/>
                  <a:gd name="T7" fmla="*/ 45 h 58"/>
                  <a:gd name="T8" fmla="*/ 0 w 58"/>
                  <a:gd name="T9" fmla="*/ 5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58"/>
                  <a:gd name="T17" fmla="*/ 58 w 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58">
                    <a:moveTo>
                      <a:pt x="0" y="58"/>
                    </a:moveTo>
                    <a:lnTo>
                      <a:pt x="0" y="0"/>
                    </a:lnTo>
                    <a:lnTo>
                      <a:pt x="20" y="32"/>
                    </a:lnTo>
                    <a:lnTo>
                      <a:pt x="58" y="45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53" name="Line 39"/>
              <p:cNvSpPr>
                <a:spLocks noChangeShapeType="1"/>
              </p:cNvSpPr>
              <p:nvPr/>
            </p:nvSpPr>
            <p:spPr bwMode="auto">
              <a:xfrm flipV="1">
                <a:off x="1294" y="1890"/>
                <a:ext cx="64" cy="77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1733" name="Rectangle 40"/>
            <p:cNvSpPr>
              <a:spLocks noChangeArrowheads="1"/>
            </p:cNvSpPr>
            <p:nvPr/>
          </p:nvSpPr>
          <p:spPr bwMode="auto">
            <a:xfrm>
              <a:off x="1371" y="1787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1">
                  <a:solidFill>
                    <a:srgbClr val="000000"/>
                  </a:solidFill>
                </a:rPr>
                <a:t>R</a:t>
              </a:r>
              <a:endParaRPr lang="en-US" i="1"/>
            </a:p>
          </p:txBody>
        </p:sp>
        <p:sp>
          <p:nvSpPr>
            <p:cNvPr id="71734" name="Rectangle 41"/>
            <p:cNvSpPr>
              <a:spLocks noChangeArrowheads="1"/>
            </p:cNvSpPr>
            <p:nvPr/>
          </p:nvSpPr>
          <p:spPr bwMode="auto">
            <a:xfrm>
              <a:off x="804" y="2038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1">
                  <a:solidFill>
                    <a:srgbClr val="000000"/>
                  </a:solidFill>
                </a:rPr>
                <a:t>b</a:t>
              </a:r>
              <a:endParaRPr lang="en-US" i="1"/>
            </a:p>
          </p:txBody>
        </p:sp>
        <p:grpSp>
          <p:nvGrpSpPr>
            <p:cNvPr id="71735" name="Group 42"/>
            <p:cNvGrpSpPr>
              <a:grpSpLocks/>
            </p:cNvGrpSpPr>
            <p:nvPr/>
          </p:nvGrpSpPr>
          <p:grpSpPr bwMode="auto">
            <a:xfrm>
              <a:off x="746" y="1999"/>
              <a:ext cx="200" cy="91"/>
              <a:chOff x="746" y="1999"/>
              <a:chExt cx="200" cy="91"/>
            </a:xfrm>
          </p:grpSpPr>
          <p:sp>
            <p:nvSpPr>
              <p:cNvPr id="71749" name="Freeform 43"/>
              <p:cNvSpPr>
                <a:spLocks/>
              </p:cNvSpPr>
              <p:nvPr/>
            </p:nvSpPr>
            <p:spPr bwMode="auto">
              <a:xfrm>
                <a:off x="746" y="1999"/>
                <a:ext cx="52" cy="91"/>
              </a:xfrm>
              <a:custGeom>
                <a:avLst/>
                <a:gdLst>
                  <a:gd name="T0" fmla="*/ 0 w 52"/>
                  <a:gd name="T1" fmla="*/ 46 h 91"/>
                  <a:gd name="T2" fmla="*/ 52 w 52"/>
                  <a:gd name="T3" fmla="*/ 0 h 91"/>
                  <a:gd name="T4" fmla="*/ 33 w 52"/>
                  <a:gd name="T5" fmla="*/ 46 h 91"/>
                  <a:gd name="T6" fmla="*/ 52 w 52"/>
                  <a:gd name="T7" fmla="*/ 91 h 91"/>
                  <a:gd name="T8" fmla="*/ 0 w 52"/>
                  <a:gd name="T9" fmla="*/ 46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91"/>
                  <a:gd name="T17" fmla="*/ 52 w 52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91">
                    <a:moveTo>
                      <a:pt x="0" y="46"/>
                    </a:moveTo>
                    <a:lnTo>
                      <a:pt x="52" y="0"/>
                    </a:lnTo>
                    <a:lnTo>
                      <a:pt x="33" y="46"/>
                    </a:lnTo>
                    <a:lnTo>
                      <a:pt x="52" y="91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50" name="Freeform 44"/>
              <p:cNvSpPr>
                <a:spLocks/>
              </p:cNvSpPr>
              <p:nvPr/>
            </p:nvSpPr>
            <p:spPr bwMode="auto">
              <a:xfrm>
                <a:off x="894" y="1999"/>
                <a:ext cx="52" cy="91"/>
              </a:xfrm>
              <a:custGeom>
                <a:avLst/>
                <a:gdLst>
                  <a:gd name="T0" fmla="*/ 52 w 52"/>
                  <a:gd name="T1" fmla="*/ 46 h 91"/>
                  <a:gd name="T2" fmla="*/ 0 w 52"/>
                  <a:gd name="T3" fmla="*/ 91 h 91"/>
                  <a:gd name="T4" fmla="*/ 20 w 52"/>
                  <a:gd name="T5" fmla="*/ 46 h 91"/>
                  <a:gd name="T6" fmla="*/ 0 w 52"/>
                  <a:gd name="T7" fmla="*/ 0 h 91"/>
                  <a:gd name="T8" fmla="*/ 52 w 52"/>
                  <a:gd name="T9" fmla="*/ 46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91"/>
                  <a:gd name="T17" fmla="*/ 52 w 52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91">
                    <a:moveTo>
                      <a:pt x="52" y="46"/>
                    </a:moveTo>
                    <a:lnTo>
                      <a:pt x="0" y="91"/>
                    </a:lnTo>
                    <a:lnTo>
                      <a:pt x="20" y="46"/>
                    </a:lnTo>
                    <a:lnTo>
                      <a:pt x="0" y="0"/>
                    </a:lnTo>
                    <a:lnTo>
                      <a:pt x="52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51" name="Line 45"/>
              <p:cNvSpPr>
                <a:spLocks noChangeShapeType="1"/>
              </p:cNvSpPr>
              <p:nvPr/>
            </p:nvSpPr>
            <p:spPr bwMode="auto">
              <a:xfrm>
                <a:off x="779" y="2045"/>
                <a:ext cx="135" cy="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71736" name="Group 46"/>
            <p:cNvGrpSpPr>
              <a:grpSpLocks/>
            </p:cNvGrpSpPr>
            <p:nvPr/>
          </p:nvGrpSpPr>
          <p:grpSpPr bwMode="auto">
            <a:xfrm>
              <a:off x="965" y="1729"/>
              <a:ext cx="90" cy="258"/>
              <a:chOff x="965" y="1729"/>
              <a:chExt cx="90" cy="258"/>
            </a:xfrm>
          </p:grpSpPr>
          <p:sp>
            <p:nvSpPr>
              <p:cNvPr id="71746" name="Freeform 47"/>
              <p:cNvSpPr>
                <a:spLocks/>
              </p:cNvSpPr>
              <p:nvPr/>
            </p:nvSpPr>
            <p:spPr bwMode="auto">
              <a:xfrm>
                <a:off x="965" y="1935"/>
                <a:ext cx="90" cy="52"/>
              </a:xfrm>
              <a:custGeom>
                <a:avLst/>
                <a:gdLst>
                  <a:gd name="T0" fmla="*/ 45 w 90"/>
                  <a:gd name="T1" fmla="*/ 52 h 52"/>
                  <a:gd name="T2" fmla="*/ 0 w 90"/>
                  <a:gd name="T3" fmla="*/ 0 h 52"/>
                  <a:gd name="T4" fmla="*/ 45 w 90"/>
                  <a:gd name="T5" fmla="*/ 19 h 52"/>
                  <a:gd name="T6" fmla="*/ 90 w 90"/>
                  <a:gd name="T7" fmla="*/ 0 h 52"/>
                  <a:gd name="T8" fmla="*/ 45 w 90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52"/>
                  <a:gd name="T17" fmla="*/ 90 w 9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52">
                    <a:moveTo>
                      <a:pt x="45" y="52"/>
                    </a:moveTo>
                    <a:lnTo>
                      <a:pt x="0" y="0"/>
                    </a:lnTo>
                    <a:lnTo>
                      <a:pt x="45" y="19"/>
                    </a:lnTo>
                    <a:lnTo>
                      <a:pt x="90" y="0"/>
                    </a:lnTo>
                    <a:lnTo>
                      <a:pt x="45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47" name="Freeform 48"/>
              <p:cNvSpPr>
                <a:spLocks/>
              </p:cNvSpPr>
              <p:nvPr/>
            </p:nvSpPr>
            <p:spPr bwMode="auto">
              <a:xfrm>
                <a:off x="965" y="1729"/>
                <a:ext cx="90" cy="52"/>
              </a:xfrm>
              <a:custGeom>
                <a:avLst/>
                <a:gdLst>
                  <a:gd name="T0" fmla="*/ 45 w 90"/>
                  <a:gd name="T1" fmla="*/ 0 h 52"/>
                  <a:gd name="T2" fmla="*/ 90 w 90"/>
                  <a:gd name="T3" fmla="*/ 52 h 52"/>
                  <a:gd name="T4" fmla="*/ 45 w 90"/>
                  <a:gd name="T5" fmla="*/ 32 h 52"/>
                  <a:gd name="T6" fmla="*/ 0 w 90"/>
                  <a:gd name="T7" fmla="*/ 52 h 52"/>
                  <a:gd name="T8" fmla="*/ 45 w 9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52"/>
                  <a:gd name="T17" fmla="*/ 90 w 9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52">
                    <a:moveTo>
                      <a:pt x="45" y="0"/>
                    </a:moveTo>
                    <a:lnTo>
                      <a:pt x="90" y="52"/>
                    </a:lnTo>
                    <a:lnTo>
                      <a:pt x="45" y="32"/>
                    </a:lnTo>
                    <a:lnTo>
                      <a:pt x="0" y="5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48" name="Line 49"/>
              <p:cNvSpPr>
                <a:spLocks noChangeShapeType="1"/>
              </p:cNvSpPr>
              <p:nvPr/>
            </p:nvSpPr>
            <p:spPr bwMode="auto">
              <a:xfrm flipV="1">
                <a:off x="1010" y="1761"/>
                <a:ext cx="1" cy="19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1737" name="Rectangle 50"/>
            <p:cNvSpPr>
              <a:spLocks noChangeArrowheads="1"/>
            </p:cNvSpPr>
            <p:nvPr/>
          </p:nvSpPr>
          <p:spPr bwMode="auto">
            <a:xfrm>
              <a:off x="1030" y="1768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1">
                  <a:solidFill>
                    <a:srgbClr val="000000"/>
                  </a:solidFill>
                </a:rPr>
                <a:t>d</a:t>
              </a:r>
              <a:endParaRPr lang="en-US" i="1"/>
            </a:p>
          </p:txBody>
        </p:sp>
        <p:sp>
          <p:nvSpPr>
            <p:cNvPr id="71738" name="Rectangle 51"/>
            <p:cNvSpPr>
              <a:spLocks noChangeArrowheads="1"/>
            </p:cNvSpPr>
            <p:nvPr/>
          </p:nvSpPr>
          <p:spPr bwMode="auto">
            <a:xfrm>
              <a:off x="746" y="2167"/>
              <a:ext cx="2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rect.</a:t>
              </a:r>
              <a:endParaRPr lang="en-US"/>
            </a:p>
          </p:txBody>
        </p:sp>
        <p:sp>
          <p:nvSpPr>
            <p:cNvPr id="71739" name="Rectangle 52"/>
            <p:cNvSpPr>
              <a:spLocks noChangeArrowheads="1"/>
            </p:cNvSpPr>
            <p:nvPr/>
          </p:nvSpPr>
          <p:spPr bwMode="auto">
            <a:xfrm>
              <a:off x="1216" y="2167"/>
              <a:ext cx="2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circ.</a:t>
              </a:r>
              <a:endParaRPr lang="en-US"/>
            </a:p>
          </p:txBody>
        </p:sp>
        <p:sp>
          <p:nvSpPr>
            <p:cNvPr id="71740" name="Line 53"/>
            <p:cNvSpPr>
              <a:spLocks noChangeShapeType="1"/>
            </p:cNvSpPr>
            <p:nvPr/>
          </p:nvSpPr>
          <p:spPr bwMode="auto">
            <a:xfrm>
              <a:off x="2021" y="1605"/>
              <a:ext cx="0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741" name="Line 54"/>
            <p:cNvSpPr>
              <a:spLocks noChangeShapeType="1"/>
            </p:cNvSpPr>
            <p:nvPr/>
          </p:nvSpPr>
          <p:spPr bwMode="auto">
            <a:xfrm>
              <a:off x="3836" y="1605"/>
              <a:ext cx="0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742" name="Line 55"/>
            <p:cNvSpPr>
              <a:spLocks noChangeShapeType="1"/>
            </p:cNvSpPr>
            <p:nvPr/>
          </p:nvSpPr>
          <p:spPr bwMode="auto">
            <a:xfrm>
              <a:off x="2922" y="2222"/>
              <a:ext cx="1418" cy="0"/>
            </a:xfrm>
            <a:prstGeom prst="line">
              <a:avLst/>
            </a:prstGeom>
            <a:noFill/>
            <a:ln w="28575">
              <a:solidFill>
                <a:srgbClr val="A6A6A6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743" name="Line 56"/>
            <p:cNvSpPr>
              <a:spLocks noChangeShapeType="1"/>
            </p:cNvSpPr>
            <p:nvPr/>
          </p:nvSpPr>
          <p:spPr bwMode="auto">
            <a:xfrm>
              <a:off x="2922" y="2273"/>
              <a:ext cx="14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744" name="Freeform 57"/>
            <p:cNvSpPr>
              <a:spLocks/>
            </p:cNvSpPr>
            <p:nvPr/>
          </p:nvSpPr>
          <p:spPr bwMode="auto">
            <a:xfrm>
              <a:off x="3811" y="2234"/>
              <a:ext cx="116" cy="58"/>
            </a:xfrm>
            <a:custGeom>
              <a:avLst/>
              <a:gdLst>
                <a:gd name="T0" fmla="*/ 58 w 116"/>
                <a:gd name="T1" fmla="*/ 0 h 58"/>
                <a:gd name="T2" fmla="*/ 0 w 116"/>
                <a:gd name="T3" fmla="*/ 58 h 58"/>
                <a:gd name="T4" fmla="*/ 116 w 116"/>
                <a:gd name="T5" fmla="*/ 58 h 58"/>
                <a:gd name="T6" fmla="*/ 58 w 116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6"/>
                <a:gd name="T13" fmla="*/ 0 h 58"/>
                <a:gd name="T14" fmla="*/ 116 w 116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6" h="58">
                  <a:moveTo>
                    <a:pt x="58" y="0"/>
                  </a:moveTo>
                  <a:lnTo>
                    <a:pt x="0" y="58"/>
                  </a:lnTo>
                  <a:lnTo>
                    <a:pt x="116" y="5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5" name="Freeform 58"/>
            <p:cNvSpPr>
              <a:spLocks/>
            </p:cNvSpPr>
            <p:nvPr/>
          </p:nvSpPr>
          <p:spPr bwMode="auto">
            <a:xfrm>
              <a:off x="1960" y="2239"/>
              <a:ext cx="116" cy="58"/>
            </a:xfrm>
            <a:custGeom>
              <a:avLst/>
              <a:gdLst>
                <a:gd name="T0" fmla="*/ 58 w 116"/>
                <a:gd name="T1" fmla="*/ 0 h 58"/>
                <a:gd name="T2" fmla="*/ 0 w 116"/>
                <a:gd name="T3" fmla="*/ 58 h 58"/>
                <a:gd name="T4" fmla="*/ 116 w 116"/>
                <a:gd name="T5" fmla="*/ 58 h 58"/>
                <a:gd name="T6" fmla="*/ 58 w 116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6"/>
                <a:gd name="T13" fmla="*/ 0 h 58"/>
                <a:gd name="T14" fmla="*/ 116 w 116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6" h="58">
                  <a:moveTo>
                    <a:pt x="58" y="0"/>
                  </a:moveTo>
                  <a:lnTo>
                    <a:pt x="0" y="58"/>
                  </a:lnTo>
                  <a:lnTo>
                    <a:pt x="116" y="5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533400" y="3886200"/>
            <a:ext cx="8402638" cy="2565400"/>
            <a:chOff x="336" y="2448"/>
            <a:chExt cx="5293" cy="1616"/>
          </a:xfrm>
        </p:grpSpPr>
        <p:sp>
          <p:nvSpPr>
            <p:cNvPr id="71690" name="Rectangle 60"/>
            <p:cNvSpPr>
              <a:spLocks noChangeArrowheads="1"/>
            </p:cNvSpPr>
            <p:nvPr/>
          </p:nvSpPr>
          <p:spPr bwMode="auto">
            <a:xfrm>
              <a:off x="3141" y="2783"/>
              <a:ext cx="202" cy="552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1" name="Rectangle 61"/>
            <p:cNvSpPr>
              <a:spLocks noChangeArrowheads="1"/>
            </p:cNvSpPr>
            <p:nvPr/>
          </p:nvSpPr>
          <p:spPr bwMode="auto">
            <a:xfrm>
              <a:off x="336" y="2448"/>
              <a:ext cx="357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/>
                <a:t>•  </a:t>
              </a:r>
              <a:r>
                <a:rPr lang="en-US"/>
                <a:t>Determine elastic modulus according to:</a:t>
              </a:r>
              <a:endParaRPr lang="en-US" sz="2200"/>
            </a:p>
          </p:txBody>
        </p:sp>
        <p:grpSp>
          <p:nvGrpSpPr>
            <p:cNvPr id="71692" name="Group 62"/>
            <p:cNvGrpSpPr>
              <a:grpSpLocks/>
            </p:cNvGrpSpPr>
            <p:nvPr/>
          </p:nvGrpSpPr>
          <p:grpSpPr bwMode="auto">
            <a:xfrm>
              <a:off x="568" y="2704"/>
              <a:ext cx="1556" cy="1360"/>
              <a:chOff x="568" y="2704"/>
              <a:chExt cx="1556" cy="1360"/>
            </a:xfrm>
          </p:grpSpPr>
          <p:grpSp>
            <p:nvGrpSpPr>
              <p:cNvPr id="71696" name="Group 63"/>
              <p:cNvGrpSpPr>
                <a:grpSpLocks/>
              </p:cNvGrpSpPr>
              <p:nvPr/>
            </p:nvGrpSpPr>
            <p:grpSpPr bwMode="auto">
              <a:xfrm>
                <a:off x="728" y="2768"/>
                <a:ext cx="96" cy="976"/>
                <a:chOff x="728" y="2768"/>
                <a:chExt cx="96" cy="976"/>
              </a:xfrm>
            </p:grpSpPr>
            <p:sp>
              <p:nvSpPr>
                <p:cNvPr id="71713" name="Freeform 64"/>
                <p:cNvSpPr>
                  <a:spLocks/>
                </p:cNvSpPr>
                <p:nvPr/>
              </p:nvSpPr>
              <p:spPr bwMode="auto">
                <a:xfrm>
                  <a:off x="728" y="2768"/>
                  <a:ext cx="96" cy="56"/>
                </a:xfrm>
                <a:custGeom>
                  <a:avLst/>
                  <a:gdLst>
                    <a:gd name="T0" fmla="*/ 48 w 96"/>
                    <a:gd name="T1" fmla="*/ 0 h 56"/>
                    <a:gd name="T2" fmla="*/ 96 w 96"/>
                    <a:gd name="T3" fmla="*/ 56 h 56"/>
                    <a:gd name="T4" fmla="*/ 48 w 96"/>
                    <a:gd name="T5" fmla="*/ 40 h 56"/>
                    <a:gd name="T6" fmla="*/ 0 w 96"/>
                    <a:gd name="T7" fmla="*/ 56 h 56"/>
                    <a:gd name="T8" fmla="*/ 48 w 9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6"/>
                    <a:gd name="T17" fmla="*/ 96 w 9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6">
                      <a:moveTo>
                        <a:pt x="48" y="0"/>
                      </a:moveTo>
                      <a:lnTo>
                        <a:pt x="96" y="56"/>
                      </a:lnTo>
                      <a:lnTo>
                        <a:pt x="48" y="40"/>
                      </a:lnTo>
                      <a:lnTo>
                        <a:pt x="0" y="56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14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776" y="2808"/>
                  <a:ext cx="1" cy="93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71697" name="Group 66"/>
              <p:cNvGrpSpPr>
                <a:grpSpLocks/>
              </p:cNvGrpSpPr>
              <p:nvPr/>
            </p:nvGrpSpPr>
            <p:grpSpPr bwMode="auto">
              <a:xfrm>
                <a:off x="768" y="3704"/>
                <a:ext cx="1080" cy="96"/>
                <a:chOff x="768" y="3704"/>
                <a:chExt cx="1080" cy="96"/>
              </a:xfrm>
            </p:grpSpPr>
            <p:sp>
              <p:nvSpPr>
                <p:cNvPr id="71711" name="Freeform 67"/>
                <p:cNvSpPr>
                  <a:spLocks/>
                </p:cNvSpPr>
                <p:nvPr/>
              </p:nvSpPr>
              <p:spPr bwMode="auto">
                <a:xfrm>
                  <a:off x="1792" y="3704"/>
                  <a:ext cx="56" cy="96"/>
                </a:xfrm>
                <a:custGeom>
                  <a:avLst/>
                  <a:gdLst>
                    <a:gd name="T0" fmla="*/ 56 w 56"/>
                    <a:gd name="T1" fmla="*/ 48 h 96"/>
                    <a:gd name="T2" fmla="*/ 0 w 56"/>
                    <a:gd name="T3" fmla="*/ 96 h 96"/>
                    <a:gd name="T4" fmla="*/ 16 w 56"/>
                    <a:gd name="T5" fmla="*/ 48 h 96"/>
                    <a:gd name="T6" fmla="*/ 0 w 56"/>
                    <a:gd name="T7" fmla="*/ 0 h 96"/>
                    <a:gd name="T8" fmla="*/ 56 w 56"/>
                    <a:gd name="T9" fmla="*/ 48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96"/>
                    <a:gd name="T17" fmla="*/ 56 w 56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96">
                      <a:moveTo>
                        <a:pt x="56" y="48"/>
                      </a:moveTo>
                      <a:lnTo>
                        <a:pt x="0" y="96"/>
                      </a:lnTo>
                      <a:lnTo>
                        <a:pt x="16" y="48"/>
                      </a:lnTo>
                      <a:lnTo>
                        <a:pt x="0" y="0"/>
                      </a:lnTo>
                      <a:lnTo>
                        <a:pt x="56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12" name="Line 68"/>
                <p:cNvSpPr>
                  <a:spLocks noChangeShapeType="1"/>
                </p:cNvSpPr>
                <p:nvPr/>
              </p:nvSpPr>
              <p:spPr bwMode="auto">
                <a:xfrm>
                  <a:off x="768" y="3752"/>
                  <a:ext cx="1040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1698" name="Rectangle 69"/>
              <p:cNvSpPr>
                <a:spLocks noChangeArrowheads="1"/>
              </p:cNvSpPr>
              <p:nvPr/>
            </p:nvSpPr>
            <p:spPr bwMode="auto">
              <a:xfrm>
                <a:off x="840" y="2704"/>
                <a:ext cx="1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i="1">
                    <a:solidFill>
                      <a:srgbClr val="000000"/>
                    </a:solidFill>
                  </a:rPr>
                  <a:t>F</a:t>
                </a:r>
                <a:endParaRPr lang="en-US" i="1"/>
              </a:p>
            </p:txBody>
          </p:sp>
          <p:sp>
            <p:nvSpPr>
              <p:cNvPr id="71699" name="Rectangle 70"/>
              <p:cNvSpPr>
                <a:spLocks noChangeArrowheads="1"/>
              </p:cNvSpPr>
              <p:nvPr/>
            </p:nvSpPr>
            <p:spPr bwMode="auto">
              <a:xfrm>
                <a:off x="1168" y="2936"/>
                <a:ext cx="10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990000"/>
                    </a:solidFill>
                    <a:latin typeface="Arial Rounded MT Bold" pitchFamily="34" charset="0"/>
                  </a:rPr>
                  <a:t>x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71700" name="Rectangle 71"/>
              <p:cNvSpPr>
                <a:spLocks noChangeArrowheads="1"/>
              </p:cNvSpPr>
              <p:nvPr/>
            </p:nvSpPr>
            <p:spPr bwMode="auto">
              <a:xfrm>
                <a:off x="568" y="3872"/>
                <a:ext cx="155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linear-elastic behavior</a:t>
                </a:r>
                <a:endParaRPr lang="en-US"/>
              </a:p>
            </p:txBody>
          </p:sp>
          <p:sp>
            <p:nvSpPr>
              <p:cNvPr id="71701" name="Rectangle 72"/>
              <p:cNvSpPr>
                <a:spLocks noChangeArrowheads="1"/>
              </p:cNvSpPr>
              <p:nvPr/>
            </p:nvSpPr>
            <p:spPr bwMode="auto">
              <a:xfrm>
                <a:off x="1864" y="3648"/>
                <a:ext cx="11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71702" name="Line 73"/>
              <p:cNvSpPr>
                <a:spLocks noChangeShapeType="1"/>
              </p:cNvSpPr>
              <p:nvPr/>
            </p:nvSpPr>
            <p:spPr bwMode="auto">
              <a:xfrm flipV="1">
                <a:off x="776" y="3080"/>
                <a:ext cx="448" cy="6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71703" name="Group 74"/>
              <p:cNvGrpSpPr>
                <a:grpSpLocks/>
              </p:cNvGrpSpPr>
              <p:nvPr/>
            </p:nvGrpSpPr>
            <p:grpSpPr bwMode="auto">
              <a:xfrm>
                <a:off x="1776" y="3112"/>
                <a:ext cx="264" cy="560"/>
                <a:chOff x="1776" y="3112"/>
                <a:chExt cx="264" cy="560"/>
              </a:xfrm>
            </p:grpSpPr>
            <p:sp>
              <p:nvSpPr>
                <p:cNvPr id="717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776" y="3112"/>
                  <a:ext cx="264" cy="560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816" y="3128"/>
                  <a:ext cx="11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i="1">
                      <a:solidFill>
                        <a:srgbClr val="000000"/>
                      </a:solidFill>
                    </a:rPr>
                    <a:t>F</a:t>
                  </a:r>
                  <a:endParaRPr lang="en-US" i="1"/>
                </a:p>
              </p:txBody>
            </p:sp>
            <p:sp>
              <p:nvSpPr>
                <p:cNvPr id="717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824" y="3432"/>
                  <a:ext cx="95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  <a:latin typeface="Symbol" pitchFamily="18" charset="2"/>
                    </a:rPr>
                    <a:t>d</a:t>
                  </a:r>
                  <a:endParaRPr lang="en-US">
                    <a:latin typeface="Times" charset="0"/>
                  </a:endParaRPr>
                </a:p>
              </p:txBody>
            </p:sp>
            <p:sp>
              <p:nvSpPr>
                <p:cNvPr id="71710" name="Line 78"/>
                <p:cNvSpPr>
                  <a:spLocks noChangeShapeType="1"/>
                </p:cNvSpPr>
                <p:nvPr/>
              </p:nvSpPr>
              <p:spPr bwMode="auto">
                <a:xfrm>
                  <a:off x="1784" y="3384"/>
                  <a:ext cx="208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1704" name="Line 79"/>
              <p:cNvSpPr>
                <a:spLocks noChangeShapeType="1"/>
              </p:cNvSpPr>
              <p:nvPr/>
            </p:nvSpPr>
            <p:spPr bwMode="auto">
              <a:xfrm flipV="1">
                <a:off x="1136" y="3224"/>
                <a:ext cx="1" cy="2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1705" name="Line 80"/>
              <p:cNvSpPr>
                <a:spLocks noChangeShapeType="1"/>
              </p:cNvSpPr>
              <p:nvPr/>
            </p:nvSpPr>
            <p:spPr bwMode="auto">
              <a:xfrm>
                <a:off x="928" y="3512"/>
                <a:ext cx="20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1706" name="Rectangle 81"/>
              <p:cNvSpPr>
                <a:spLocks noChangeArrowheads="1"/>
              </p:cNvSpPr>
              <p:nvPr/>
            </p:nvSpPr>
            <p:spPr bwMode="auto">
              <a:xfrm>
                <a:off x="1160" y="3272"/>
                <a:ext cx="572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</a:rPr>
                  <a:t>slope =</a:t>
                </a:r>
                <a:endParaRPr lang="en-US"/>
              </a:p>
            </p:txBody>
          </p:sp>
        </p:grpSp>
        <p:sp>
          <p:nvSpPr>
            <p:cNvPr id="71693" name="Rectangle 82"/>
            <p:cNvSpPr>
              <a:spLocks noChangeArrowheads="1"/>
            </p:cNvSpPr>
            <p:nvPr/>
          </p:nvSpPr>
          <p:spPr bwMode="auto">
            <a:xfrm>
              <a:off x="3128" y="3435"/>
              <a:ext cx="218" cy="552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682" name="Object 83"/>
            <p:cNvGraphicFramePr>
              <a:graphicFrameLocks noChangeAspect="1"/>
            </p:cNvGraphicFramePr>
            <p:nvPr/>
          </p:nvGraphicFramePr>
          <p:xfrm>
            <a:off x="2796" y="2748"/>
            <a:ext cx="1066" cy="589"/>
          </p:xfrm>
          <a:graphic>
            <a:graphicData uri="http://schemas.openxmlformats.org/presentationml/2006/ole">
              <p:oleObj spid="_x0000_s71682" name="Equation" r:id="rId5" imgW="850680" imgH="469800" progId="Equation.3">
                <p:embed/>
              </p:oleObj>
            </a:graphicData>
          </a:graphic>
        </p:graphicFrame>
        <p:sp>
          <p:nvSpPr>
            <p:cNvPr id="71694" name="Text Box 84"/>
            <p:cNvSpPr txBox="1">
              <a:spLocks noChangeArrowheads="1"/>
            </p:cNvSpPr>
            <p:nvPr/>
          </p:nvSpPr>
          <p:spPr bwMode="auto">
            <a:xfrm>
              <a:off x="3978" y="2908"/>
              <a:ext cx="1651" cy="269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/>
                <a:t>(rect. cross section)</a:t>
              </a:r>
            </a:p>
          </p:txBody>
        </p:sp>
        <p:graphicFrame>
          <p:nvGraphicFramePr>
            <p:cNvPr id="71683" name="Object 85"/>
            <p:cNvGraphicFramePr>
              <a:graphicFrameLocks noChangeAspect="1"/>
            </p:cNvGraphicFramePr>
            <p:nvPr/>
          </p:nvGraphicFramePr>
          <p:xfrm>
            <a:off x="2796" y="3400"/>
            <a:ext cx="1177" cy="589"/>
          </p:xfrm>
          <a:graphic>
            <a:graphicData uri="http://schemas.openxmlformats.org/presentationml/2006/ole">
              <p:oleObj spid="_x0000_s71683" name="Equation" r:id="rId6" imgW="939600" imgH="469800" progId="Equation.3">
                <p:embed/>
              </p:oleObj>
            </a:graphicData>
          </a:graphic>
        </p:graphicFrame>
        <p:sp>
          <p:nvSpPr>
            <p:cNvPr id="71695" name="Text Box 86"/>
            <p:cNvSpPr txBox="1">
              <a:spLocks noChangeArrowheads="1"/>
            </p:cNvSpPr>
            <p:nvPr/>
          </p:nvSpPr>
          <p:spPr bwMode="auto">
            <a:xfrm>
              <a:off x="3978" y="3560"/>
              <a:ext cx="1632" cy="269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/>
                <a:t>(circ. cross section)</a:t>
              </a: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AA4D45-865B-47ED-BD52-C5BB26BEB166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5334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Ceramic Crystal Structures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92675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33CC"/>
                </a:solidFill>
                <a:ea typeface="ＭＳ Ｐゴシック" charset="-128"/>
              </a:rPr>
              <a:t>Oxide structures</a:t>
            </a:r>
          </a:p>
          <a:p>
            <a:pPr lvl="1"/>
            <a:r>
              <a:rPr lang="en-US" sz="2400" smtClean="0">
                <a:ea typeface="ＭＳ Ｐゴシック" charset="-128"/>
              </a:rPr>
              <a:t>oxygen anions larger than metal cations</a:t>
            </a:r>
          </a:p>
          <a:p>
            <a:pPr lvl="1"/>
            <a:r>
              <a:rPr lang="en-US" sz="2400" smtClean="0">
                <a:ea typeface="ＭＳ Ｐゴシック" charset="-128"/>
              </a:rPr>
              <a:t>close packed oxygen in a lattice (usually FCC)</a:t>
            </a:r>
          </a:p>
          <a:p>
            <a:pPr lvl="1"/>
            <a:r>
              <a:rPr lang="en-US" sz="2400" smtClean="0">
                <a:ea typeface="ＭＳ Ｐゴシック" charset="-128"/>
              </a:rPr>
              <a:t>cations fit into interstitial sites among oxygen ions</a:t>
            </a:r>
            <a:endParaRPr lang="en-US" sz="2400" b="1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F62ADF-9B53-4C8E-8E68-AB8F52647062}" type="slidenum">
              <a:rPr lang="en-US"/>
              <a:pPr/>
              <a:t>30</a:t>
            </a:fld>
            <a:endParaRPr lang="en-US"/>
          </a:p>
        </p:txBody>
      </p:sp>
      <p:sp>
        <p:nvSpPr>
          <p:cNvPr id="73733" name="Rectangle 2"/>
          <p:cNvSpPr>
            <a:spLocks noChangeArrowheads="1"/>
          </p:cNvSpPr>
          <p:nvPr/>
        </p:nvSpPr>
        <p:spPr bwMode="auto">
          <a:xfrm>
            <a:off x="381000" y="1143000"/>
            <a:ext cx="7537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/>
              <a:t>•  </a:t>
            </a:r>
            <a:r>
              <a:rPr lang="en-US"/>
              <a:t>3-point bend test to measure room-</a:t>
            </a:r>
            <a:r>
              <a:rPr lang="en-US" i="1"/>
              <a:t>T</a:t>
            </a:r>
            <a:r>
              <a:rPr lang="en-US"/>
              <a:t> flexural strength.</a:t>
            </a:r>
            <a:endParaRPr lang="en-US" sz="2200"/>
          </a:p>
        </p:txBody>
      </p:sp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6934200" y="19812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12.32,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7373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Flexural Tests – Measurement of Flexural Strength</a:t>
            </a:r>
          </a:p>
        </p:txBody>
      </p:sp>
      <p:grpSp>
        <p:nvGrpSpPr>
          <p:cNvPr id="73736" name="Group 5"/>
          <p:cNvGrpSpPr>
            <a:grpSpLocks/>
          </p:cNvGrpSpPr>
          <p:nvPr/>
        </p:nvGrpSpPr>
        <p:grpSpPr bwMode="auto">
          <a:xfrm>
            <a:off x="919163" y="1590675"/>
            <a:ext cx="7613650" cy="2151063"/>
            <a:chOff x="579" y="1002"/>
            <a:chExt cx="4796" cy="1355"/>
          </a:xfrm>
        </p:grpSpPr>
        <p:grpSp>
          <p:nvGrpSpPr>
            <p:cNvPr id="73753" name="Group 6"/>
            <p:cNvGrpSpPr>
              <a:grpSpLocks/>
            </p:cNvGrpSpPr>
            <p:nvPr/>
          </p:nvGrpSpPr>
          <p:grpSpPr bwMode="auto">
            <a:xfrm>
              <a:off x="579" y="1002"/>
              <a:ext cx="4796" cy="1108"/>
              <a:chOff x="682" y="1407"/>
              <a:chExt cx="4534" cy="1108"/>
            </a:xfrm>
          </p:grpSpPr>
          <p:sp>
            <p:nvSpPr>
              <p:cNvPr id="73765" name="Rectangle 7"/>
              <p:cNvSpPr>
                <a:spLocks noChangeArrowheads="1"/>
              </p:cNvSpPr>
              <p:nvPr/>
            </p:nvSpPr>
            <p:spPr bwMode="auto">
              <a:xfrm>
                <a:off x="1699" y="2057"/>
                <a:ext cx="2492" cy="174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6" name="Freeform 8"/>
              <p:cNvSpPr>
                <a:spLocks/>
              </p:cNvSpPr>
              <p:nvPr/>
            </p:nvSpPr>
            <p:spPr bwMode="auto">
              <a:xfrm>
                <a:off x="1699" y="1974"/>
                <a:ext cx="2492" cy="315"/>
              </a:xfrm>
              <a:custGeom>
                <a:avLst/>
                <a:gdLst>
                  <a:gd name="T0" fmla="*/ 45 w 2492"/>
                  <a:gd name="T1" fmla="*/ 0 h 315"/>
                  <a:gd name="T2" fmla="*/ 0 w 2492"/>
                  <a:gd name="T3" fmla="*/ 161 h 315"/>
                  <a:gd name="T4" fmla="*/ 136 w 2492"/>
                  <a:gd name="T5" fmla="*/ 199 h 315"/>
                  <a:gd name="T6" fmla="*/ 419 w 2492"/>
                  <a:gd name="T7" fmla="*/ 251 h 315"/>
                  <a:gd name="T8" fmla="*/ 747 w 2492"/>
                  <a:gd name="T9" fmla="*/ 296 h 315"/>
                  <a:gd name="T10" fmla="*/ 1018 w 2492"/>
                  <a:gd name="T11" fmla="*/ 309 h 315"/>
                  <a:gd name="T12" fmla="*/ 1262 w 2492"/>
                  <a:gd name="T13" fmla="*/ 315 h 315"/>
                  <a:gd name="T14" fmla="*/ 1559 w 2492"/>
                  <a:gd name="T15" fmla="*/ 302 h 315"/>
                  <a:gd name="T16" fmla="*/ 1790 w 2492"/>
                  <a:gd name="T17" fmla="*/ 290 h 315"/>
                  <a:gd name="T18" fmla="*/ 1996 w 2492"/>
                  <a:gd name="T19" fmla="*/ 270 h 315"/>
                  <a:gd name="T20" fmla="*/ 2157 w 2492"/>
                  <a:gd name="T21" fmla="*/ 244 h 315"/>
                  <a:gd name="T22" fmla="*/ 2363 w 2492"/>
                  <a:gd name="T23" fmla="*/ 206 h 315"/>
                  <a:gd name="T24" fmla="*/ 2492 w 2492"/>
                  <a:gd name="T25" fmla="*/ 161 h 315"/>
                  <a:gd name="T26" fmla="*/ 2434 w 2492"/>
                  <a:gd name="T27" fmla="*/ 13 h 315"/>
                  <a:gd name="T28" fmla="*/ 2215 w 2492"/>
                  <a:gd name="T29" fmla="*/ 58 h 315"/>
                  <a:gd name="T30" fmla="*/ 1938 w 2492"/>
                  <a:gd name="T31" fmla="*/ 96 h 315"/>
                  <a:gd name="T32" fmla="*/ 1662 w 2492"/>
                  <a:gd name="T33" fmla="*/ 122 h 315"/>
                  <a:gd name="T34" fmla="*/ 1398 w 2492"/>
                  <a:gd name="T35" fmla="*/ 129 h 315"/>
                  <a:gd name="T36" fmla="*/ 1166 w 2492"/>
                  <a:gd name="T37" fmla="*/ 141 h 315"/>
                  <a:gd name="T38" fmla="*/ 915 w 2492"/>
                  <a:gd name="T39" fmla="*/ 129 h 315"/>
                  <a:gd name="T40" fmla="*/ 683 w 2492"/>
                  <a:gd name="T41" fmla="*/ 109 h 315"/>
                  <a:gd name="T42" fmla="*/ 496 w 2492"/>
                  <a:gd name="T43" fmla="*/ 90 h 315"/>
                  <a:gd name="T44" fmla="*/ 297 w 2492"/>
                  <a:gd name="T45" fmla="*/ 64 h 315"/>
                  <a:gd name="T46" fmla="*/ 103 w 2492"/>
                  <a:gd name="T47" fmla="*/ 19 h 315"/>
                  <a:gd name="T48" fmla="*/ 45 w 2492"/>
                  <a:gd name="T49" fmla="*/ 0 h 3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92"/>
                  <a:gd name="T76" fmla="*/ 0 h 315"/>
                  <a:gd name="T77" fmla="*/ 2492 w 2492"/>
                  <a:gd name="T78" fmla="*/ 315 h 3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92" h="315">
                    <a:moveTo>
                      <a:pt x="45" y="0"/>
                    </a:moveTo>
                    <a:lnTo>
                      <a:pt x="0" y="161"/>
                    </a:lnTo>
                    <a:lnTo>
                      <a:pt x="136" y="199"/>
                    </a:lnTo>
                    <a:lnTo>
                      <a:pt x="419" y="251"/>
                    </a:lnTo>
                    <a:lnTo>
                      <a:pt x="747" y="296"/>
                    </a:lnTo>
                    <a:lnTo>
                      <a:pt x="1018" y="309"/>
                    </a:lnTo>
                    <a:lnTo>
                      <a:pt x="1262" y="315"/>
                    </a:lnTo>
                    <a:lnTo>
                      <a:pt x="1559" y="302"/>
                    </a:lnTo>
                    <a:lnTo>
                      <a:pt x="1790" y="290"/>
                    </a:lnTo>
                    <a:lnTo>
                      <a:pt x="1996" y="270"/>
                    </a:lnTo>
                    <a:lnTo>
                      <a:pt x="2157" y="244"/>
                    </a:lnTo>
                    <a:lnTo>
                      <a:pt x="2363" y="206"/>
                    </a:lnTo>
                    <a:lnTo>
                      <a:pt x="2492" y="161"/>
                    </a:lnTo>
                    <a:lnTo>
                      <a:pt x="2434" y="13"/>
                    </a:lnTo>
                    <a:lnTo>
                      <a:pt x="2215" y="58"/>
                    </a:lnTo>
                    <a:lnTo>
                      <a:pt x="1938" y="96"/>
                    </a:lnTo>
                    <a:lnTo>
                      <a:pt x="1662" y="122"/>
                    </a:lnTo>
                    <a:lnTo>
                      <a:pt x="1398" y="129"/>
                    </a:lnTo>
                    <a:lnTo>
                      <a:pt x="1166" y="141"/>
                    </a:lnTo>
                    <a:lnTo>
                      <a:pt x="915" y="129"/>
                    </a:lnTo>
                    <a:lnTo>
                      <a:pt x="683" y="109"/>
                    </a:lnTo>
                    <a:lnTo>
                      <a:pt x="496" y="90"/>
                    </a:lnTo>
                    <a:lnTo>
                      <a:pt x="297" y="64"/>
                    </a:lnTo>
                    <a:lnTo>
                      <a:pt x="103" y="19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555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3767" name="Group 9"/>
              <p:cNvGrpSpPr>
                <a:grpSpLocks/>
              </p:cNvGrpSpPr>
              <p:nvPr/>
            </p:nvGrpSpPr>
            <p:grpSpPr bwMode="auto">
              <a:xfrm>
                <a:off x="2880" y="1626"/>
                <a:ext cx="90" cy="483"/>
                <a:chOff x="2871" y="1626"/>
                <a:chExt cx="90" cy="483"/>
              </a:xfrm>
            </p:grpSpPr>
            <p:sp>
              <p:nvSpPr>
                <p:cNvPr id="73816" name="Freeform 10"/>
                <p:cNvSpPr>
                  <a:spLocks/>
                </p:cNvSpPr>
                <p:nvPr/>
              </p:nvSpPr>
              <p:spPr bwMode="auto">
                <a:xfrm>
                  <a:off x="2871" y="2057"/>
                  <a:ext cx="90" cy="52"/>
                </a:xfrm>
                <a:custGeom>
                  <a:avLst/>
                  <a:gdLst>
                    <a:gd name="T0" fmla="*/ 45 w 90"/>
                    <a:gd name="T1" fmla="*/ 52 h 52"/>
                    <a:gd name="T2" fmla="*/ 0 w 90"/>
                    <a:gd name="T3" fmla="*/ 0 h 52"/>
                    <a:gd name="T4" fmla="*/ 45 w 90"/>
                    <a:gd name="T5" fmla="*/ 20 h 52"/>
                    <a:gd name="T6" fmla="*/ 90 w 90"/>
                    <a:gd name="T7" fmla="*/ 0 h 52"/>
                    <a:gd name="T8" fmla="*/ 45 w 90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52"/>
                    <a:gd name="T17" fmla="*/ 90 w 90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52">
                      <a:moveTo>
                        <a:pt x="45" y="52"/>
                      </a:moveTo>
                      <a:lnTo>
                        <a:pt x="0" y="0"/>
                      </a:lnTo>
                      <a:lnTo>
                        <a:pt x="45" y="20"/>
                      </a:lnTo>
                      <a:lnTo>
                        <a:pt x="90" y="0"/>
                      </a:lnTo>
                      <a:lnTo>
                        <a:pt x="45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1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916" y="1626"/>
                  <a:ext cx="1" cy="451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3768" name="Rectangle 12"/>
              <p:cNvSpPr>
                <a:spLocks noChangeArrowheads="1"/>
              </p:cNvSpPr>
              <p:nvPr/>
            </p:nvSpPr>
            <p:spPr bwMode="auto">
              <a:xfrm>
                <a:off x="2871" y="1407"/>
                <a:ext cx="105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i="1">
                    <a:solidFill>
                      <a:srgbClr val="FF0000"/>
                    </a:solidFill>
                  </a:rPr>
                  <a:t>F</a:t>
                </a:r>
                <a:endParaRPr lang="en-US" i="1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73769" name="Group 13"/>
              <p:cNvGrpSpPr>
                <a:grpSpLocks/>
              </p:cNvGrpSpPr>
              <p:nvPr/>
            </p:nvGrpSpPr>
            <p:grpSpPr bwMode="auto">
              <a:xfrm>
                <a:off x="2028" y="1720"/>
                <a:ext cx="882" cy="77"/>
                <a:chOff x="2028" y="1723"/>
                <a:chExt cx="882" cy="77"/>
              </a:xfrm>
            </p:grpSpPr>
            <p:sp>
              <p:nvSpPr>
                <p:cNvPr id="73813" name="Freeform 14"/>
                <p:cNvSpPr>
                  <a:spLocks/>
                </p:cNvSpPr>
                <p:nvPr/>
              </p:nvSpPr>
              <p:spPr bwMode="auto">
                <a:xfrm>
                  <a:off x="2028" y="1723"/>
                  <a:ext cx="45" cy="77"/>
                </a:xfrm>
                <a:custGeom>
                  <a:avLst/>
                  <a:gdLst>
                    <a:gd name="T0" fmla="*/ 0 w 45"/>
                    <a:gd name="T1" fmla="*/ 38 h 77"/>
                    <a:gd name="T2" fmla="*/ 45 w 45"/>
                    <a:gd name="T3" fmla="*/ 0 h 77"/>
                    <a:gd name="T4" fmla="*/ 32 w 45"/>
                    <a:gd name="T5" fmla="*/ 38 h 77"/>
                    <a:gd name="T6" fmla="*/ 45 w 45"/>
                    <a:gd name="T7" fmla="*/ 77 h 77"/>
                    <a:gd name="T8" fmla="*/ 0 w 45"/>
                    <a:gd name="T9" fmla="*/ 38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77"/>
                    <a:gd name="T17" fmla="*/ 45 w 45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77">
                      <a:moveTo>
                        <a:pt x="0" y="38"/>
                      </a:moveTo>
                      <a:lnTo>
                        <a:pt x="45" y="0"/>
                      </a:lnTo>
                      <a:lnTo>
                        <a:pt x="32" y="38"/>
                      </a:lnTo>
                      <a:lnTo>
                        <a:pt x="45" y="77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14" name="Freeform 15"/>
                <p:cNvSpPr>
                  <a:spLocks/>
                </p:cNvSpPr>
                <p:nvPr/>
              </p:nvSpPr>
              <p:spPr bwMode="auto">
                <a:xfrm>
                  <a:off x="2865" y="1723"/>
                  <a:ext cx="45" cy="77"/>
                </a:xfrm>
                <a:custGeom>
                  <a:avLst/>
                  <a:gdLst>
                    <a:gd name="T0" fmla="*/ 45 w 45"/>
                    <a:gd name="T1" fmla="*/ 38 h 77"/>
                    <a:gd name="T2" fmla="*/ 0 w 45"/>
                    <a:gd name="T3" fmla="*/ 77 h 77"/>
                    <a:gd name="T4" fmla="*/ 13 w 45"/>
                    <a:gd name="T5" fmla="*/ 38 h 77"/>
                    <a:gd name="T6" fmla="*/ 0 w 45"/>
                    <a:gd name="T7" fmla="*/ 0 h 77"/>
                    <a:gd name="T8" fmla="*/ 45 w 45"/>
                    <a:gd name="T9" fmla="*/ 38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77"/>
                    <a:gd name="T17" fmla="*/ 45 w 45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77">
                      <a:moveTo>
                        <a:pt x="45" y="38"/>
                      </a:moveTo>
                      <a:lnTo>
                        <a:pt x="0" y="77"/>
                      </a:lnTo>
                      <a:lnTo>
                        <a:pt x="13" y="38"/>
                      </a:lnTo>
                      <a:lnTo>
                        <a:pt x="0" y="0"/>
                      </a:lnTo>
                      <a:lnTo>
                        <a:pt x="45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15" name="Line 16"/>
                <p:cNvSpPr>
                  <a:spLocks noChangeShapeType="1"/>
                </p:cNvSpPr>
                <p:nvPr/>
              </p:nvSpPr>
              <p:spPr bwMode="auto">
                <a:xfrm>
                  <a:off x="2060" y="1761"/>
                  <a:ext cx="818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3770" name="Rectangle 17"/>
              <p:cNvSpPr>
                <a:spLocks noChangeArrowheads="1"/>
              </p:cNvSpPr>
              <p:nvPr/>
            </p:nvSpPr>
            <p:spPr bwMode="auto">
              <a:xfrm>
                <a:off x="2311" y="1575"/>
                <a:ext cx="199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i="1">
                    <a:solidFill>
                      <a:srgbClr val="4C4CFF"/>
                    </a:solidFill>
                  </a:rPr>
                  <a:t>L</a:t>
                </a:r>
                <a:r>
                  <a:rPr lang="en-US" sz="1900">
                    <a:solidFill>
                      <a:srgbClr val="4C4CFF"/>
                    </a:solidFill>
                  </a:rPr>
                  <a:t>/2</a:t>
                </a:r>
                <a:endParaRPr lang="en-US">
                  <a:solidFill>
                    <a:srgbClr val="4C4CFF"/>
                  </a:solidFill>
                </a:endParaRPr>
              </a:p>
            </p:txBody>
          </p:sp>
          <p:grpSp>
            <p:nvGrpSpPr>
              <p:cNvPr id="73771" name="Group 18"/>
              <p:cNvGrpSpPr>
                <a:grpSpLocks/>
              </p:cNvGrpSpPr>
              <p:nvPr/>
            </p:nvGrpSpPr>
            <p:grpSpPr bwMode="auto">
              <a:xfrm>
                <a:off x="2942" y="1719"/>
                <a:ext cx="882" cy="77"/>
                <a:chOff x="2942" y="1716"/>
                <a:chExt cx="882" cy="77"/>
              </a:xfrm>
            </p:grpSpPr>
            <p:sp>
              <p:nvSpPr>
                <p:cNvPr id="73810" name="Freeform 19"/>
                <p:cNvSpPr>
                  <a:spLocks/>
                </p:cNvSpPr>
                <p:nvPr/>
              </p:nvSpPr>
              <p:spPr bwMode="auto">
                <a:xfrm>
                  <a:off x="2942" y="1716"/>
                  <a:ext cx="45" cy="77"/>
                </a:xfrm>
                <a:custGeom>
                  <a:avLst/>
                  <a:gdLst>
                    <a:gd name="T0" fmla="*/ 0 w 45"/>
                    <a:gd name="T1" fmla="*/ 39 h 77"/>
                    <a:gd name="T2" fmla="*/ 45 w 45"/>
                    <a:gd name="T3" fmla="*/ 0 h 77"/>
                    <a:gd name="T4" fmla="*/ 32 w 45"/>
                    <a:gd name="T5" fmla="*/ 39 h 77"/>
                    <a:gd name="T6" fmla="*/ 45 w 45"/>
                    <a:gd name="T7" fmla="*/ 77 h 77"/>
                    <a:gd name="T8" fmla="*/ 0 w 45"/>
                    <a:gd name="T9" fmla="*/ 39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77"/>
                    <a:gd name="T17" fmla="*/ 45 w 45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77">
                      <a:moveTo>
                        <a:pt x="0" y="39"/>
                      </a:moveTo>
                      <a:lnTo>
                        <a:pt x="45" y="0"/>
                      </a:lnTo>
                      <a:lnTo>
                        <a:pt x="32" y="39"/>
                      </a:lnTo>
                      <a:lnTo>
                        <a:pt x="45" y="77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11" name="Freeform 20"/>
                <p:cNvSpPr>
                  <a:spLocks/>
                </p:cNvSpPr>
                <p:nvPr/>
              </p:nvSpPr>
              <p:spPr bwMode="auto">
                <a:xfrm>
                  <a:off x="3779" y="1716"/>
                  <a:ext cx="45" cy="77"/>
                </a:xfrm>
                <a:custGeom>
                  <a:avLst/>
                  <a:gdLst>
                    <a:gd name="T0" fmla="*/ 45 w 45"/>
                    <a:gd name="T1" fmla="*/ 39 h 77"/>
                    <a:gd name="T2" fmla="*/ 0 w 45"/>
                    <a:gd name="T3" fmla="*/ 77 h 77"/>
                    <a:gd name="T4" fmla="*/ 13 w 45"/>
                    <a:gd name="T5" fmla="*/ 39 h 77"/>
                    <a:gd name="T6" fmla="*/ 0 w 45"/>
                    <a:gd name="T7" fmla="*/ 0 h 77"/>
                    <a:gd name="T8" fmla="*/ 45 w 45"/>
                    <a:gd name="T9" fmla="*/ 39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77"/>
                    <a:gd name="T17" fmla="*/ 45 w 45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77">
                      <a:moveTo>
                        <a:pt x="45" y="39"/>
                      </a:moveTo>
                      <a:lnTo>
                        <a:pt x="0" y="77"/>
                      </a:lnTo>
                      <a:lnTo>
                        <a:pt x="13" y="39"/>
                      </a:lnTo>
                      <a:lnTo>
                        <a:pt x="0" y="0"/>
                      </a:lnTo>
                      <a:lnTo>
                        <a:pt x="45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12" name="Line 21"/>
                <p:cNvSpPr>
                  <a:spLocks noChangeShapeType="1"/>
                </p:cNvSpPr>
                <p:nvPr/>
              </p:nvSpPr>
              <p:spPr bwMode="auto">
                <a:xfrm>
                  <a:off x="2974" y="1755"/>
                  <a:ext cx="818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3772" name="Rectangle 22"/>
              <p:cNvSpPr>
                <a:spLocks noChangeArrowheads="1"/>
              </p:cNvSpPr>
              <p:nvPr/>
            </p:nvSpPr>
            <p:spPr bwMode="auto">
              <a:xfrm>
                <a:off x="3225" y="1575"/>
                <a:ext cx="20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i="1">
                    <a:solidFill>
                      <a:srgbClr val="4C4CFF"/>
                    </a:solidFill>
                  </a:rPr>
                  <a:t>L</a:t>
                </a:r>
                <a:r>
                  <a:rPr lang="en-US" sz="1900">
                    <a:solidFill>
                      <a:srgbClr val="4C4CFF"/>
                    </a:solidFill>
                  </a:rPr>
                  <a:t>/2</a:t>
                </a:r>
                <a:endParaRPr lang="en-US">
                  <a:solidFill>
                    <a:srgbClr val="4C4CFF"/>
                  </a:solidFill>
                </a:endParaRPr>
              </a:p>
            </p:txBody>
          </p:sp>
          <p:grpSp>
            <p:nvGrpSpPr>
              <p:cNvPr id="73773" name="Group 23"/>
              <p:cNvGrpSpPr>
                <a:grpSpLocks/>
              </p:cNvGrpSpPr>
              <p:nvPr/>
            </p:nvGrpSpPr>
            <p:grpSpPr bwMode="auto">
              <a:xfrm>
                <a:off x="4288" y="1980"/>
                <a:ext cx="90" cy="238"/>
                <a:chOff x="4288" y="1980"/>
                <a:chExt cx="90" cy="238"/>
              </a:xfrm>
            </p:grpSpPr>
            <p:sp>
              <p:nvSpPr>
                <p:cNvPr id="73808" name="Freeform 24"/>
                <p:cNvSpPr>
                  <a:spLocks/>
                </p:cNvSpPr>
                <p:nvPr/>
              </p:nvSpPr>
              <p:spPr bwMode="auto">
                <a:xfrm>
                  <a:off x="4288" y="2167"/>
                  <a:ext cx="90" cy="51"/>
                </a:xfrm>
                <a:custGeom>
                  <a:avLst/>
                  <a:gdLst>
                    <a:gd name="T0" fmla="*/ 45 w 90"/>
                    <a:gd name="T1" fmla="*/ 51 h 51"/>
                    <a:gd name="T2" fmla="*/ 0 w 90"/>
                    <a:gd name="T3" fmla="*/ 0 h 51"/>
                    <a:gd name="T4" fmla="*/ 45 w 90"/>
                    <a:gd name="T5" fmla="*/ 19 h 51"/>
                    <a:gd name="T6" fmla="*/ 90 w 90"/>
                    <a:gd name="T7" fmla="*/ 0 h 51"/>
                    <a:gd name="T8" fmla="*/ 45 w 90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51"/>
                    <a:gd name="T17" fmla="*/ 90 w 90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51">
                      <a:moveTo>
                        <a:pt x="45" y="51"/>
                      </a:moveTo>
                      <a:lnTo>
                        <a:pt x="0" y="0"/>
                      </a:lnTo>
                      <a:lnTo>
                        <a:pt x="45" y="19"/>
                      </a:lnTo>
                      <a:lnTo>
                        <a:pt x="90" y="0"/>
                      </a:lnTo>
                      <a:lnTo>
                        <a:pt x="45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09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4333" y="1980"/>
                  <a:ext cx="1" cy="206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73774" name="Group 26"/>
              <p:cNvGrpSpPr>
                <a:grpSpLocks/>
              </p:cNvGrpSpPr>
              <p:nvPr/>
            </p:nvGrpSpPr>
            <p:grpSpPr bwMode="auto">
              <a:xfrm>
                <a:off x="4288" y="2283"/>
                <a:ext cx="90" cy="232"/>
                <a:chOff x="4288" y="2283"/>
                <a:chExt cx="90" cy="232"/>
              </a:xfrm>
            </p:grpSpPr>
            <p:sp>
              <p:nvSpPr>
                <p:cNvPr id="73806" name="Freeform 27"/>
                <p:cNvSpPr>
                  <a:spLocks/>
                </p:cNvSpPr>
                <p:nvPr/>
              </p:nvSpPr>
              <p:spPr bwMode="auto">
                <a:xfrm>
                  <a:off x="4288" y="2283"/>
                  <a:ext cx="90" cy="51"/>
                </a:xfrm>
                <a:custGeom>
                  <a:avLst/>
                  <a:gdLst>
                    <a:gd name="T0" fmla="*/ 45 w 90"/>
                    <a:gd name="T1" fmla="*/ 0 h 51"/>
                    <a:gd name="T2" fmla="*/ 90 w 90"/>
                    <a:gd name="T3" fmla="*/ 51 h 51"/>
                    <a:gd name="T4" fmla="*/ 45 w 90"/>
                    <a:gd name="T5" fmla="*/ 32 h 51"/>
                    <a:gd name="T6" fmla="*/ 0 w 90"/>
                    <a:gd name="T7" fmla="*/ 51 h 51"/>
                    <a:gd name="T8" fmla="*/ 45 w 90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51"/>
                    <a:gd name="T17" fmla="*/ 90 w 90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51">
                      <a:moveTo>
                        <a:pt x="45" y="0"/>
                      </a:moveTo>
                      <a:lnTo>
                        <a:pt x="90" y="51"/>
                      </a:lnTo>
                      <a:lnTo>
                        <a:pt x="45" y="32"/>
                      </a:lnTo>
                      <a:lnTo>
                        <a:pt x="0" y="51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07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333" y="2315"/>
                  <a:ext cx="1" cy="200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3775" name="Rectangle 29"/>
              <p:cNvSpPr>
                <a:spLocks noChangeArrowheads="1"/>
              </p:cNvSpPr>
              <p:nvPr/>
            </p:nvSpPr>
            <p:spPr bwMode="auto">
              <a:xfrm>
                <a:off x="4441" y="2077"/>
                <a:ext cx="7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i="1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sz="1800">
                    <a:solidFill>
                      <a:srgbClr val="000000"/>
                    </a:solidFill>
                  </a:rPr>
                  <a:t> = midpoint </a:t>
                </a:r>
                <a:endParaRPr lang="en-US"/>
              </a:p>
            </p:txBody>
          </p:sp>
          <p:sp>
            <p:nvSpPr>
              <p:cNvPr id="73776" name="Rectangle 30"/>
              <p:cNvSpPr>
                <a:spLocks noChangeArrowheads="1"/>
              </p:cNvSpPr>
              <p:nvPr/>
            </p:nvSpPr>
            <p:spPr bwMode="auto">
              <a:xfrm>
                <a:off x="4441" y="2257"/>
                <a:ext cx="5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deflection</a:t>
                </a:r>
                <a:endParaRPr lang="en-US"/>
              </a:p>
            </p:txBody>
          </p:sp>
          <p:grpSp>
            <p:nvGrpSpPr>
              <p:cNvPr id="73777" name="Group 31"/>
              <p:cNvGrpSpPr>
                <a:grpSpLocks/>
              </p:cNvGrpSpPr>
              <p:nvPr/>
            </p:nvGrpSpPr>
            <p:grpSpPr bwMode="auto">
              <a:xfrm>
                <a:off x="1571" y="1652"/>
                <a:ext cx="167" cy="380"/>
                <a:chOff x="1571" y="1652"/>
                <a:chExt cx="167" cy="380"/>
              </a:xfrm>
            </p:grpSpPr>
            <p:sp>
              <p:nvSpPr>
                <p:cNvPr id="73804" name="Freeform 32"/>
                <p:cNvSpPr>
                  <a:spLocks/>
                </p:cNvSpPr>
                <p:nvPr/>
              </p:nvSpPr>
              <p:spPr bwMode="auto">
                <a:xfrm>
                  <a:off x="1667" y="1974"/>
                  <a:ext cx="71" cy="58"/>
                </a:xfrm>
                <a:custGeom>
                  <a:avLst/>
                  <a:gdLst>
                    <a:gd name="T0" fmla="*/ 52 w 71"/>
                    <a:gd name="T1" fmla="*/ 58 h 58"/>
                    <a:gd name="T2" fmla="*/ 0 w 71"/>
                    <a:gd name="T3" fmla="*/ 32 h 58"/>
                    <a:gd name="T4" fmla="*/ 39 w 71"/>
                    <a:gd name="T5" fmla="*/ 25 h 58"/>
                    <a:gd name="T6" fmla="*/ 71 w 71"/>
                    <a:gd name="T7" fmla="*/ 0 h 58"/>
                    <a:gd name="T8" fmla="*/ 52 w 71"/>
                    <a:gd name="T9" fmla="*/ 58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58"/>
                    <a:gd name="T17" fmla="*/ 71 w 71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58">
                      <a:moveTo>
                        <a:pt x="52" y="58"/>
                      </a:moveTo>
                      <a:lnTo>
                        <a:pt x="0" y="32"/>
                      </a:lnTo>
                      <a:lnTo>
                        <a:pt x="39" y="25"/>
                      </a:lnTo>
                      <a:lnTo>
                        <a:pt x="71" y="0"/>
                      </a:lnTo>
                      <a:lnTo>
                        <a:pt x="52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05" name="Line 33"/>
                <p:cNvSpPr>
                  <a:spLocks noChangeShapeType="1"/>
                </p:cNvSpPr>
                <p:nvPr/>
              </p:nvSpPr>
              <p:spPr bwMode="auto">
                <a:xfrm>
                  <a:off x="1571" y="1652"/>
                  <a:ext cx="135" cy="347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3778" name="Rectangle 34"/>
              <p:cNvSpPr>
                <a:spLocks noChangeArrowheads="1"/>
              </p:cNvSpPr>
              <p:nvPr/>
            </p:nvSpPr>
            <p:spPr bwMode="auto">
              <a:xfrm>
                <a:off x="682" y="1510"/>
                <a:ext cx="79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4C4CFF"/>
                    </a:solidFill>
                  </a:rPr>
                  <a:t>cross section</a:t>
                </a:r>
                <a:endParaRPr lang="en-US"/>
              </a:p>
            </p:txBody>
          </p:sp>
          <p:sp>
            <p:nvSpPr>
              <p:cNvPr id="73779" name="Line 35"/>
              <p:cNvSpPr>
                <a:spLocks noChangeShapeType="1"/>
              </p:cNvSpPr>
              <p:nvPr/>
            </p:nvSpPr>
            <p:spPr bwMode="auto">
              <a:xfrm flipV="1">
                <a:off x="1699" y="1987"/>
                <a:ext cx="45" cy="141"/>
              </a:xfrm>
              <a:prstGeom prst="line">
                <a:avLst/>
              </a:prstGeom>
              <a:noFill/>
              <a:ln w="30163">
                <a:solidFill>
                  <a:srgbClr val="4C4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780" name="Rectangle 36"/>
              <p:cNvSpPr>
                <a:spLocks noChangeArrowheads="1"/>
              </p:cNvSpPr>
              <p:nvPr/>
            </p:nvSpPr>
            <p:spPr bwMode="auto">
              <a:xfrm>
                <a:off x="749" y="1732"/>
                <a:ext cx="201" cy="246"/>
              </a:xfrm>
              <a:prstGeom prst="rect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1" name="Oval 37"/>
              <p:cNvSpPr>
                <a:spLocks noChangeArrowheads="1"/>
              </p:cNvSpPr>
              <p:nvPr/>
            </p:nvSpPr>
            <p:spPr bwMode="auto">
              <a:xfrm>
                <a:off x="1219" y="1744"/>
                <a:ext cx="291" cy="292"/>
              </a:xfrm>
              <a:prstGeom prst="ellipse">
                <a:avLst/>
              </a:prstGeom>
              <a:solidFill>
                <a:srgbClr val="FFFFFF"/>
              </a:solidFill>
              <a:ln w="301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3782" name="Group 38"/>
              <p:cNvGrpSpPr>
                <a:grpSpLocks/>
              </p:cNvGrpSpPr>
              <p:nvPr/>
            </p:nvGrpSpPr>
            <p:grpSpPr bwMode="auto">
              <a:xfrm>
                <a:off x="1274" y="1890"/>
                <a:ext cx="84" cy="103"/>
                <a:chOff x="1274" y="1890"/>
                <a:chExt cx="84" cy="103"/>
              </a:xfrm>
            </p:grpSpPr>
            <p:sp>
              <p:nvSpPr>
                <p:cNvPr id="73802" name="Freeform 39"/>
                <p:cNvSpPr>
                  <a:spLocks/>
                </p:cNvSpPr>
                <p:nvPr/>
              </p:nvSpPr>
              <p:spPr bwMode="auto">
                <a:xfrm>
                  <a:off x="1274" y="1935"/>
                  <a:ext cx="58" cy="58"/>
                </a:xfrm>
                <a:custGeom>
                  <a:avLst/>
                  <a:gdLst>
                    <a:gd name="T0" fmla="*/ 0 w 58"/>
                    <a:gd name="T1" fmla="*/ 58 h 58"/>
                    <a:gd name="T2" fmla="*/ 0 w 58"/>
                    <a:gd name="T3" fmla="*/ 0 h 58"/>
                    <a:gd name="T4" fmla="*/ 20 w 58"/>
                    <a:gd name="T5" fmla="*/ 32 h 58"/>
                    <a:gd name="T6" fmla="*/ 58 w 58"/>
                    <a:gd name="T7" fmla="*/ 45 h 58"/>
                    <a:gd name="T8" fmla="*/ 0 w 58"/>
                    <a:gd name="T9" fmla="*/ 58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58"/>
                    <a:gd name="T17" fmla="*/ 58 w 58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58">
                      <a:moveTo>
                        <a:pt x="0" y="58"/>
                      </a:moveTo>
                      <a:lnTo>
                        <a:pt x="0" y="0"/>
                      </a:lnTo>
                      <a:lnTo>
                        <a:pt x="20" y="32"/>
                      </a:lnTo>
                      <a:lnTo>
                        <a:pt x="58" y="45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03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294" y="1890"/>
                  <a:ext cx="64" cy="77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3783" name="Rectangle 41"/>
              <p:cNvSpPr>
                <a:spLocks noChangeArrowheads="1"/>
              </p:cNvSpPr>
              <p:nvPr/>
            </p:nvSpPr>
            <p:spPr bwMode="auto">
              <a:xfrm>
                <a:off x="1371" y="1787"/>
                <a:ext cx="10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i="1">
                    <a:solidFill>
                      <a:srgbClr val="000000"/>
                    </a:solidFill>
                  </a:rPr>
                  <a:t>R</a:t>
                </a:r>
                <a:endParaRPr lang="en-US" i="1"/>
              </a:p>
            </p:txBody>
          </p:sp>
          <p:sp>
            <p:nvSpPr>
              <p:cNvPr id="73784" name="Rectangle 42"/>
              <p:cNvSpPr>
                <a:spLocks noChangeArrowheads="1"/>
              </p:cNvSpPr>
              <p:nvPr/>
            </p:nvSpPr>
            <p:spPr bwMode="auto">
              <a:xfrm>
                <a:off x="804" y="2038"/>
                <a:ext cx="8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i="1">
                    <a:solidFill>
                      <a:srgbClr val="000000"/>
                    </a:solidFill>
                  </a:rPr>
                  <a:t>b</a:t>
                </a:r>
                <a:endParaRPr lang="en-US" i="1"/>
              </a:p>
            </p:txBody>
          </p:sp>
          <p:grpSp>
            <p:nvGrpSpPr>
              <p:cNvPr id="73785" name="Group 43"/>
              <p:cNvGrpSpPr>
                <a:grpSpLocks/>
              </p:cNvGrpSpPr>
              <p:nvPr/>
            </p:nvGrpSpPr>
            <p:grpSpPr bwMode="auto">
              <a:xfrm>
                <a:off x="746" y="1999"/>
                <a:ext cx="200" cy="91"/>
                <a:chOff x="746" y="1999"/>
                <a:chExt cx="200" cy="91"/>
              </a:xfrm>
            </p:grpSpPr>
            <p:sp>
              <p:nvSpPr>
                <p:cNvPr id="73799" name="Freeform 44"/>
                <p:cNvSpPr>
                  <a:spLocks/>
                </p:cNvSpPr>
                <p:nvPr/>
              </p:nvSpPr>
              <p:spPr bwMode="auto">
                <a:xfrm>
                  <a:off x="746" y="1999"/>
                  <a:ext cx="52" cy="91"/>
                </a:xfrm>
                <a:custGeom>
                  <a:avLst/>
                  <a:gdLst>
                    <a:gd name="T0" fmla="*/ 0 w 52"/>
                    <a:gd name="T1" fmla="*/ 46 h 91"/>
                    <a:gd name="T2" fmla="*/ 52 w 52"/>
                    <a:gd name="T3" fmla="*/ 0 h 91"/>
                    <a:gd name="T4" fmla="*/ 33 w 52"/>
                    <a:gd name="T5" fmla="*/ 46 h 91"/>
                    <a:gd name="T6" fmla="*/ 52 w 52"/>
                    <a:gd name="T7" fmla="*/ 91 h 91"/>
                    <a:gd name="T8" fmla="*/ 0 w 52"/>
                    <a:gd name="T9" fmla="*/ 46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91"/>
                    <a:gd name="T17" fmla="*/ 52 w 52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91">
                      <a:moveTo>
                        <a:pt x="0" y="46"/>
                      </a:moveTo>
                      <a:lnTo>
                        <a:pt x="52" y="0"/>
                      </a:lnTo>
                      <a:lnTo>
                        <a:pt x="33" y="46"/>
                      </a:lnTo>
                      <a:lnTo>
                        <a:pt x="52" y="91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00" name="Freeform 45"/>
                <p:cNvSpPr>
                  <a:spLocks/>
                </p:cNvSpPr>
                <p:nvPr/>
              </p:nvSpPr>
              <p:spPr bwMode="auto">
                <a:xfrm>
                  <a:off x="894" y="1999"/>
                  <a:ext cx="52" cy="91"/>
                </a:xfrm>
                <a:custGeom>
                  <a:avLst/>
                  <a:gdLst>
                    <a:gd name="T0" fmla="*/ 52 w 52"/>
                    <a:gd name="T1" fmla="*/ 46 h 91"/>
                    <a:gd name="T2" fmla="*/ 0 w 52"/>
                    <a:gd name="T3" fmla="*/ 91 h 91"/>
                    <a:gd name="T4" fmla="*/ 20 w 52"/>
                    <a:gd name="T5" fmla="*/ 46 h 91"/>
                    <a:gd name="T6" fmla="*/ 0 w 52"/>
                    <a:gd name="T7" fmla="*/ 0 h 91"/>
                    <a:gd name="T8" fmla="*/ 52 w 52"/>
                    <a:gd name="T9" fmla="*/ 46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91"/>
                    <a:gd name="T17" fmla="*/ 52 w 52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91">
                      <a:moveTo>
                        <a:pt x="52" y="46"/>
                      </a:moveTo>
                      <a:lnTo>
                        <a:pt x="0" y="91"/>
                      </a:lnTo>
                      <a:lnTo>
                        <a:pt x="20" y="46"/>
                      </a:lnTo>
                      <a:lnTo>
                        <a:pt x="0" y="0"/>
                      </a:lnTo>
                      <a:lnTo>
                        <a:pt x="52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01" name="Line 46"/>
                <p:cNvSpPr>
                  <a:spLocks noChangeShapeType="1"/>
                </p:cNvSpPr>
                <p:nvPr/>
              </p:nvSpPr>
              <p:spPr bwMode="auto">
                <a:xfrm>
                  <a:off x="779" y="2045"/>
                  <a:ext cx="135" cy="1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73786" name="Group 47"/>
              <p:cNvGrpSpPr>
                <a:grpSpLocks/>
              </p:cNvGrpSpPr>
              <p:nvPr/>
            </p:nvGrpSpPr>
            <p:grpSpPr bwMode="auto">
              <a:xfrm>
                <a:off x="965" y="1729"/>
                <a:ext cx="90" cy="258"/>
                <a:chOff x="965" y="1729"/>
                <a:chExt cx="90" cy="258"/>
              </a:xfrm>
            </p:grpSpPr>
            <p:sp>
              <p:nvSpPr>
                <p:cNvPr id="73796" name="Freeform 48"/>
                <p:cNvSpPr>
                  <a:spLocks/>
                </p:cNvSpPr>
                <p:nvPr/>
              </p:nvSpPr>
              <p:spPr bwMode="auto">
                <a:xfrm>
                  <a:off x="965" y="1935"/>
                  <a:ext cx="90" cy="52"/>
                </a:xfrm>
                <a:custGeom>
                  <a:avLst/>
                  <a:gdLst>
                    <a:gd name="T0" fmla="*/ 45 w 90"/>
                    <a:gd name="T1" fmla="*/ 52 h 52"/>
                    <a:gd name="T2" fmla="*/ 0 w 90"/>
                    <a:gd name="T3" fmla="*/ 0 h 52"/>
                    <a:gd name="T4" fmla="*/ 45 w 90"/>
                    <a:gd name="T5" fmla="*/ 19 h 52"/>
                    <a:gd name="T6" fmla="*/ 90 w 90"/>
                    <a:gd name="T7" fmla="*/ 0 h 52"/>
                    <a:gd name="T8" fmla="*/ 45 w 90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52"/>
                    <a:gd name="T17" fmla="*/ 90 w 90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52">
                      <a:moveTo>
                        <a:pt x="45" y="52"/>
                      </a:moveTo>
                      <a:lnTo>
                        <a:pt x="0" y="0"/>
                      </a:lnTo>
                      <a:lnTo>
                        <a:pt x="45" y="19"/>
                      </a:lnTo>
                      <a:lnTo>
                        <a:pt x="90" y="0"/>
                      </a:lnTo>
                      <a:lnTo>
                        <a:pt x="45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97" name="Freeform 49"/>
                <p:cNvSpPr>
                  <a:spLocks/>
                </p:cNvSpPr>
                <p:nvPr/>
              </p:nvSpPr>
              <p:spPr bwMode="auto">
                <a:xfrm>
                  <a:off x="965" y="1729"/>
                  <a:ext cx="90" cy="52"/>
                </a:xfrm>
                <a:custGeom>
                  <a:avLst/>
                  <a:gdLst>
                    <a:gd name="T0" fmla="*/ 45 w 90"/>
                    <a:gd name="T1" fmla="*/ 0 h 52"/>
                    <a:gd name="T2" fmla="*/ 90 w 90"/>
                    <a:gd name="T3" fmla="*/ 52 h 52"/>
                    <a:gd name="T4" fmla="*/ 45 w 90"/>
                    <a:gd name="T5" fmla="*/ 32 h 52"/>
                    <a:gd name="T6" fmla="*/ 0 w 90"/>
                    <a:gd name="T7" fmla="*/ 52 h 52"/>
                    <a:gd name="T8" fmla="*/ 45 w 90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52"/>
                    <a:gd name="T17" fmla="*/ 90 w 90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52">
                      <a:moveTo>
                        <a:pt x="45" y="0"/>
                      </a:moveTo>
                      <a:lnTo>
                        <a:pt x="90" y="52"/>
                      </a:lnTo>
                      <a:lnTo>
                        <a:pt x="45" y="32"/>
                      </a:lnTo>
                      <a:lnTo>
                        <a:pt x="0" y="52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9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010" y="1761"/>
                  <a:ext cx="1" cy="193"/>
                </a:xfrm>
                <a:prstGeom prst="line">
                  <a:avLst/>
                </a:prstGeom>
                <a:noFill/>
                <a:ln w="301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3787" name="Rectangle 51"/>
              <p:cNvSpPr>
                <a:spLocks noChangeArrowheads="1"/>
              </p:cNvSpPr>
              <p:nvPr/>
            </p:nvSpPr>
            <p:spPr bwMode="auto">
              <a:xfrm>
                <a:off x="1030" y="1768"/>
                <a:ext cx="8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 i="1">
                    <a:solidFill>
                      <a:srgbClr val="000000"/>
                    </a:solidFill>
                  </a:rPr>
                  <a:t>d</a:t>
                </a:r>
                <a:endParaRPr lang="en-US" i="1"/>
              </a:p>
            </p:txBody>
          </p:sp>
          <p:sp>
            <p:nvSpPr>
              <p:cNvPr id="73788" name="Rectangle 52"/>
              <p:cNvSpPr>
                <a:spLocks noChangeArrowheads="1"/>
              </p:cNvSpPr>
              <p:nvPr/>
            </p:nvSpPr>
            <p:spPr bwMode="auto">
              <a:xfrm>
                <a:off x="746" y="2167"/>
                <a:ext cx="26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4C4CFF"/>
                    </a:solidFill>
                  </a:rPr>
                  <a:t>rect.</a:t>
                </a:r>
                <a:endParaRPr lang="en-US">
                  <a:solidFill>
                    <a:srgbClr val="4C4CFF"/>
                  </a:solidFill>
                </a:endParaRPr>
              </a:p>
            </p:txBody>
          </p:sp>
          <p:sp>
            <p:nvSpPr>
              <p:cNvPr id="73789" name="Rectangle 53"/>
              <p:cNvSpPr>
                <a:spLocks noChangeArrowheads="1"/>
              </p:cNvSpPr>
              <p:nvPr/>
            </p:nvSpPr>
            <p:spPr bwMode="auto">
              <a:xfrm>
                <a:off x="1216" y="2167"/>
                <a:ext cx="25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4C4CFF"/>
                    </a:solidFill>
                  </a:rPr>
                  <a:t>circ.</a:t>
                </a:r>
                <a:endParaRPr lang="en-US">
                  <a:solidFill>
                    <a:srgbClr val="4C4CFF"/>
                  </a:solidFill>
                </a:endParaRPr>
              </a:p>
            </p:txBody>
          </p:sp>
          <p:sp>
            <p:nvSpPr>
              <p:cNvPr id="73790" name="Line 54"/>
              <p:cNvSpPr>
                <a:spLocks noChangeShapeType="1"/>
              </p:cNvSpPr>
              <p:nvPr/>
            </p:nvSpPr>
            <p:spPr bwMode="auto">
              <a:xfrm>
                <a:off x="2021" y="1605"/>
                <a:ext cx="0" cy="4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791" name="Line 55"/>
              <p:cNvSpPr>
                <a:spLocks noChangeShapeType="1"/>
              </p:cNvSpPr>
              <p:nvPr/>
            </p:nvSpPr>
            <p:spPr bwMode="auto">
              <a:xfrm>
                <a:off x="3836" y="1605"/>
                <a:ext cx="0" cy="4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792" name="Line 56"/>
              <p:cNvSpPr>
                <a:spLocks noChangeShapeType="1"/>
              </p:cNvSpPr>
              <p:nvPr/>
            </p:nvSpPr>
            <p:spPr bwMode="auto">
              <a:xfrm>
                <a:off x="2922" y="2222"/>
                <a:ext cx="1418" cy="0"/>
              </a:xfrm>
              <a:prstGeom prst="line">
                <a:avLst/>
              </a:prstGeom>
              <a:noFill/>
              <a:ln w="28575">
                <a:solidFill>
                  <a:srgbClr val="A6A6A6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793" name="Line 57"/>
              <p:cNvSpPr>
                <a:spLocks noChangeShapeType="1"/>
              </p:cNvSpPr>
              <p:nvPr/>
            </p:nvSpPr>
            <p:spPr bwMode="auto">
              <a:xfrm>
                <a:off x="2922" y="2273"/>
                <a:ext cx="141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794" name="Freeform 58"/>
              <p:cNvSpPr>
                <a:spLocks/>
              </p:cNvSpPr>
              <p:nvPr/>
            </p:nvSpPr>
            <p:spPr bwMode="auto">
              <a:xfrm>
                <a:off x="3811" y="2234"/>
                <a:ext cx="116" cy="58"/>
              </a:xfrm>
              <a:custGeom>
                <a:avLst/>
                <a:gdLst>
                  <a:gd name="T0" fmla="*/ 58 w 116"/>
                  <a:gd name="T1" fmla="*/ 0 h 58"/>
                  <a:gd name="T2" fmla="*/ 0 w 116"/>
                  <a:gd name="T3" fmla="*/ 58 h 58"/>
                  <a:gd name="T4" fmla="*/ 116 w 116"/>
                  <a:gd name="T5" fmla="*/ 58 h 58"/>
                  <a:gd name="T6" fmla="*/ 58 w 116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6"/>
                  <a:gd name="T13" fmla="*/ 0 h 58"/>
                  <a:gd name="T14" fmla="*/ 116 w 116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6" h="58">
                    <a:moveTo>
                      <a:pt x="58" y="0"/>
                    </a:moveTo>
                    <a:lnTo>
                      <a:pt x="0" y="58"/>
                    </a:lnTo>
                    <a:lnTo>
                      <a:pt x="116" y="58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301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5" name="Freeform 59"/>
              <p:cNvSpPr>
                <a:spLocks/>
              </p:cNvSpPr>
              <p:nvPr/>
            </p:nvSpPr>
            <p:spPr bwMode="auto">
              <a:xfrm>
                <a:off x="1960" y="2239"/>
                <a:ext cx="116" cy="58"/>
              </a:xfrm>
              <a:custGeom>
                <a:avLst/>
                <a:gdLst>
                  <a:gd name="T0" fmla="*/ 58 w 116"/>
                  <a:gd name="T1" fmla="*/ 0 h 58"/>
                  <a:gd name="T2" fmla="*/ 0 w 116"/>
                  <a:gd name="T3" fmla="*/ 58 h 58"/>
                  <a:gd name="T4" fmla="*/ 116 w 116"/>
                  <a:gd name="T5" fmla="*/ 58 h 58"/>
                  <a:gd name="T6" fmla="*/ 58 w 116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6"/>
                  <a:gd name="T13" fmla="*/ 0 h 58"/>
                  <a:gd name="T14" fmla="*/ 116 w 116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6" h="58">
                    <a:moveTo>
                      <a:pt x="58" y="0"/>
                    </a:moveTo>
                    <a:lnTo>
                      <a:pt x="0" y="58"/>
                    </a:lnTo>
                    <a:lnTo>
                      <a:pt x="116" y="58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301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54" name="Group 60"/>
            <p:cNvGrpSpPr>
              <a:grpSpLocks/>
            </p:cNvGrpSpPr>
            <p:nvPr/>
          </p:nvGrpSpPr>
          <p:grpSpPr bwMode="auto">
            <a:xfrm>
              <a:off x="2306" y="1832"/>
              <a:ext cx="1391" cy="525"/>
              <a:chOff x="2306" y="1859"/>
              <a:chExt cx="1391" cy="525"/>
            </a:xfrm>
          </p:grpSpPr>
          <p:grpSp>
            <p:nvGrpSpPr>
              <p:cNvPr id="73755" name="Group 61"/>
              <p:cNvGrpSpPr>
                <a:grpSpLocks/>
              </p:cNvGrpSpPr>
              <p:nvPr/>
            </p:nvGrpSpPr>
            <p:grpSpPr bwMode="auto">
              <a:xfrm>
                <a:off x="2524" y="2282"/>
                <a:ext cx="913" cy="95"/>
                <a:chOff x="2524" y="2282"/>
                <a:chExt cx="913" cy="95"/>
              </a:xfrm>
            </p:grpSpPr>
            <p:sp>
              <p:nvSpPr>
                <p:cNvPr id="73762" name="Freeform 62"/>
                <p:cNvSpPr>
                  <a:spLocks/>
                </p:cNvSpPr>
                <p:nvPr/>
              </p:nvSpPr>
              <p:spPr bwMode="auto">
                <a:xfrm>
                  <a:off x="2524" y="2282"/>
                  <a:ext cx="54" cy="95"/>
                </a:xfrm>
                <a:custGeom>
                  <a:avLst/>
                  <a:gdLst>
                    <a:gd name="T0" fmla="*/ 0 w 54"/>
                    <a:gd name="T1" fmla="*/ 47 h 95"/>
                    <a:gd name="T2" fmla="*/ 54 w 54"/>
                    <a:gd name="T3" fmla="*/ 0 h 95"/>
                    <a:gd name="T4" fmla="*/ 34 w 54"/>
                    <a:gd name="T5" fmla="*/ 47 h 95"/>
                    <a:gd name="T6" fmla="*/ 54 w 54"/>
                    <a:gd name="T7" fmla="*/ 95 h 95"/>
                    <a:gd name="T8" fmla="*/ 0 w 54"/>
                    <a:gd name="T9" fmla="*/ 47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"/>
                    <a:gd name="T16" fmla="*/ 0 h 95"/>
                    <a:gd name="T17" fmla="*/ 54 w 54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" h="95">
                      <a:moveTo>
                        <a:pt x="0" y="47"/>
                      </a:moveTo>
                      <a:lnTo>
                        <a:pt x="54" y="0"/>
                      </a:lnTo>
                      <a:lnTo>
                        <a:pt x="34" y="47"/>
                      </a:lnTo>
                      <a:lnTo>
                        <a:pt x="54" y="95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63" name="Freeform 63"/>
                <p:cNvSpPr>
                  <a:spLocks/>
                </p:cNvSpPr>
                <p:nvPr/>
              </p:nvSpPr>
              <p:spPr bwMode="auto">
                <a:xfrm>
                  <a:off x="3382" y="2282"/>
                  <a:ext cx="55" cy="95"/>
                </a:xfrm>
                <a:custGeom>
                  <a:avLst/>
                  <a:gdLst>
                    <a:gd name="T0" fmla="*/ 55 w 55"/>
                    <a:gd name="T1" fmla="*/ 47 h 95"/>
                    <a:gd name="T2" fmla="*/ 0 w 55"/>
                    <a:gd name="T3" fmla="*/ 95 h 95"/>
                    <a:gd name="T4" fmla="*/ 21 w 55"/>
                    <a:gd name="T5" fmla="*/ 47 h 95"/>
                    <a:gd name="T6" fmla="*/ 0 w 55"/>
                    <a:gd name="T7" fmla="*/ 0 h 95"/>
                    <a:gd name="T8" fmla="*/ 55 w 55"/>
                    <a:gd name="T9" fmla="*/ 47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95"/>
                    <a:gd name="T17" fmla="*/ 55 w 55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95">
                      <a:moveTo>
                        <a:pt x="55" y="47"/>
                      </a:moveTo>
                      <a:lnTo>
                        <a:pt x="0" y="95"/>
                      </a:lnTo>
                      <a:lnTo>
                        <a:pt x="21" y="47"/>
                      </a:lnTo>
                      <a:lnTo>
                        <a:pt x="0" y="0"/>
                      </a:lnTo>
                      <a:lnTo>
                        <a:pt x="55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64" name="Line 64"/>
                <p:cNvSpPr>
                  <a:spLocks noChangeShapeType="1"/>
                </p:cNvSpPr>
                <p:nvPr/>
              </p:nvSpPr>
              <p:spPr bwMode="auto">
                <a:xfrm>
                  <a:off x="2558" y="2329"/>
                  <a:ext cx="845" cy="1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3756" name="Rectangle 65"/>
              <p:cNvSpPr>
                <a:spLocks noChangeArrowheads="1"/>
              </p:cNvSpPr>
              <p:nvPr/>
            </p:nvSpPr>
            <p:spPr bwMode="auto">
              <a:xfrm>
                <a:off x="2306" y="2057"/>
                <a:ext cx="139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location of max tension</a:t>
                </a:r>
                <a:endParaRPr lang="en-US"/>
              </a:p>
            </p:txBody>
          </p:sp>
          <p:sp>
            <p:nvSpPr>
              <p:cNvPr id="73757" name="Rectangle 66"/>
              <p:cNvSpPr>
                <a:spLocks noChangeArrowheads="1"/>
              </p:cNvSpPr>
              <p:nvPr/>
            </p:nvSpPr>
            <p:spPr bwMode="auto">
              <a:xfrm>
                <a:off x="2885" y="1859"/>
                <a:ext cx="136" cy="55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3758" name="Group 67"/>
              <p:cNvGrpSpPr>
                <a:grpSpLocks/>
              </p:cNvGrpSpPr>
              <p:nvPr/>
            </p:nvGrpSpPr>
            <p:grpSpPr bwMode="auto">
              <a:xfrm>
                <a:off x="2674" y="1893"/>
                <a:ext cx="252" cy="184"/>
                <a:chOff x="2674" y="1893"/>
                <a:chExt cx="252" cy="184"/>
              </a:xfrm>
            </p:grpSpPr>
            <p:sp>
              <p:nvSpPr>
                <p:cNvPr id="73760" name="Freeform 68"/>
                <p:cNvSpPr>
                  <a:spLocks/>
                </p:cNvSpPr>
                <p:nvPr/>
              </p:nvSpPr>
              <p:spPr bwMode="auto">
                <a:xfrm>
                  <a:off x="2864" y="1893"/>
                  <a:ext cx="62" cy="68"/>
                </a:xfrm>
                <a:custGeom>
                  <a:avLst/>
                  <a:gdLst>
                    <a:gd name="T0" fmla="*/ 62 w 62"/>
                    <a:gd name="T1" fmla="*/ 7 h 68"/>
                    <a:gd name="T2" fmla="*/ 48 w 62"/>
                    <a:gd name="T3" fmla="*/ 68 h 68"/>
                    <a:gd name="T4" fmla="*/ 35 w 62"/>
                    <a:gd name="T5" fmla="*/ 27 h 68"/>
                    <a:gd name="T6" fmla="*/ 0 w 62"/>
                    <a:gd name="T7" fmla="*/ 0 h 68"/>
                    <a:gd name="T8" fmla="*/ 62 w 62"/>
                    <a:gd name="T9" fmla="*/ 7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68"/>
                    <a:gd name="T17" fmla="*/ 62 w 62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68">
                      <a:moveTo>
                        <a:pt x="62" y="7"/>
                      </a:moveTo>
                      <a:lnTo>
                        <a:pt x="48" y="68"/>
                      </a:lnTo>
                      <a:lnTo>
                        <a:pt x="35" y="27"/>
                      </a:lnTo>
                      <a:lnTo>
                        <a:pt x="0" y="0"/>
                      </a:lnTo>
                      <a:lnTo>
                        <a:pt x="6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61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674" y="1920"/>
                  <a:ext cx="225" cy="157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73759" name="Rectangle 70"/>
              <p:cNvSpPr>
                <a:spLocks noChangeArrowheads="1"/>
              </p:cNvSpPr>
              <p:nvPr/>
            </p:nvSpPr>
            <p:spPr bwMode="auto">
              <a:xfrm>
                <a:off x="2817" y="2288"/>
                <a:ext cx="340" cy="96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381000" y="3810000"/>
            <a:ext cx="8407400" cy="2370138"/>
            <a:chOff x="240" y="2400"/>
            <a:chExt cx="5296" cy="1493"/>
          </a:xfrm>
        </p:grpSpPr>
        <p:sp>
          <p:nvSpPr>
            <p:cNvPr id="73738" name="Rectangle 72"/>
            <p:cNvSpPr>
              <a:spLocks noChangeArrowheads="1"/>
            </p:cNvSpPr>
            <p:nvPr/>
          </p:nvSpPr>
          <p:spPr bwMode="auto">
            <a:xfrm>
              <a:off x="240" y="2410"/>
              <a:ext cx="164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/>
                <a:t>•  </a:t>
              </a:r>
              <a:r>
                <a:rPr lang="en-US"/>
                <a:t>Flexural strength:</a:t>
              </a:r>
            </a:p>
          </p:txBody>
        </p:sp>
        <p:sp>
          <p:nvSpPr>
            <p:cNvPr id="73739" name="Rectangle 73"/>
            <p:cNvSpPr>
              <a:spLocks noChangeArrowheads="1"/>
            </p:cNvSpPr>
            <p:nvPr/>
          </p:nvSpPr>
          <p:spPr bwMode="auto">
            <a:xfrm>
              <a:off x="3552" y="2400"/>
              <a:ext cx="142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/>
                <a:t>•  </a:t>
              </a:r>
              <a:r>
                <a:rPr lang="en-US"/>
                <a:t>Typical values:</a:t>
              </a:r>
            </a:p>
          </p:txBody>
        </p:sp>
        <p:sp>
          <p:nvSpPr>
            <p:cNvPr id="73740" name="Rectangle 74"/>
            <p:cNvSpPr>
              <a:spLocks noChangeArrowheads="1"/>
            </p:cNvSpPr>
            <p:nvPr/>
          </p:nvSpPr>
          <p:spPr bwMode="auto">
            <a:xfrm>
              <a:off x="3072" y="3696"/>
              <a:ext cx="240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Data from Table 12.5, </a:t>
              </a:r>
              <a:r>
                <a:rPr lang="en-US" sz="1200" i="1">
                  <a:solidFill>
                    <a:srgbClr val="000000"/>
                  </a:solidFill>
                </a:rPr>
                <a:t>Callister &amp; Rethwisch 8e.</a:t>
              </a:r>
            </a:p>
          </p:txBody>
        </p:sp>
        <p:grpSp>
          <p:nvGrpSpPr>
            <p:cNvPr id="73741" name="Group 75"/>
            <p:cNvGrpSpPr>
              <a:grpSpLocks/>
            </p:cNvGrpSpPr>
            <p:nvPr/>
          </p:nvGrpSpPr>
          <p:grpSpPr bwMode="auto">
            <a:xfrm>
              <a:off x="3072" y="2640"/>
              <a:ext cx="2464" cy="1056"/>
              <a:chOff x="3072" y="2640"/>
              <a:chExt cx="2464" cy="1056"/>
            </a:xfrm>
          </p:grpSpPr>
          <p:sp>
            <p:nvSpPr>
              <p:cNvPr id="73744" name="Rectangle 76"/>
              <p:cNvSpPr>
                <a:spLocks noChangeArrowheads="1"/>
              </p:cNvSpPr>
              <p:nvPr/>
            </p:nvSpPr>
            <p:spPr bwMode="auto">
              <a:xfrm>
                <a:off x="3072" y="2640"/>
                <a:ext cx="2448" cy="1056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5" name="Rectangle 77"/>
              <p:cNvSpPr>
                <a:spLocks noChangeArrowheads="1"/>
              </p:cNvSpPr>
              <p:nvPr/>
            </p:nvSpPr>
            <p:spPr bwMode="auto">
              <a:xfrm>
                <a:off x="3072" y="2864"/>
                <a:ext cx="1334" cy="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Si nitride</a:t>
                </a:r>
              </a:p>
              <a:p>
                <a:r>
                  <a:rPr lang="en-US" sz="2000"/>
                  <a:t>Si carbide</a:t>
                </a:r>
              </a:p>
              <a:p>
                <a:r>
                  <a:rPr lang="en-US" sz="2000"/>
                  <a:t>Al oxide</a:t>
                </a:r>
              </a:p>
              <a:p>
                <a:r>
                  <a:rPr lang="en-US" sz="2000"/>
                  <a:t>glass (soda-lime)</a:t>
                </a:r>
              </a:p>
            </p:txBody>
          </p:sp>
          <p:sp>
            <p:nvSpPr>
              <p:cNvPr id="73746" name="Rectangle 78"/>
              <p:cNvSpPr>
                <a:spLocks noChangeArrowheads="1"/>
              </p:cNvSpPr>
              <p:nvPr/>
            </p:nvSpPr>
            <p:spPr bwMode="auto">
              <a:xfrm>
                <a:off x="4097" y="2870"/>
                <a:ext cx="792" cy="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250-1000</a:t>
                </a:r>
              </a:p>
              <a:p>
                <a:pPr algn="ctr"/>
                <a:r>
                  <a:rPr lang="en-US" sz="2000"/>
                  <a:t>100-820</a:t>
                </a:r>
              </a:p>
              <a:p>
                <a:pPr algn="ctr"/>
                <a:r>
                  <a:rPr lang="en-US" sz="2000"/>
                  <a:t>275-700</a:t>
                </a:r>
              </a:p>
              <a:p>
                <a:pPr algn="ctr"/>
                <a:r>
                  <a:rPr lang="en-US" sz="2000"/>
                  <a:t>69</a:t>
                </a:r>
              </a:p>
            </p:txBody>
          </p:sp>
          <p:sp>
            <p:nvSpPr>
              <p:cNvPr id="73747" name="Rectangle 79"/>
              <p:cNvSpPr>
                <a:spLocks noChangeArrowheads="1"/>
              </p:cNvSpPr>
              <p:nvPr/>
            </p:nvSpPr>
            <p:spPr bwMode="auto">
              <a:xfrm>
                <a:off x="4909" y="2870"/>
                <a:ext cx="383" cy="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304</a:t>
                </a:r>
              </a:p>
              <a:p>
                <a:pPr algn="ctr"/>
                <a:r>
                  <a:rPr lang="en-US" sz="2000"/>
                  <a:t>345</a:t>
                </a:r>
              </a:p>
              <a:p>
                <a:pPr algn="ctr"/>
                <a:r>
                  <a:rPr lang="en-US" sz="2000"/>
                  <a:t>393</a:t>
                </a:r>
              </a:p>
              <a:p>
                <a:pPr algn="ctr"/>
                <a:r>
                  <a:rPr lang="en-US" sz="2000"/>
                  <a:t>69</a:t>
                </a:r>
              </a:p>
            </p:txBody>
          </p:sp>
          <p:sp>
            <p:nvSpPr>
              <p:cNvPr id="73748" name="AutoShape 80"/>
              <p:cNvSpPr>
                <a:spLocks noChangeAspect="1" noChangeArrowheads="1" noTextEdit="1"/>
              </p:cNvSpPr>
              <p:nvPr/>
            </p:nvSpPr>
            <p:spPr bwMode="auto">
              <a:xfrm>
                <a:off x="3120" y="2640"/>
                <a:ext cx="2416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749" name="Rectangle 81"/>
              <p:cNvSpPr>
                <a:spLocks noChangeArrowheads="1"/>
              </p:cNvSpPr>
              <p:nvPr/>
            </p:nvSpPr>
            <p:spPr bwMode="auto">
              <a:xfrm>
                <a:off x="3128" y="2648"/>
                <a:ext cx="8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Material      </a:t>
                </a:r>
                <a:endParaRPr lang="en-US"/>
              </a:p>
            </p:txBody>
          </p:sp>
          <p:sp>
            <p:nvSpPr>
              <p:cNvPr id="73750" name="Rectangle 82"/>
              <p:cNvSpPr>
                <a:spLocks noChangeArrowheads="1"/>
              </p:cNvSpPr>
              <p:nvPr/>
            </p:nvSpPr>
            <p:spPr bwMode="auto">
              <a:xfrm>
                <a:off x="4099" y="2640"/>
                <a:ext cx="9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latin typeface="Symbol" pitchFamily="18" charset="2"/>
                  </a:rPr>
                  <a:t>s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73751" name="Rectangle 83"/>
              <p:cNvSpPr>
                <a:spLocks noChangeArrowheads="1"/>
              </p:cNvSpPr>
              <p:nvPr/>
            </p:nvSpPr>
            <p:spPr bwMode="auto">
              <a:xfrm>
                <a:off x="4195" y="2680"/>
                <a:ext cx="1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i="1">
                    <a:solidFill>
                      <a:srgbClr val="000000"/>
                    </a:solidFill>
                  </a:rPr>
                  <a:t>fs</a:t>
                </a:r>
                <a:endParaRPr lang="en-US" i="1"/>
              </a:p>
            </p:txBody>
          </p:sp>
          <p:sp>
            <p:nvSpPr>
              <p:cNvPr id="73752" name="Rectangle 84"/>
              <p:cNvSpPr>
                <a:spLocks noChangeArrowheads="1"/>
              </p:cNvSpPr>
              <p:nvPr/>
            </p:nvSpPr>
            <p:spPr bwMode="auto">
              <a:xfrm>
                <a:off x="4339" y="2648"/>
                <a:ext cx="105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(MPa)  </a:t>
                </a:r>
                <a:r>
                  <a:rPr lang="en-US" sz="2000" i="1">
                    <a:solidFill>
                      <a:srgbClr val="000000"/>
                    </a:solidFill>
                  </a:rPr>
                  <a:t>E</a:t>
                </a:r>
                <a:r>
                  <a:rPr lang="en-US" sz="2000">
                    <a:solidFill>
                      <a:srgbClr val="000000"/>
                    </a:solidFill>
                  </a:rPr>
                  <a:t>(GPa)</a:t>
                </a:r>
                <a:endParaRPr lang="en-US"/>
              </a:p>
            </p:txBody>
          </p:sp>
        </p:grpSp>
        <p:graphicFrame>
          <p:nvGraphicFramePr>
            <p:cNvPr id="73730" name="Object 85"/>
            <p:cNvGraphicFramePr>
              <a:graphicFrameLocks noChangeAspect="1"/>
            </p:cNvGraphicFramePr>
            <p:nvPr/>
          </p:nvGraphicFramePr>
          <p:xfrm>
            <a:off x="491" y="2759"/>
            <a:ext cx="1003" cy="526"/>
          </p:xfrm>
          <a:graphic>
            <a:graphicData uri="http://schemas.openxmlformats.org/presentationml/2006/ole">
              <p:oleObj spid="_x0000_s73730" name="Equation" r:id="rId5" imgW="799920" imgH="419040" progId="Equation.3">
                <p:embed/>
              </p:oleObj>
            </a:graphicData>
          </a:graphic>
        </p:graphicFrame>
        <p:sp>
          <p:nvSpPr>
            <p:cNvPr id="73742" name="Text Box 86"/>
            <p:cNvSpPr txBox="1">
              <a:spLocks noChangeArrowheads="1"/>
            </p:cNvSpPr>
            <p:nvPr/>
          </p:nvSpPr>
          <p:spPr bwMode="auto">
            <a:xfrm>
              <a:off x="1520" y="2906"/>
              <a:ext cx="1372" cy="23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(rect. cross section)</a:t>
              </a:r>
            </a:p>
          </p:txBody>
        </p:sp>
        <p:sp>
          <p:nvSpPr>
            <p:cNvPr id="73743" name="Text Box 87"/>
            <p:cNvSpPr txBox="1">
              <a:spLocks noChangeArrowheads="1"/>
            </p:cNvSpPr>
            <p:nvPr/>
          </p:nvSpPr>
          <p:spPr bwMode="auto">
            <a:xfrm>
              <a:off x="1520" y="3514"/>
              <a:ext cx="1356" cy="23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(circ. cross section)</a:t>
              </a:r>
            </a:p>
          </p:txBody>
        </p:sp>
        <p:graphicFrame>
          <p:nvGraphicFramePr>
            <p:cNvPr id="73731" name="Object 88"/>
            <p:cNvGraphicFramePr>
              <a:graphicFrameLocks noChangeAspect="1"/>
            </p:cNvGraphicFramePr>
            <p:nvPr/>
          </p:nvGraphicFramePr>
          <p:xfrm>
            <a:off x="491" y="3367"/>
            <a:ext cx="923" cy="526"/>
          </p:xfrm>
          <a:graphic>
            <a:graphicData uri="http://schemas.openxmlformats.org/presentationml/2006/ole">
              <p:oleObj spid="_x0000_s73731" name="Equation" r:id="rId6" imgW="736560" imgH="419040" progId="Equation.3">
                <p:embed/>
              </p:oleObj>
            </a:graphicData>
          </a:graphic>
        </p:graphicFrame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0ED183-9555-422E-961C-90949E75DC18}" type="slidenum">
              <a:rPr lang="en-US"/>
              <a:pPr/>
              <a:t>31</a:t>
            </a:fld>
            <a:endParaRPr lang="en-US"/>
          </a:p>
        </p:txBody>
      </p:sp>
      <p:sp>
        <p:nvSpPr>
          <p:cNvPr id="75779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SUMMARY</a:t>
            </a:r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533400" y="1219200"/>
            <a:ext cx="81153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•  </a:t>
            </a:r>
            <a:r>
              <a:rPr lang="en-US"/>
              <a:t>Interatomic bonding in ceramics is ionic and/or covalent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endParaRPr lang="en-US" sz="800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•  </a:t>
            </a:r>
            <a:r>
              <a:rPr lang="en-US"/>
              <a:t>Ceramic crystal structures are based on</a:t>
            </a:r>
            <a:r>
              <a:rPr lang="en-US">
                <a:solidFill>
                  <a:srgbClr val="000000"/>
                </a:solidFill>
              </a:rPr>
              <a:t>:</a:t>
            </a:r>
          </a:p>
          <a:p>
            <a:r>
              <a:rPr lang="en-US" sz="2200">
                <a:solidFill>
                  <a:srgbClr val="000000"/>
                </a:solidFill>
              </a:rPr>
              <a:t>     -- maintaining </a:t>
            </a:r>
            <a:r>
              <a:rPr lang="en-US" sz="2200">
                <a:solidFill>
                  <a:schemeClr val="accent2"/>
                </a:solidFill>
              </a:rPr>
              <a:t>charge neutrality</a:t>
            </a:r>
            <a:endParaRPr lang="en-US" sz="2200">
              <a:solidFill>
                <a:srgbClr val="000000"/>
              </a:solidFill>
            </a:endParaRPr>
          </a:p>
          <a:p>
            <a:r>
              <a:rPr lang="en-US" sz="2200">
                <a:solidFill>
                  <a:srgbClr val="000000"/>
                </a:solidFill>
              </a:rPr>
              <a:t>     -- cation-anion radii ratios.</a:t>
            </a:r>
          </a:p>
          <a:p>
            <a:endParaRPr lang="en-US" sz="800">
              <a:solidFill>
                <a:srgbClr val="000000"/>
              </a:solidFill>
            </a:endParaRPr>
          </a:p>
          <a:p>
            <a:r>
              <a:rPr lang="en-US" sz="2200">
                <a:solidFill>
                  <a:srgbClr val="000000"/>
                </a:solidFill>
              </a:rPr>
              <a:t>•  Imperfections</a:t>
            </a:r>
          </a:p>
          <a:p>
            <a:r>
              <a:rPr lang="en-US" sz="2200">
                <a:solidFill>
                  <a:srgbClr val="000000"/>
                </a:solidFill>
              </a:rPr>
              <a:t>     -- </a:t>
            </a:r>
            <a:r>
              <a:rPr lang="en-US" sz="2200"/>
              <a:t>Atomic point:  vacancy, interstitial (cation), Frenkel, Schottky</a:t>
            </a:r>
          </a:p>
          <a:p>
            <a:r>
              <a:rPr lang="en-US" sz="2200"/>
              <a:t>     -- Impurities:  substitutional, interstitial</a:t>
            </a:r>
          </a:p>
          <a:p>
            <a:r>
              <a:rPr lang="en-US" sz="2200"/>
              <a:t>     -- Maintenance of charge neutrality</a:t>
            </a:r>
            <a:endParaRPr lang="en-US" sz="2200">
              <a:solidFill>
                <a:srgbClr val="000000"/>
              </a:solidFill>
            </a:endParaRPr>
          </a:p>
          <a:p>
            <a:endParaRPr lang="en-US" sz="800">
              <a:solidFill>
                <a:srgbClr val="000000"/>
              </a:solidFill>
            </a:endParaRPr>
          </a:p>
          <a:p>
            <a:r>
              <a:rPr lang="en-US" sz="2200">
                <a:solidFill>
                  <a:srgbClr val="000000"/>
                </a:solidFill>
              </a:rPr>
              <a:t>•  Room-temperature mechanical behavior – flexural tests</a:t>
            </a:r>
          </a:p>
          <a:p>
            <a:r>
              <a:rPr lang="en-US" sz="2200">
                <a:solidFill>
                  <a:srgbClr val="000000"/>
                </a:solidFill>
              </a:rPr>
              <a:t>     -- linear-elastic;  measurement of elastic modulus</a:t>
            </a:r>
            <a:endParaRPr lang="en-US" sz="2200"/>
          </a:p>
          <a:p>
            <a:r>
              <a:rPr lang="en-US" sz="2200"/>
              <a:t>     -- brittle fracture;  measurement of flexural modulus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A345A7-5885-4E74-BE4E-F2E12AAA749B}" type="slidenum">
              <a:rPr lang="en-US"/>
              <a:pPr/>
              <a:t>32</a:t>
            </a:fld>
            <a:endParaRPr lang="en-US"/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609600" y="1066800"/>
            <a:ext cx="7848600" cy="426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85800" y="2438400"/>
            <a:ext cx="2470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Core Problems: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685800" y="3687763"/>
            <a:ext cx="31035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Self-help Problems:</a:t>
            </a:r>
          </a:p>
        </p:txBody>
      </p:sp>
      <p:sp>
        <p:nvSpPr>
          <p:cNvPr id="77830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ANNOUNCEMENTS</a:t>
            </a:r>
          </a:p>
        </p:txBody>
      </p:sp>
      <p:sp>
        <p:nvSpPr>
          <p:cNvPr id="77831" name="Rectangle 8"/>
          <p:cNvSpPr>
            <a:spLocks noChangeArrowheads="1"/>
          </p:cNvSpPr>
          <p:nvPr/>
        </p:nvSpPr>
        <p:spPr bwMode="auto">
          <a:xfrm>
            <a:off x="717550" y="1173163"/>
            <a:ext cx="14239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Reading: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D1E449-BE03-4EDF-8897-106D5D5767F1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381000"/>
            <a:ext cx="8153400" cy="533400"/>
          </a:xfrm>
        </p:spPr>
        <p:txBody>
          <a:bodyPr/>
          <a:lstStyle/>
          <a:p>
            <a:r>
              <a:rPr lang="en-US" sz="3200" dirty="0" smtClean="0">
                <a:ea typeface="ＭＳ Ｐゴシック" charset="-128"/>
              </a:rPr>
              <a:t>Factors that Determine Crystal Structure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609600" y="914400"/>
            <a:ext cx="791755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1.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Relative sizes of ions</a:t>
            </a:r>
            <a:r>
              <a:rPr lang="en-US" dirty="0"/>
              <a:t> – Formation of stable structures:</a:t>
            </a:r>
          </a:p>
          <a:p>
            <a:r>
              <a:rPr lang="en-US" sz="2200" dirty="0"/>
              <a:t>    --maximize the # of oppositely charged ion neighbors</a:t>
            </a:r>
            <a:r>
              <a:rPr lang="en-US" sz="2200" dirty="0" smtClean="0"/>
              <a:t>.  </a:t>
            </a:r>
          </a:p>
          <a:p>
            <a:endParaRPr lang="en-US" sz="2200" dirty="0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7086600" y="2163763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12.1,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grpSp>
        <p:nvGrpSpPr>
          <p:cNvPr id="21510" name="Group 5"/>
          <p:cNvGrpSpPr>
            <a:grpSpLocks/>
          </p:cNvGrpSpPr>
          <p:nvPr/>
        </p:nvGrpSpPr>
        <p:grpSpPr bwMode="auto">
          <a:xfrm>
            <a:off x="1612900" y="1681163"/>
            <a:ext cx="1409700" cy="1825625"/>
            <a:chOff x="1016" y="1059"/>
            <a:chExt cx="888" cy="1150"/>
          </a:xfrm>
        </p:grpSpPr>
        <p:grpSp>
          <p:nvGrpSpPr>
            <p:cNvPr id="21575" name="Group 6"/>
            <p:cNvGrpSpPr>
              <a:grpSpLocks/>
            </p:cNvGrpSpPr>
            <p:nvPr/>
          </p:nvGrpSpPr>
          <p:grpSpPr bwMode="auto">
            <a:xfrm>
              <a:off x="1016" y="1059"/>
              <a:ext cx="888" cy="816"/>
              <a:chOff x="1016" y="1059"/>
              <a:chExt cx="888" cy="816"/>
            </a:xfrm>
          </p:grpSpPr>
          <p:sp>
            <p:nvSpPr>
              <p:cNvPr id="21577" name="Oval 7"/>
              <p:cNvSpPr>
                <a:spLocks noChangeArrowheads="1"/>
              </p:cNvSpPr>
              <p:nvPr/>
            </p:nvSpPr>
            <p:spPr bwMode="auto">
              <a:xfrm>
                <a:off x="1016" y="1059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8" name="Oval 8"/>
              <p:cNvSpPr>
                <a:spLocks noChangeArrowheads="1"/>
              </p:cNvSpPr>
              <p:nvPr/>
            </p:nvSpPr>
            <p:spPr bwMode="auto">
              <a:xfrm>
                <a:off x="1080" y="1459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9" name="Oval 9"/>
              <p:cNvSpPr>
                <a:spLocks noChangeArrowheads="1"/>
              </p:cNvSpPr>
              <p:nvPr/>
            </p:nvSpPr>
            <p:spPr bwMode="auto">
              <a:xfrm>
                <a:off x="1424" y="1059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0" name="Oval 10"/>
              <p:cNvSpPr>
                <a:spLocks noChangeArrowheads="1"/>
              </p:cNvSpPr>
              <p:nvPr/>
            </p:nvSpPr>
            <p:spPr bwMode="auto">
              <a:xfrm>
                <a:off x="1488" y="1459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1" name="Oval 11"/>
              <p:cNvSpPr>
                <a:spLocks noChangeArrowheads="1"/>
              </p:cNvSpPr>
              <p:nvPr/>
            </p:nvSpPr>
            <p:spPr bwMode="auto">
              <a:xfrm>
                <a:off x="1408" y="1403"/>
                <a:ext cx="96" cy="96"/>
              </a:xfrm>
              <a:prstGeom prst="ellipse">
                <a:avLst/>
              </a:prstGeom>
              <a:solidFill>
                <a:srgbClr val="00A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2" name="Rectangle 12"/>
              <p:cNvSpPr>
                <a:spLocks noChangeArrowheads="1"/>
              </p:cNvSpPr>
              <p:nvPr/>
            </p:nvSpPr>
            <p:spPr bwMode="auto">
              <a:xfrm>
                <a:off x="1187" y="1123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21583" name="Rectangle 13"/>
              <p:cNvSpPr>
                <a:spLocks noChangeArrowheads="1"/>
              </p:cNvSpPr>
              <p:nvPr/>
            </p:nvSpPr>
            <p:spPr bwMode="auto">
              <a:xfrm>
                <a:off x="1594" y="1121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21584" name="Rectangle 14"/>
              <p:cNvSpPr>
                <a:spLocks noChangeArrowheads="1"/>
              </p:cNvSpPr>
              <p:nvPr/>
            </p:nvSpPr>
            <p:spPr bwMode="auto">
              <a:xfrm>
                <a:off x="1251" y="1515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21585" name="Rectangle 15"/>
              <p:cNvSpPr>
                <a:spLocks noChangeArrowheads="1"/>
              </p:cNvSpPr>
              <p:nvPr/>
            </p:nvSpPr>
            <p:spPr bwMode="auto">
              <a:xfrm>
                <a:off x="1658" y="1515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21586" name="Rectangle 16"/>
              <p:cNvSpPr>
                <a:spLocks noChangeArrowheads="1"/>
              </p:cNvSpPr>
              <p:nvPr/>
            </p:nvSpPr>
            <p:spPr bwMode="auto">
              <a:xfrm>
                <a:off x="1392" y="1315"/>
                <a:ext cx="13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+</a:t>
                </a:r>
                <a:endParaRPr lang="en-US"/>
              </a:p>
            </p:txBody>
          </p:sp>
        </p:grpSp>
        <p:sp>
          <p:nvSpPr>
            <p:cNvPr id="21576" name="Rectangle 17"/>
            <p:cNvSpPr>
              <a:spLocks noChangeArrowheads="1"/>
            </p:cNvSpPr>
            <p:nvPr/>
          </p:nvSpPr>
          <p:spPr bwMode="auto">
            <a:xfrm>
              <a:off x="1096" y="1979"/>
              <a:ext cx="72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unstable</a:t>
              </a:r>
              <a:endParaRPr lang="en-US"/>
            </a:p>
          </p:txBody>
        </p:sp>
      </p:grpSp>
      <p:sp>
        <p:nvSpPr>
          <p:cNvPr id="21511" name="AutoShape 19"/>
          <p:cNvSpPr>
            <a:spLocks noChangeAspect="1" noChangeArrowheads="1" noTextEdit="1"/>
          </p:cNvSpPr>
          <p:nvPr/>
        </p:nvSpPr>
        <p:spPr bwMode="auto">
          <a:xfrm>
            <a:off x="3581400" y="1668463"/>
            <a:ext cx="1358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1512" name="Group 20"/>
          <p:cNvGrpSpPr>
            <a:grpSpLocks/>
          </p:cNvGrpSpPr>
          <p:nvPr/>
        </p:nvGrpSpPr>
        <p:grpSpPr bwMode="auto">
          <a:xfrm>
            <a:off x="3600450" y="1681163"/>
            <a:ext cx="1308100" cy="1308100"/>
            <a:chOff x="2268" y="1059"/>
            <a:chExt cx="824" cy="824"/>
          </a:xfrm>
        </p:grpSpPr>
        <p:grpSp>
          <p:nvGrpSpPr>
            <p:cNvPr id="21563" name="Group 21"/>
            <p:cNvGrpSpPr>
              <a:grpSpLocks/>
            </p:cNvGrpSpPr>
            <p:nvPr/>
          </p:nvGrpSpPr>
          <p:grpSpPr bwMode="auto">
            <a:xfrm>
              <a:off x="2268" y="1059"/>
              <a:ext cx="824" cy="824"/>
              <a:chOff x="2268" y="1059"/>
              <a:chExt cx="824" cy="824"/>
            </a:xfrm>
          </p:grpSpPr>
          <p:sp>
            <p:nvSpPr>
              <p:cNvPr id="21567" name="Oval 22"/>
              <p:cNvSpPr>
                <a:spLocks noChangeArrowheads="1"/>
              </p:cNvSpPr>
              <p:nvPr/>
            </p:nvSpPr>
            <p:spPr bwMode="auto">
              <a:xfrm>
                <a:off x="2268" y="1059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8" name="Oval 23"/>
              <p:cNvSpPr>
                <a:spLocks noChangeArrowheads="1"/>
              </p:cNvSpPr>
              <p:nvPr/>
            </p:nvSpPr>
            <p:spPr bwMode="auto">
              <a:xfrm>
                <a:off x="2268" y="1467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9" name="Oval 24"/>
              <p:cNvSpPr>
                <a:spLocks noChangeArrowheads="1"/>
              </p:cNvSpPr>
              <p:nvPr/>
            </p:nvSpPr>
            <p:spPr bwMode="auto">
              <a:xfrm>
                <a:off x="2676" y="1059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0" name="Oval 25"/>
              <p:cNvSpPr>
                <a:spLocks noChangeArrowheads="1"/>
              </p:cNvSpPr>
              <p:nvPr/>
            </p:nvSpPr>
            <p:spPr bwMode="auto">
              <a:xfrm>
                <a:off x="2676" y="1467"/>
                <a:ext cx="416" cy="41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1" name="Rectangle 26"/>
              <p:cNvSpPr>
                <a:spLocks noChangeArrowheads="1"/>
              </p:cNvSpPr>
              <p:nvPr/>
            </p:nvSpPr>
            <p:spPr bwMode="auto">
              <a:xfrm>
                <a:off x="2439" y="1115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21572" name="Rectangle 27"/>
              <p:cNvSpPr>
                <a:spLocks noChangeArrowheads="1"/>
              </p:cNvSpPr>
              <p:nvPr/>
            </p:nvSpPr>
            <p:spPr bwMode="auto">
              <a:xfrm>
                <a:off x="2847" y="1131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21573" name="Rectangle 28"/>
              <p:cNvSpPr>
                <a:spLocks noChangeArrowheads="1"/>
              </p:cNvSpPr>
              <p:nvPr/>
            </p:nvSpPr>
            <p:spPr bwMode="auto">
              <a:xfrm>
                <a:off x="2439" y="1515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21574" name="Rectangle 29"/>
              <p:cNvSpPr>
                <a:spLocks noChangeArrowheads="1"/>
              </p:cNvSpPr>
              <p:nvPr/>
            </p:nvSpPr>
            <p:spPr bwMode="auto">
              <a:xfrm>
                <a:off x="2847" y="1523"/>
                <a:ext cx="7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</p:grpSp>
        <p:grpSp>
          <p:nvGrpSpPr>
            <p:cNvPr id="21564" name="Group 30"/>
            <p:cNvGrpSpPr>
              <a:grpSpLocks/>
            </p:cNvGrpSpPr>
            <p:nvPr/>
          </p:nvGrpSpPr>
          <p:grpSpPr bwMode="auto">
            <a:xfrm>
              <a:off x="2584" y="1336"/>
              <a:ext cx="192" cy="269"/>
              <a:chOff x="2592" y="1331"/>
              <a:chExt cx="192" cy="269"/>
            </a:xfrm>
          </p:grpSpPr>
          <p:sp>
            <p:nvSpPr>
              <p:cNvPr id="21565" name="Oval 31"/>
              <p:cNvSpPr>
                <a:spLocks noChangeArrowheads="1"/>
              </p:cNvSpPr>
              <p:nvPr/>
            </p:nvSpPr>
            <p:spPr bwMode="auto">
              <a:xfrm>
                <a:off x="2592" y="1371"/>
                <a:ext cx="192" cy="192"/>
              </a:xfrm>
              <a:prstGeom prst="ellipse">
                <a:avLst/>
              </a:prstGeom>
              <a:solidFill>
                <a:srgbClr val="00A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6" name="Rectangle 32"/>
              <p:cNvSpPr>
                <a:spLocks noChangeArrowheads="1"/>
              </p:cNvSpPr>
              <p:nvPr/>
            </p:nvSpPr>
            <p:spPr bwMode="auto">
              <a:xfrm>
                <a:off x="2622" y="1331"/>
                <a:ext cx="13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+</a:t>
                </a:r>
                <a:endParaRPr lang="en-US"/>
              </a:p>
            </p:txBody>
          </p:sp>
        </p:grpSp>
      </p:grpSp>
      <p:sp>
        <p:nvSpPr>
          <p:cNvPr id="21513" name="Rectangle 33"/>
          <p:cNvSpPr>
            <a:spLocks noChangeArrowheads="1"/>
          </p:cNvSpPr>
          <p:nvPr/>
        </p:nvSpPr>
        <p:spPr bwMode="auto">
          <a:xfrm>
            <a:off x="3846513" y="3141663"/>
            <a:ext cx="81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stable</a:t>
            </a:r>
            <a:endParaRPr lang="en-US"/>
          </a:p>
        </p:txBody>
      </p:sp>
      <p:sp>
        <p:nvSpPr>
          <p:cNvPr id="21514" name="AutoShape 34"/>
          <p:cNvSpPr>
            <a:spLocks noChangeAspect="1" noChangeArrowheads="1" noTextEdit="1"/>
          </p:cNvSpPr>
          <p:nvPr/>
        </p:nvSpPr>
        <p:spPr bwMode="auto">
          <a:xfrm>
            <a:off x="5562600" y="1668463"/>
            <a:ext cx="1485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1515" name="Group 35"/>
          <p:cNvGrpSpPr>
            <a:grpSpLocks/>
          </p:cNvGrpSpPr>
          <p:nvPr/>
        </p:nvGrpSpPr>
        <p:grpSpPr bwMode="auto">
          <a:xfrm>
            <a:off x="5575300" y="1681163"/>
            <a:ext cx="1447800" cy="1447800"/>
            <a:chOff x="3512" y="1059"/>
            <a:chExt cx="912" cy="912"/>
          </a:xfrm>
        </p:grpSpPr>
        <p:sp>
          <p:nvSpPr>
            <p:cNvPr id="21553" name="Oval 36"/>
            <p:cNvSpPr>
              <a:spLocks noChangeArrowheads="1"/>
            </p:cNvSpPr>
            <p:nvPr/>
          </p:nvSpPr>
          <p:spPr bwMode="auto">
            <a:xfrm>
              <a:off x="3512" y="1059"/>
              <a:ext cx="416" cy="41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Oval 37"/>
            <p:cNvSpPr>
              <a:spLocks noChangeArrowheads="1"/>
            </p:cNvSpPr>
            <p:nvPr/>
          </p:nvSpPr>
          <p:spPr bwMode="auto">
            <a:xfrm>
              <a:off x="3512" y="1555"/>
              <a:ext cx="416" cy="41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Oval 38"/>
            <p:cNvSpPr>
              <a:spLocks noChangeArrowheads="1"/>
            </p:cNvSpPr>
            <p:nvPr/>
          </p:nvSpPr>
          <p:spPr bwMode="auto">
            <a:xfrm>
              <a:off x="4008" y="1059"/>
              <a:ext cx="416" cy="41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Oval 39"/>
            <p:cNvSpPr>
              <a:spLocks noChangeArrowheads="1"/>
            </p:cNvSpPr>
            <p:nvPr/>
          </p:nvSpPr>
          <p:spPr bwMode="auto">
            <a:xfrm>
              <a:off x="4008" y="1555"/>
              <a:ext cx="416" cy="41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Oval 40"/>
            <p:cNvSpPr>
              <a:spLocks noChangeArrowheads="1"/>
            </p:cNvSpPr>
            <p:nvPr/>
          </p:nvSpPr>
          <p:spPr bwMode="auto">
            <a:xfrm>
              <a:off x="3824" y="1371"/>
              <a:ext cx="288" cy="288"/>
            </a:xfrm>
            <a:prstGeom prst="ellipse">
              <a:avLst/>
            </a:prstGeom>
            <a:solidFill>
              <a:srgbClr val="00A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Rectangle 41"/>
            <p:cNvSpPr>
              <a:spLocks noChangeArrowheads="1"/>
            </p:cNvSpPr>
            <p:nvPr/>
          </p:nvSpPr>
          <p:spPr bwMode="auto">
            <a:xfrm>
              <a:off x="3683" y="1112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21559" name="Rectangle 42"/>
            <p:cNvSpPr>
              <a:spLocks noChangeArrowheads="1"/>
            </p:cNvSpPr>
            <p:nvPr/>
          </p:nvSpPr>
          <p:spPr bwMode="auto">
            <a:xfrm>
              <a:off x="4179" y="1115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21560" name="Rectangle 43"/>
            <p:cNvSpPr>
              <a:spLocks noChangeArrowheads="1"/>
            </p:cNvSpPr>
            <p:nvPr/>
          </p:nvSpPr>
          <p:spPr bwMode="auto">
            <a:xfrm>
              <a:off x="3683" y="1599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21561" name="Rectangle 44"/>
            <p:cNvSpPr>
              <a:spLocks noChangeArrowheads="1"/>
            </p:cNvSpPr>
            <p:nvPr/>
          </p:nvSpPr>
          <p:spPr bwMode="auto">
            <a:xfrm>
              <a:off x="4178" y="1603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21562" name="Rectangle 45"/>
            <p:cNvSpPr>
              <a:spLocks noChangeArrowheads="1"/>
            </p:cNvSpPr>
            <p:nvPr/>
          </p:nvSpPr>
          <p:spPr bwMode="auto">
            <a:xfrm>
              <a:off x="3903" y="1381"/>
              <a:ext cx="13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+</a:t>
              </a:r>
              <a:endParaRPr lang="en-US"/>
            </a:p>
          </p:txBody>
        </p:sp>
      </p:grpSp>
      <p:sp>
        <p:nvSpPr>
          <p:cNvPr id="21516" name="Rectangle 46"/>
          <p:cNvSpPr>
            <a:spLocks noChangeArrowheads="1"/>
          </p:cNvSpPr>
          <p:nvPr/>
        </p:nvSpPr>
        <p:spPr bwMode="auto">
          <a:xfrm>
            <a:off x="5892800" y="3141663"/>
            <a:ext cx="81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stable</a:t>
            </a:r>
            <a:endParaRPr lang="en-US"/>
          </a:p>
        </p:txBody>
      </p: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609600" y="3581400"/>
            <a:ext cx="8064500" cy="2795588"/>
            <a:chOff x="609600" y="3581400"/>
            <a:chExt cx="8064500" cy="2795588"/>
          </a:xfrm>
        </p:grpSpPr>
        <p:sp>
          <p:nvSpPr>
            <p:cNvPr id="21518" name="Rectangle 18"/>
            <p:cNvSpPr>
              <a:spLocks noChangeArrowheads="1"/>
            </p:cNvSpPr>
            <p:nvPr/>
          </p:nvSpPr>
          <p:spPr bwMode="auto">
            <a:xfrm>
              <a:off x="609600" y="3581400"/>
              <a:ext cx="3292475" cy="207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3300"/>
                  </a:solidFill>
                </a:rPr>
                <a:t>2.</a:t>
              </a:r>
              <a:r>
                <a:rPr lang="en-US" dirty="0"/>
                <a:t> </a:t>
              </a:r>
              <a:r>
                <a:rPr lang="en-US" dirty="0">
                  <a:solidFill>
                    <a:srgbClr val="FF0000"/>
                  </a:solidFill>
                </a:rPr>
                <a:t>Maintenance of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    Charge Neutrality</a:t>
              </a:r>
              <a:r>
                <a:rPr lang="en-US" dirty="0">
                  <a:latin typeface="Times" charset="0"/>
                </a:rPr>
                <a:t> </a:t>
              </a:r>
              <a:r>
                <a:rPr lang="en-US" dirty="0"/>
                <a:t>:</a:t>
              </a:r>
            </a:p>
            <a:p>
              <a:r>
                <a:rPr lang="en-US" sz="2200" dirty="0"/>
                <a:t>    --Net charge in ceramic </a:t>
              </a:r>
            </a:p>
            <a:p>
              <a:r>
                <a:rPr lang="en-US" sz="2200" dirty="0"/>
                <a:t>         should be zero.</a:t>
              </a:r>
            </a:p>
            <a:p>
              <a:r>
                <a:rPr lang="en-US" sz="2200" dirty="0"/>
                <a:t>    --Reflected in chemical </a:t>
              </a:r>
            </a:p>
            <a:p>
              <a:r>
                <a:rPr lang="en-US" sz="2200" dirty="0"/>
                <a:t>         formula:</a:t>
              </a:r>
            </a:p>
          </p:txBody>
        </p:sp>
        <p:grpSp>
          <p:nvGrpSpPr>
            <p:cNvPr id="21519" name="Group 47"/>
            <p:cNvGrpSpPr>
              <a:grpSpLocks noChangeAspect="1"/>
            </p:cNvGrpSpPr>
            <p:nvPr/>
          </p:nvGrpSpPr>
          <p:grpSpPr bwMode="auto">
            <a:xfrm>
              <a:off x="3962400" y="3581400"/>
              <a:ext cx="4711700" cy="1828800"/>
              <a:chOff x="2496" y="2256"/>
              <a:chExt cx="2968" cy="1152"/>
            </a:xfrm>
          </p:grpSpPr>
          <p:sp>
            <p:nvSpPr>
              <p:cNvPr id="21534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2496" y="2256"/>
                <a:ext cx="2968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535" name="Oval 49"/>
              <p:cNvSpPr>
                <a:spLocks noChangeArrowheads="1"/>
              </p:cNvSpPr>
              <p:nvPr/>
            </p:nvSpPr>
            <p:spPr bwMode="auto">
              <a:xfrm>
                <a:off x="3304" y="2720"/>
                <a:ext cx="192" cy="192"/>
              </a:xfrm>
              <a:prstGeom prst="ellipse">
                <a:avLst/>
              </a:prstGeom>
              <a:solidFill>
                <a:srgbClr val="00A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6" name="Rectangle 50"/>
              <p:cNvSpPr>
                <a:spLocks noChangeArrowheads="1"/>
              </p:cNvSpPr>
              <p:nvPr/>
            </p:nvSpPr>
            <p:spPr bwMode="auto">
              <a:xfrm>
                <a:off x="2576" y="2664"/>
                <a:ext cx="42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CaF</a:t>
                </a:r>
                <a:endParaRPr lang="en-US"/>
              </a:p>
            </p:txBody>
          </p:sp>
          <p:sp>
            <p:nvSpPr>
              <p:cNvPr id="21537" name="Rectangle 51"/>
              <p:cNvSpPr>
                <a:spLocks noChangeArrowheads="1"/>
              </p:cNvSpPr>
              <p:nvPr/>
            </p:nvSpPr>
            <p:spPr bwMode="auto">
              <a:xfrm>
                <a:off x="3008" y="2712"/>
                <a:ext cx="12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21538" name="Rectangle 52"/>
              <p:cNvSpPr>
                <a:spLocks noChangeArrowheads="1"/>
              </p:cNvSpPr>
              <p:nvPr/>
            </p:nvSpPr>
            <p:spPr bwMode="auto">
              <a:xfrm>
                <a:off x="3144" y="2664"/>
                <a:ext cx="6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:</a:t>
                </a:r>
                <a:endParaRPr lang="en-US"/>
              </a:p>
            </p:txBody>
          </p:sp>
          <p:sp>
            <p:nvSpPr>
              <p:cNvPr id="21539" name="Rectangle 53"/>
              <p:cNvSpPr>
                <a:spLocks noChangeArrowheads="1"/>
              </p:cNvSpPr>
              <p:nvPr/>
            </p:nvSpPr>
            <p:spPr bwMode="auto">
              <a:xfrm>
                <a:off x="3568" y="2608"/>
                <a:ext cx="24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6099"/>
                    </a:solidFill>
                  </a:rPr>
                  <a:t>Ca</a:t>
                </a:r>
                <a:endParaRPr lang="en-US"/>
              </a:p>
            </p:txBody>
          </p:sp>
          <p:sp>
            <p:nvSpPr>
              <p:cNvPr id="21540" name="Rectangle 54"/>
              <p:cNvSpPr>
                <a:spLocks noChangeArrowheads="1"/>
              </p:cNvSpPr>
              <p:nvPr/>
            </p:nvSpPr>
            <p:spPr bwMode="auto">
              <a:xfrm>
                <a:off x="3824" y="2552"/>
                <a:ext cx="21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6099"/>
                    </a:solidFill>
                  </a:rPr>
                  <a:t>2+</a:t>
                </a:r>
                <a:endParaRPr lang="en-US"/>
              </a:p>
            </p:txBody>
          </p:sp>
          <p:sp>
            <p:nvSpPr>
              <p:cNvPr id="21541" name="Rectangle 55"/>
              <p:cNvSpPr>
                <a:spLocks noChangeArrowheads="1"/>
              </p:cNvSpPr>
              <p:nvPr/>
            </p:nvSpPr>
            <p:spPr bwMode="auto">
              <a:xfrm>
                <a:off x="3528" y="2800"/>
                <a:ext cx="51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6099"/>
                    </a:solidFill>
                  </a:rPr>
                  <a:t>cation</a:t>
                </a:r>
                <a:endParaRPr lang="en-US"/>
              </a:p>
            </p:txBody>
          </p:sp>
          <p:grpSp>
            <p:nvGrpSpPr>
              <p:cNvPr id="21542" name="Group 56"/>
              <p:cNvGrpSpPr>
                <a:grpSpLocks/>
              </p:cNvGrpSpPr>
              <p:nvPr/>
            </p:nvGrpSpPr>
            <p:grpSpPr bwMode="auto">
              <a:xfrm>
                <a:off x="4304" y="2344"/>
                <a:ext cx="416" cy="968"/>
                <a:chOff x="4304" y="2344"/>
                <a:chExt cx="416" cy="968"/>
              </a:xfrm>
            </p:grpSpPr>
            <p:sp>
              <p:nvSpPr>
                <p:cNvPr id="21551" name="Oval 57"/>
                <p:cNvSpPr>
                  <a:spLocks noChangeArrowheads="1"/>
                </p:cNvSpPr>
                <p:nvPr/>
              </p:nvSpPr>
              <p:spPr bwMode="auto">
                <a:xfrm>
                  <a:off x="4304" y="2344"/>
                  <a:ext cx="408" cy="41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2" name="Oval 58"/>
                <p:cNvSpPr>
                  <a:spLocks noChangeArrowheads="1"/>
                </p:cNvSpPr>
                <p:nvPr/>
              </p:nvSpPr>
              <p:spPr bwMode="auto">
                <a:xfrm>
                  <a:off x="4304" y="2896"/>
                  <a:ext cx="416" cy="416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43" name="Group 59"/>
              <p:cNvGrpSpPr>
                <a:grpSpLocks/>
              </p:cNvGrpSpPr>
              <p:nvPr/>
            </p:nvGrpSpPr>
            <p:grpSpPr bwMode="auto">
              <a:xfrm>
                <a:off x="4800" y="2360"/>
                <a:ext cx="566" cy="934"/>
                <a:chOff x="4800" y="2360"/>
                <a:chExt cx="566" cy="934"/>
              </a:xfrm>
            </p:grpSpPr>
            <p:sp>
              <p:nvSpPr>
                <p:cNvPr id="21546" name="Rectangle 60"/>
                <p:cNvSpPr>
                  <a:spLocks noChangeArrowheads="1"/>
                </p:cNvSpPr>
                <p:nvPr/>
              </p:nvSpPr>
              <p:spPr bwMode="auto">
                <a:xfrm>
                  <a:off x="4800" y="3064"/>
                  <a:ext cx="11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F</a:t>
                  </a:r>
                  <a:endParaRPr lang="en-US"/>
                </a:p>
              </p:txBody>
            </p:sp>
            <p:sp>
              <p:nvSpPr>
                <p:cNvPr id="21547" name="Rectangle 61"/>
                <p:cNvSpPr>
                  <a:spLocks noChangeArrowheads="1"/>
                </p:cNvSpPr>
                <p:nvPr/>
              </p:nvSpPr>
              <p:spPr bwMode="auto">
                <a:xfrm>
                  <a:off x="4912" y="3008"/>
                  <a:ext cx="6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-</a:t>
                  </a:r>
                  <a:endParaRPr lang="en-US"/>
                </a:p>
              </p:txBody>
            </p:sp>
            <p:sp>
              <p:nvSpPr>
                <p:cNvPr id="21548" name="Rectangle 62"/>
                <p:cNvSpPr>
                  <a:spLocks noChangeArrowheads="1"/>
                </p:cNvSpPr>
                <p:nvPr/>
              </p:nvSpPr>
              <p:spPr bwMode="auto">
                <a:xfrm>
                  <a:off x="4800" y="2416"/>
                  <a:ext cx="11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F</a:t>
                  </a:r>
                  <a:endParaRPr lang="en-US"/>
                </a:p>
              </p:txBody>
            </p:sp>
            <p:sp>
              <p:nvSpPr>
                <p:cNvPr id="21549" name="Rectangle 63"/>
                <p:cNvSpPr>
                  <a:spLocks noChangeArrowheads="1"/>
                </p:cNvSpPr>
                <p:nvPr/>
              </p:nvSpPr>
              <p:spPr bwMode="auto">
                <a:xfrm>
                  <a:off x="4912" y="2360"/>
                  <a:ext cx="6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-</a:t>
                  </a:r>
                  <a:endParaRPr lang="en-US"/>
                </a:p>
              </p:txBody>
            </p:sp>
            <p:sp>
              <p:nvSpPr>
                <p:cNvPr id="21550" name="Rectangle 64"/>
                <p:cNvSpPr>
                  <a:spLocks noChangeArrowheads="1"/>
                </p:cNvSpPr>
                <p:nvPr/>
              </p:nvSpPr>
              <p:spPr bwMode="auto">
                <a:xfrm>
                  <a:off x="4800" y="2712"/>
                  <a:ext cx="566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anions</a:t>
                  </a:r>
                  <a:endParaRPr lang="en-US"/>
                </a:p>
              </p:txBody>
            </p:sp>
          </p:grpSp>
          <p:sp>
            <p:nvSpPr>
              <p:cNvPr id="21544" name="Rectangle 65"/>
              <p:cNvSpPr>
                <a:spLocks noChangeArrowheads="1"/>
              </p:cNvSpPr>
              <p:nvPr/>
            </p:nvSpPr>
            <p:spPr bwMode="auto">
              <a:xfrm>
                <a:off x="4120" y="2656"/>
                <a:ext cx="13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00"/>
                    </a:solidFill>
                  </a:rPr>
                  <a:t>+</a:t>
                </a:r>
                <a:endParaRPr lang="en-US"/>
              </a:p>
            </p:txBody>
          </p:sp>
          <p:sp>
            <p:nvSpPr>
              <p:cNvPr id="21545" name="Rectangle 66"/>
              <p:cNvSpPr>
                <a:spLocks noChangeArrowheads="1"/>
              </p:cNvSpPr>
              <p:nvPr/>
            </p:nvSpPr>
            <p:spPr bwMode="auto">
              <a:xfrm>
                <a:off x="2516" y="2276"/>
                <a:ext cx="2904" cy="1096"/>
              </a:xfrm>
              <a:prstGeom prst="rect">
                <a:avLst/>
              </a:prstGeom>
              <a:noFill/>
              <a:ln w="38100">
                <a:solidFill>
                  <a:srgbClr val="8C8C8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0" name="Group 67"/>
            <p:cNvGrpSpPr>
              <a:grpSpLocks/>
            </p:cNvGrpSpPr>
            <p:nvPr/>
          </p:nvGrpSpPr>
          <p:grpSpPr bwMode="auto">
            <a:xfrm>
              <a:off x="3086100" y="5386388"/>
              <a:ext cx="4906963" cy="990600"/>
              <a:chOff x="1944" y="3393"/>
              <a:chExt cx="3091" cy="624"/>
            </a:xfrm>
          </p:grpSpPr>
          <p:sp>
            <p:nvSpPr>
              <p:cNvPr id="21521" name="Rectangle 68"/>
              <p:cNvSpPr>
                <a:spLocks noChangeArrowheads="1"/>
              </p:cNvSpPr>
              <p:nvPr/>
            </p:nvSpPr>
            <p:spPr bwMode="auto">
              <a:xfrm>
                <a:off x="1944" y="3393"/>
                <a:ext cx="14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6099"/>
                    </a:solidFill>
                  </a:rPr>
                  <a:t>A</a:t>
                </a:r>
                <a:endParaRPr lang="en-US"/>
              </a:p>
            </p:txBody>
          </p:sp>
          <p:sp>
            <p:nvSpPr>
              <p:cNvPr id="21522" name="Rectangle 69"/>
              <p:cNvSpPr>
                <a:spLocks noChangeArrowheads="1"/>
              </p:cNvSpPr>
              <p:nvPr/>
            </p:nvSpPr>
            <p:spPr bwMode="auto">
              <a:xfrm>
                <a:off x="2104" y="3441"/>
                <a:ext cx="18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6099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21523" name="Rectangle 70"/>
              <p:cNvSpPr>
                <a:spLocks noChangeArrowheads="1"/>
              </p:cNvSpPr>
              <p:nvPr/>
            </p:nvSpPr>
            <p:spPr bwMode="auto">
              <a:xfrm>
                <a:off x="2304" y="3393"/>
                <a:ext cx="14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9900"/>
                    </a:solidFill>
                  </a:rPr>
                  <a:t>X</a:t>
                </a:r>
                <a:endParaRPr lang="en-US"/>
              </a:p>
            </p:txBody>
          </p:sp>
          <p:sp>
            <p:nvSpPr>
              <p:cNvPr id="21524" name="Rectangle 71"/>
              <p:cNvSpPr>
                <a:spLocks noChangeArrowheads="1"/>
              </p:cNvSpPr>
              <p:nvPr/>
            </p:nvSpPr>
            <p:spPr bwMode="auto">
              <a:xfrm>
                <a:off x="2440" y="3441"/>
                <a:ext cx="12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9900"/>
                    </a:solidFill>
                  </a:rPr>
                  <a:t>p</a:t>
                </a:r>
                <a:endParaRPr lang="en-US"/>
              </a:p>
            </p:txBody>
          </p:sp>
          <p:sp>
            <p:nvSpPr>
              <p:cNvPr id="21525" name="Rectangle 72"/>
              <p:cNvSpPr>
                <a:spLocks noChangeArrowheads="1"/>
              </p:cNvSpPr>
              <p:nvPr/>
            </p:nvSpPr>
            <p:spPr bwMode="auto">
              <a:xfrm>
                <a:off x="2216" y="3825"/>
                <a:ext cx="281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m, p values to achieve charge neutrality</a:t>
                </a:r>
                <a:endParaRPr lang="en-US"/>
              </a:p>
            </p:txBody>
          </p:sp>
          <p:grpSp>
            <p:nvGrpSpPr>
              <p:cNvPr id="21526" name="Group 73"/>
              <p:cNvGrpSpPr>
                <a:grpSpLocks/>
              </p:cNvGrpSpPr>
              <p:nvPr/>
            </p:nvGrpSpPr>
            <p:grpSpPr bwMode="auto">
              <a:xfrm>
                <a:off x="2128" y="3705"/>
                <a:ext cx="408" cy="120"/>
                <a:chOff x="2128" y="3705"/>
                <a:chExt cx="408" cy="120"/>
              </a:xfrm>
            </p:grpSpPr>
            <p:grpSp>
              <p:nvGrpSpPr>
                <p:cNvPr id="21527" name="Group 74"/>
                <p:cNvGrpSpPr>
                  <a:grpSpLocks/>
                </p:cNvGrpSpPr>
                <p:nvPr/>
              </p:nvGrpSpPr>
              <p:grpSpPr bwMode="auto">
                <a:xfrm>
                  <a:off x="2128" y="3705"/>
                  <a:ext cx="112" cy="112"/>
                  <a:chOff x="2128" y="3840"/>
                  <a:chExt cx="112" cy="112"/>
                </a:xfrm>
              </p:grpSpPr>
              <p:sp>
                <p:nvSpPr>
                  <p:cNvPr id="21532" name="Freeform 75"/>
                  <p:cNvSpPr>
                    <a:spLocks/>
                  </p:cNvSpPr>
                  <p:nvPr/>
                </p:nvSpPr>
                <p:spPr bwMode="auto">
                  <a:xfrm>
                    <a:off x="2128" y="3840"/>
                    <a:ext cx="112" cy="64"/>
                  </a:xfrm>
                  <a:custGeom>
                    <a:avLst/>
                    <a:gdLst>
                      <a:gd name="T0" fmla="*/ 56 w 112"/>
                      <a:gd name="T1" fmla="*/ 0 h 64"/>
                      <a:gd name="T2" fmla="*/ 112 w 112"/>
                      <a:gd name="T3" fmla="*/ 64 h 64"/>
                      <a:gd name="T4" fmla="*/ 56 w 112"/>
                      <a:gd name="T5" fmla="*/ 40 h 64"/>
                      <a:gd name="T6" fmla="*/ 0 w 112"/>
                      <a:gd name="T7" fmla="*/ 64 h 64"/>
                      <a:gd name="T8" fmla="*/ 56 w 112"/>
                      <a:gd name="T9" fmla="*/ 0 h 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2"/>
                      <a:gd name="T16" fmla="*/ 0 h 64"/>
                      <a:gd name="T17" fmla="*/ 112 w 112"/>
                      <a:gd name="T18" fmla="*/ 64 h 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2" h="64">
                        <a:moveTo>
                          <a:pt x="56" y="0"/>
                        </a:moveTo>
                        <a:lnTo>
                          <a:pt x="112" y="64"/>
                        </a:lnTo>
                        <a:lnTo>
                          <a:pt x="56" y="40"/>
                        </a:lnTo>
                        <a:lnTo>
                          <a:pt x="0" y="64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3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4" y="3880"/>
                    <a:ext cx="1" cy="7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  <p:grpSp>
              <p:nvGrpSpPr>
                <p:cNvPr id="21528" name="Group 77"/>
                <p:cNvGrpSpPr>
                  <a:grpSpLocks/>
                </p:cNvGrpSpPr>
                <p:nvPr/>
              </p:nvGrpSpPr>
              <p:grpSpPr bwMode="auto">
                <a:xfrm>
                  <a:off x="2424" y="3705"/>
                  <a:ext cx="112" cy="112"/>
                  <a:chOff x="2424" y="3840"/>
                  <a:chExt cx="112" cy="112"/>
                </a:xfrm>
              </p:grpSpPr>
              <p:sp>
                <p:nvSpPr>
                  <p:cNvPr id="21530" name="Freeform 78"/>
                  <p:cNvSpPr>
                    <a:spLocks/>
                  </p:cNvSpPr>
                  <p:nvPr/>
                </p:nvSpPr>
                <p:spPr bwMode="auto">
                  <a:xfrm>
                    <a:off x="2424" y="3840"/>
                    <a:ext cx="112" cy="64"/>
                  </a:xfrm>
                  <a:custGeom>
                    <a:avLst/>
                    <a:gdLst>
                      <a:gd name="T0" fmla="*/ 56 w 112"/>
                      <a:gd name="T1" fmla="*/ 0 h 64"/>
                      <a:gd name="T2" fmla="*/ 112 w 112"/>
                      <a:gd name="T3" fmla="*/ 64 h 64"/>
                      <a:gd name="T4" fmla="*/ 56 w 112"/>
                      <a:gd name="T5" fmla="*/ 40 h 64"/>
                      <a:gd name="T6" fmla="*/ 0 w 112"/>
                      <a:gd name="T7" fmla="*/ 64 h 64"/>
                      <a:gd name="T8" fmla="*/ 56 w 112"/>
                      <a:gd name="T9" fmla="*/ 0 h 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2"/>
                      <a:gd name="T16" fmla="*/ 0 h 64"/>
                      <a:gd name="T17" fmla="*/ 112 w 112"/>
                      <a:gd name="T18" fmla="*/ 64 h 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2" h="64">
                        <a:moveTo>
                          <a:pt x="56" y="0"/>
                        </a:moveTo>
                        <a:lnTo>
                          <a:pt x="112" y="64"/>
                        </a:lnTo>
                        <a:lnTo>
                          <a:pt x="56" y="40"/>
                        </a:lnTo>
                        <a:lnTo>
                          <a:pt x="0" y="64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31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80" y="3880"/>
                    <a:ext cx="1" cy="7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  <p:sp>
              <p:nvSpPr>
                <p:cNvPr id="21529" name="Line 80"/>
                <p:cNvSpPr>
                  <a:spLocks noChangeShapeType="1"/>
                </p:cNvSpPr>
                <p:nvPr/>
              </p:nvSpPr>
              <p:spPr bwMode="auto">
                <a:xfrm>
                  <a:off x="2172" y="3825"/>
                  <a:ext cx="32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</p:grpSp>
      </p:grpSp>
      <p:sp>
        <p:nvSpPr>
          <p:cNvPr id="83" name="TextBox 82"/>
          <p:cNvSpPr txBox="1"/>
          <p:nvPr/>
        </p:nvSpPr>
        <p:spPr>
          <a:xfrm>
            <a:off x="0" y="1965960"/>
            <a:ext cx="1417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Charge</a:t>
            </a:r>
          </a:p>
          <a:p>
            <a:r>
              <a:rPr lang="en-US" sz="2800" b="1" dirty="0" smtClean="0"/>
              <a:t>C. G. 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445804-6B29-47F9-864D-3CE70C77FB25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23555" name="Group 2"/>
          <p:cNvGrpSpPr>
            <a:grpSpLocks/>
          </p:cNvGrpSpPr>
          <p:nvPr/>
        </p:nvGrpSpPr>
        <p:grpSpPr bwMode="auto">
          <a:xfrm>
            <a:off x="4665663" y="3460750"/>
            <a:ext cx="1212850" cy="914400"/>
            <a:chOff x="2455" y="2198"/>
            <a:chExt cx="818" cy="450"/>
          </a:xfrm>
        </p:grpSpPr>
        <p:sp>
          <p:nvSpPr>
            <p:cNvPr id="23761" name="Freeform 3"/>
            <p:cNvSpPr>
              <a:spLocks/>
            </p:cNvSpPr>
            <p:nvPr/>
          </p:nvSpPr>
          <p:spPr bwMode="auto">
            <a:xfrm>
              <a:off x="3216" y="2198"/>
              <a:ext cx="57" cy="70"/>
            </a:xfrm>
            <a:custGeom>
              <a:avLst/>
              <a:gdLst>
                <a:gd name="T0" fmla="*/ 57 w 57"/>
                <a:gd name="T1" fmla="*/ 12 h 70"/>
                <a:gd name="T2" fmla="*/ 38 w 57"/>
                <a:gd name="T3" fmla="*/ 70 h 70"/>
                <a:gd name="T4" fmla="*/ 32 w 57"/>
                <a:gd name="T5" fmla="*/ 25 h 70"/>
                <a:gd name="T6" fmla="*/ 0 w 57"/>
                <a:gd name="T7" fmla="*/ 0 h 70"/>
                <a:gd name="T8" fmla="*/ 57 w 57"/>
                <a:gd name="T9" fmla="*/ 1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70"/>
                <a:gd name="T17" fmla="*/ 57 w 57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70">
                  <a:moveTo>
                    <a:pt x="57" y="12"/>
                  </a:moveTo>
                  <a:lnTo>
                    <a:pt x="38" y="70"/>
                  </a:lnTo>
                  <a:lnTo>
                    <a:pt x="32" y="25"/>
                  </a:lnTo>
                  <a:lnTo>
                    <a:pt x="0" y="0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2" name="Line 4"/>
            <p:cNvSpPr>
              <a:spLocks noChangeShapeType="1"/>
            </p:cNvSpPr>
            <p:nvPr/>
          </p:nvSpPr>
          <p:spPr bwMode="auto">
            <a:xfrm flipV="1">
              <a:off x="2455" y="2223"/>
              <a:ext cx="793" cy="42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609600" y="1143000"/>
            <a:ext cx="4275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•  Coordination # increases with</a:t>
            </a:r>
          </a:p>
        </p:txBody>
      </p:sp>
      <p:sp>
        <p:nvSpPr>
          <p:cNvPr id="23557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Coordination # and Ionic Radii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4510088" y="4537075"/>
            <a:ext cx="1328737" cy="573088"/>
            <a:chOff x="2411" y="2876"/>
            <a:chExt cx="837" cy="361"/>
          </a:xfrm>
        </p:grpSpPr>
        <p:sp>
          <p:nvSpPr>
            <p:cNvPr id="23759" name="Freeform 8"/>
            <p:cNvSpPr>
              <a:spLocks/>
            </p:cNvSpPr>
            <p:nvPr/>
          </p:nvSpPr>
          <p:spPr bwMode="auto">
            <a:xfrm>
              <a:off x="3191" y="2876"/>
              <a:ext cx="57" cy="70"/>
            </a:xfrm>
            <a:custGeom>
              <a:avLst/>
              <a:gdLst>
                <a:gd name="T0" fmla="*/ 57 w 57"/>
                <a:gd name="T1" fmla="*/ 19 h 70"/>
                <a:gd name="T2" fmla="*/ 31 w 57"/>
                <a:gd name="T3" fmla="*/ 70 h 70"/>
                <a:gd name="T4" fmla="*/ 25 w 57"/>
                <a:gd name="T5" fmla="*/ 32 h 70"/>
                <a:gd name="T6" fmla="*/ 0 w 57"/>
                <a:gd name="T7" fmla="*/ 0 h 70"/>
                <a:gd name="T8" fmla="*/ 57 w 57"/>
                <a:gd name="T9" fmla="*/ 19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70"/>
                <a:gd name="T17" fmla="*/ 57 w 57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70">
                  <a:moveTo>
                    <a:pt x="57" y="19"/>
                  </a:moveTo>
                  <a:lnTo>
                    <a:pt x="31" y="70"/>
                  </a:lnTo>
                  <a:lnTo>
                    <a:pt x="25" y="32"/>
                  </a:lnTo>
                  <a:lnTo>
                    <a:pt x="0" y="0"/>
                  </a:lnTo>
                  <a:lnTo>
                    <a:pt x="5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0" name="Line 9"/>
            <p:cNvSpPr>
              <a:spLocks noChangeShapeType="1"/>
            </p:cNvSpPr>
            <p:nvPr/>
          </p:nvSpPr>
          <p:spPr bwMode="auto">
            <a:xfrm flipV="1">
              <a:off x="2411" y="2908"/>
              <a:ext cx="805" cy="32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3559" name="Group 10"/>
          <p:cNvGrpSpPr>
            <a:grpSpLocks/>
          </p:cNvGrpSpPr>
          <p:nvPr/>
        </p:nvGrpSpPr>
        <p:grpSpPr bwMode="auto">
          <a:xfrm>
            <a:off x="4530725" y="5532438"/>
            <a:ext cx="1377950" cy="544512"/>
            <a:chOff x="2424" y="3503"/>
            <a:chExt cx="868" cy="343"/>
          </a:xfrm>
        </p:grpSpPr>
        <p:sp>
          <p:nvSpPr>
            <p:cNvPr id="23757" name="Freeform 11"/>
            <p:cNvSpPr>
              <a:spLocks/>
            </p:cNvSpPr>
            <p:nvPr/>
          </p:nvSpPr>
          <p:spPr bwMode="auto">
            <a:xfrm>
              <a:off x="3235" y="3503"/>
              <a:ext cx="57" cy="70"/>
            </a:xfrm>
            <a:custGeom>
              <a:avLst/>
              <a:gdLst>
                <a:gd name="T0" fmla="*/ 57 w 57"/>
                <a:gd name="T1" fmla="*/ 19 h 70"/>
                <a:gd name="T2" fmla="*/ 32 w 57"/>
                <a:gd name="T3" fmla="*/ 70 h 70"/>
                <a:gd name="T4" fmla="*/ 25 w 57"/>
                <a:gd name="T5" fmla="*/ 32 h 70"/>
                <a:gd name="T6" fmla="*/ 0 w 57"/>
                <a:gd name="T7" fmla="*/ 0 h 70"/>
                <a:gd name="T8" fmla="*/ 57 w 57"/>
                <a:gd name="T9" fmla="*/ 19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70"/>
                <a:gd name="T17" fmla="*/ 57 w 57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70">
                  <a:moveTo>
                    <a:pt x="57" y="19"/>
                  </a:moveTo>
                  <a:lnTo>
                    <a:pt x="32" y="70"/>
                  </a:lnTo>
                  <a:lnTo>
                    <a:pt x="25" y="32"/>
                  </a:lnTo>
                  <a:lnTo>
                    <a:pt x="0" y="0"/>
                  </a:lnTo>
                  <a:lnTo>
                    <a:pt x="5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8" name="Line 12"/>
            <p:cNvSpPr>
              <a:spLocks noChangeShapeType="1"/>
            </p:cNvSpPr>
            <p:nvPr/>
          </p:nvSpPr>
          <p:spPr bwMode="auto">
            <a:xfrm flipV="1">
              <a:off x="2424" y="3535"/>
              <a:ext cx="836" cy="31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990600" y="60960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Table 12.2,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23561" name="Rectangle 14"/>
          <p:cNvSpPr>
            <a:spLocks noChangeArrowheads="1"/>
          </p:cNvSpPr>
          <p:nvPr/>
        </p:nvSpPr>
        <p:spPr bwMode="auto">
          <a:xfrm>
            <a:off x="2471738" y="3252788"/>
            <a:ext cx="2016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2 </a:t>
            </a:r>
            <a:endParaRPr lang="en-US"/>
          </a:p>
        </p:txBody>
      </p:sp>
      <p:grpSp>
        <p:nvGrpSpPr>
          <p:cNvPr id="23562" name="Group 15"/>
          <p:cNvGrpSpPr>
            <a:grpSpLocks/>
          </p:cNvGrpSpPr>
          <p:nvPr/>
        </p:nvGrpSpPr>
        <p:grpSpPr bwMode="auto">
          <a:xfrm>
            <a:off x="1020763" y="2503488"/>
            <a:ext cx="735012" cy="720725"/>
            <a:chOff x="643" y="1577"/>
            <a:chExt cx="463" cy="454"/>
          </a:xfrm>
        </p:grpSpPr>
        <p:sp>
          <p:nvSpPr>
            <p:cNvPr id="23752" name="Rectangle 16"/>
            <p:cNvSpPr>
              <a:spLocks noChangeArrowheads="1"/>
            </p:cNvSpPr>
            <p:nvPr/>
          </p:nvSpPr>
          <p:spPr bwMode="auto">
            <a:xfrm>
              <a:off x="643" y="1577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1">
                  <a:solidFill>
                    <a:srgbClr val="000000"/>
                  </a:solidFill>
                </a:rPr>
                <a:t>r</a:t>
              </a:r>
              <a:endParaRPr lang="en-US" i="1"/>
            </a:p>
          </p:txBody>
        </p:sp>
        <p:sp>
          <p:nvSpPr>
            <p:cNvPr id="23753" name="Rectangle 17"/>
            <p:cNvSpPr>
              <a:spLocks noChangeArrowheads="1"/>
            </p:cNvSpPr>
            <p:nvPr/>
          </p:nvSpPr>
          <p:spPr bwMode="auto">
            <a:xfrm>
              <a:off x="700" y="1640"/>
              <a:ext cx="40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cation</a:t>
              </a:r>
              <a:endParaRPr lang="en-US"/>
            </a:p>
          </p:txBody>
        </p:sp>
        <p:sp>
          <p:nvSpPr>
            <p:cNvPr id="23754" name="Rectangle 18"/>
            <p:cNvSpPr>
              <a:spLocks noChangeArrowheads="1"/>
            </p:cNvSpPr>
            <p:nvPr/>
          </p:nvSpPr>
          <p:spPr bwMode="auto">
            <a:xfrm>
              <a:off x="662" y="1792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1">
                  <a:solidFill>
                    <a:srgbClr val="000000"/>
                  </a:solidFill>
                </a:rPr>
                <a:t>r</a:t>
              </a:r>
              <a:endParaRPr lang="en-US" i="1"/>
            </a:p>
          </p:txBody>
        </p:sp>
        <p:sp>
          <p:nvSpPr>
            <p:cNvPr id="23755" name="Rectangle 19"/>
            <p:cNvSpPr>
              <a:spLocks noChangeArrowheads="1"/>
            </p:cNvSpPr>
            <p:nvPr/>
          </p:nvSpPr>
          <p:spPr bwMode="auto">
            <a:xfrm>
              <a:off x="719" y="1849"/>
              <a:ext cx="37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anion</a:t>
              </a:r>
              <a:endParaRPr lang="en-US"/>
            </a:p>
          </p:txBody>
        </p:sp>
        <p:sp>
          <p:nvSpPr>
            <p:cNvPr id="23756" name="Line 20"/>
            <p:cNvSpPr>
              <a:spLocks noChangeShapeType="1"/>
            </p:cNvSpPr>
            <p:nvPr/>
          </p:nvSpPr>
          <p:spPr bwMode="auto">
            <a:xfrm>
              <a:off x="649" y="1824"/>
              <a:ext cx="4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563" name="Rectangle 21"/>
          <p:cNvSpPr>
            <a:spLocks noChangeArrowheads="1"/>
          </p:cNvSpPr>
          <p:nvPr/>
        </p:nvSpPr>
        <p:spPr bwMode="auto">
          <a:xfrm>
            <a:off x="2179638" y="2616200"/>
            <a:ext cx="723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900">
                <a:solidFill>
                  <a:srgbClr val="000000"/>
                </a:solidFill>
              </a:rPr>
              <a:t>Coord </a:t>
            </a:r>
          </a:p>
          <a:p>
            <a:pPr algn="ctr"/>
            <a:r>
              <a:rPr lang="en-US" sz="1900">
                <a:solidFill>
                  <a:srgbClr val="000000"/>
                </a:solidFill>
              </a:rPr>
              <a:t>#</a:t>
            </a:r>
            <a:endParaRPr lang="en-US"/>
          </a:p>
        </p:txBody>
      </p:sp>
      <p:sp>
        <p:nvSpPr>
          <p:cNvPr id="23564" name="Rectangle 22"/>
          <p:cNvSpPr>
            <a:spLocks noChangeArrowheads="1"/>
          </p:cNvSpPr>
          <p:nvPr/>
        </p:nvSpPr>
        <p:spPr bwMode="auto">
          <a:xfrm>
            <a:off x="1011238" y="3252788"/>
            <a:ext cx="8794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&lt; 0.155 </a:t>
            </a:r>
            <a:endParaRPr lang="en-US"/>
          </a:p>
        </p:txBody>
      </p:sp>
      <p:sp>
        <p:nvSpPr>
          <p:cNvPr id="23565" name="Rectangle 23"/>
          <p:cNvSpPr>
            <a:spLocks noChangeArrowheads="1"/>
          </p:cNvSpPr>
          <p:nvPr/>
        </p:nvSpPr>
        <p:spPr bwMode="auto">
          <a:xfrm>
            <a:off x="762000" y="3813175"/>
            <a:ext cx="1489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0.155 - 0.225 </a:t>
            </a:r>
            <a:endParaRPr lang="en-US"/>
          </a:p>
        </p:txBody>
      </p:sp>
      <p:sp>
        <p:nvSpPr>
          <p:cNvPr id="23566" name="Rectangle 24"/>
          <p:cNvSpPr>
            <a:spLocks noChangeArrowheads="1"/>
          </p:cNvSpPr>
          <p:nvPr/>
        </p:nvSpPr>
        <p:spPr bwMode="auto">
          <a:xfrm>
            <a:off x="762000" y="4384675"/>
            <a:ext cx="1422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990066"/>
                </a:solidFill>
              </a:rPr>
              <a:t>0.225 - 0.414</a:t>
            </a:r>
            <a:endParaRPr lang="en-US"/>
          </a:p>
        </p:txBody>
      </p:sp>
      <p:sp>
        <p:nvSpPr>
          <p:cNvPr id="23567" name="Rectangle 25"/>
          <p:cNvSpPr>
            <a:spLocks noChangeArrowheads="1"/>
          </p:cNvSpPr>
          <p:nvPr/>
        </p:nvSpPr>
        <p:spPr bwMode="auto">
          <a:xfrm>
            <a:off x="776288" y="5102225"/>
            <a:ext cx="1489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CCCC"/>
                </a:solidFill>
              </a:rPr>
              <a:t>0.414 - 0.732 </a:t>
            </a:r>
            <a:endParaRPr lang="en-US"/>
          </a:p>
        </p:txBody>
      </p:sp>
      <p:sp>
        <p:nvSpPr>
          <p:cNvPr id="23568" name="Rectangle 26"/>
          <p:cNvSpPr>
            <a:spLocks noChangeArrowheads="1"/>
          </p:cNvSpPr>
          <p:nvPr/>
        </p:nvSpPr>
        <p:spPr bwMode="auto">
          <a:xfrm>
            <a:off x="762000" y="5800725"/>
            <a:ext cx="11541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4C0099"/>
                </a:solidFill>
              </a:rPr>
              <a:t>0.732 - 1.0</a:t>
            </a:r>
            <a:endParaRPr lang="en-US"/>
          </a:p>
        </p:txBody>
      </p:sp>
      <p:grpSp>
        <p:nvGrpSpPr>
          <p:cNvPr id="23569" name="Group 27"/>
          <p:cNvGrpSpPr>
            <a:grpSpLocks/>
          </p:cNvGrpSpPr>
          <p:nvPr/>
        </p:nvGrpSpPr>
        <p:grpSpPr bwMode="auto">
          <a:xfrm>
            <a:off x="4022725" y="3189288"/>
            <a:ext cx="885825" cy="3159125"/>
            <a:chOff x="2296" y="2009"/>
            <a:chExt cx="558" cy="1990"/>
          </a:xfrm>
        </p:grpSpPr>
        <p:pic>
          <p:nvPicPr>
            <p:cNvPr id="23713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96" y="2009"/>
              <a:ext cx="558" cy="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714" name="Freeform 29"/>
            <p:cNvSpPr>
              <a:spLocks/>
            </p:cNvSpPr>
            <p:nvPr/>
          </p:nvSpPr>
          <p:spPr bwMode="auto">
            <a:xfrm>
              <a:off x="2353" y="2687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5 h 38"/>
                <a:gd name="T4" fmla="*/ 19 w 32"/>
                <a:gd name="T5" fmla="*/ 38 h 38"/>
                <a:gd name="T6" fmla="*/ 0 w 32"/>
                <a:gd name="T7" fmla="*/ 12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5"/>
                  </a:lnTo>
                  <a:lnTo>
                    <a:pt x="19" y="38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5" name="Freeform 30"/>
            <p:cNvSpPr>
              <a:spLocks/>
            </p:cNvSpPr>
            <p:nvPr/>
          </p:nvSpPr>
          <p:spPr bwMode="auto">
            <a:xfrm>
              <a:off x="2378" y="2725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5 h 38"/>
                <a:gd name="T4" fmla="*/ 19 w 32"/>
                <a:gd name="T5" fmla="*/ 38 h 38"/>
                <a:gd name="T6" fmla="*/ 0 w 32"/>
                <a:gd name="T7" fmla="*/ 13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5"/>
                  </a:lnTo>
                  <a:lnTo>
                    <a:pt x="19" y="38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6" name="Freeform 31"/>
            <p:cNvSpPr>
              <a:spLocks/>
            </p:cNvSpPr>
            <p:nvPr/>
          </p:nvSpPr>
          <p:spPr bwMode="auto">
            <a:xfrm>
              <a:off x="2404" y="2757"/>
              <a:ext cx="31" cy="38"/>
            </a:xfrm>
            <a:custGeom>
              <a:avLst/>
              <a:gdLst>
                <a:gd name="T0" fmla="*/ 12 w 31"/>
                <a:gd name="T1" fmla="*/ 0 h 38"/>
                <a:gd name="T2" fmla="*/ 31 w 31"/>
                <a:gd name="T3" fmla="*/ 25 h 38"/>
                <a:gd name="T4" fmla="*/ 19 w 31"/>
                <a:gd name="T5" fmla="*/ 38 h 38"/>
                <a:gd name="T6" fmla="*/ 0 w 31"/>
                <a:gd name="T7" fmla="*/ 12 h 38"/>
                <a:gd name="T8" fmla="*/ 12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12" y="0"/>
                  </a:moveTo>
                  <a:lnTo>
                    <a:pt x="31" y="25"/>
                  </a:lnTo>
                  <a:lnTo>
                    <a:pt x="19" y="38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7" name="Freeform 32"/>
            <p:cNvSpPr>
              <a:spLocks/>
            </p:cNvSpPr>
            <p:nvPr/>
          </p:nvSpPr>
          <p:spPr bwMode="auto">
            <a:xfrm>
              <a:off x="2429" y="2795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5 h 38"/>
                <a:gd name="T4" fmla="*/ 19 w 32"/>
                <a:gd name="T5" fmla="*/ 38 h 38"/>
                <a:gd name="T6" fmla="*/ 0 w 32"/>
                <a:gd name="T7" fmla="*/ 12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5"/>
                  </a:lnTo>
                  <a:lnTo>
                    <a:pt x="19" y="38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8" name="Freeform 33"/>
            <p:cNvSpPr>
              <a:spLocks/>
            </p:cNvSpPr>
            <p:nvPr/>
          </p:nvSpPr>
          <p:spPr bwMode="auto">
            <a:xfrm>
              <a:off x="2461" y="2833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5 h 38"/>
                <a:gd name="T4" fmla="*/ 19 w 32"/>
                <a:gd name="T5" fmla="*/ 38 h 38"/>
                <a:gd name="T6" fmla="*/ 0 w 32"/>
                <a:gd name="T7" fmla="*/ 12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5"/>
                  </a:lnTo>
                  <a:lnTo>
                    <a:pt x="19" y="38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9" name="Freeform 34"/>
            <p:cNvSpPr>
              <a:spLocks/>
            </p:cNvSpPr>
            <p:nvPr/>
          </p:nvSpPr>
          <p:spPr bwMode="auto">
            <a:xfrm>
              <a:off x="2486" y="2864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6 h 38"/>
                <a:gd name="T4" fmla="*/ 19 w 32"/>
                <a:gd name="T5" fmla="*/ 38 h 38"/>
                <a:gd name="T6" fmla="*/ 0 w 32"/>
                <a:gd name="T7" fmla="*/ 13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6"/>
                  </a:lnTo>
                  <a:lnTo>
                    <a:pt x="19" y="38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0" name="Freeform 35"/>
            <p:cNvSpPr>
              <a:spLocks/>
            </p:cNvSpPr>
            <p:nvPr/>
          </p:nvSpPr>
          <p:spPr bwMode="auto">
            <a:xfrm>
              <a:off x="2512" y="2902"/>
              <a:ext cx="31" cy="38"/>
            </a:xfrm>
            <a:custGeom>
              <a:avLst/>
              <a:gdLst>
                <a:gd name="T0" fmla="*/ 12 w 31"/>
                <a:gd name="T1" fmla="*/ 0 h 38"/>
                <a:gd name="T2" fmla="*/ 31 w 31"/>
                <a:gd name="T3" fmla="*/ 26 h 38"/>
                <a:gd name="T4" fmla="*/ 19 w 31"/>
                <a:gd name="T5" fmla="*/ 38 h 38"/>
                <a:gd name="T6" fmla="*/ 0 w 31"/>
                <a:gd name="T7" fmla="*/ 13 h 38"/>
                <a:gd name="T8" fmla="*/ 12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12" y="0"/>
                  </a:moveTo>
                  <a:lnTo>
                    <a:pt x="31" y="26"/>
                  </a:lnTo>
                  <a:lnTo>
                    <a:pt x="19" y="38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1" name="Freeform 36"/>
            <p:cNvSpPr>
              <a:spLocks/>
            </p:cNvSpPr>
            <p:nvPr/>
          </p:nvSpPr>
          <p:spPr bwMode="auto">
            <a:xfrm>
              <a:off x="2537" y="2934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5 h 38"/>
                <a:gd name="T4" fmla="*/ 19 w 32"/>
                <a:gd name="T5" fmla="*/ 38 h 38"/>
                <a:gd name="T6" fmla="*/ 0 w 32"/>
                <a:gd name="T7" fmla="*/ 13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5"/>
                  </a:lnTo>
                  <a:lnTo>
                    <a:pt x="19" y="38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2" name="Freeform 37"/>
            <p:cNvSpPr>
              <a:spLocks/>
            </p:cNvSpPr>
            <p:nvPr/>
          </p:nvSpPr>
          <p:spPr bwMode="auto">
            <a:xfrm>
              <a:off x="2562" y="2972"/>
              <a:ext cx="32" cy="38"/>
            </a:xfrm>
            <a:custGeom>
              <a:avLst/>
              <a:gdLst>
                <a:gd name="T0" fmla="*/ 13 w 32"/>
                <a:gd name="T1" fmla="*/ 0 h 38"/>
                <a:gd name="T2" fmla="*/ 32 w 32"/>
                <a:gd name="T3" fmla="*/ 25 h 38"/>
                <a:gd name="T4" fmla="*/ 19 w 32"/>
                <a:gd name="T5" fmla="*/ 38 h 38"/>
                <a:gd name="T6" fmla="*/ 0 w 32"/>
                <a:gd name="T7" fmla="*/ 13 h 38"/>
                <a:gd name="T8" fmla="*/ 13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3" y="0"/>
                  </a:moveTo>
                  <a:lnTo>
                    <a:pt x="32" y="25"/>
                  </a:lnTo>
                  <a:lnTo>
                    <a:pt x="19" y="38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3" name="Freeform 38"/>
            <p:cNvSpPr>
              <a:spLocks/>
            </p:cNvSpPr>
            <p:nvPr/>
          </p:nvSpPr>
          <p:spPr bwMode="auto">
            <a:xfrm>
              <a:off x="2588" y="3010"/>
              <a:ext cx="31" cy="38"/>
            </a:xfrm>
            <a:custGeom>
              <a:avLst/>
              <a:gdLst>
                <a:gd name="T0" fmla="*/ 12 w 31"/>
                <a:gd name="T1" fmla="*/ 0 h 38"/>
                <a:gd name="T2" fmla="*/ 31 w 31"/>
                <a:gd name="T3" fmla="*/ 25 h 38"/>
                <a:gd name="T4" fmla="*/ 19 w 31"/>
                <a:gd name="T5" fmla="*/ 38 h 38"/>
                <a:gd name="T6" fmla="*/ 0 w 31"/>
                <a:gd name="T7" fmla="*/ 13 h 38"/>
                <a:gd name="T8" fmla="*/ 12 w 3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8"/>
                <a:gd name="T17" fmla="*/ 31 w 3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8">
                  <a:moveTo>
                    <a:pt x="12" y="0"/>
                  </a:moveTo>
                  <a:lnTo>
                    <a:pt x="31" y="25"/>
                  </a:lnTo>
                  <a:lnTo>
                    <a:pt x="19" y="38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4" name="Freeform 39"/>
            <p:cNvSpPr>
              <a:spLocks/>
            </p:cNvSpPr>
            <p:nvPr/>
          </p:nvSpPr>
          <p:spPr bwMode="auto">
            <a:xfrm>
              <a:off x="2613" y="3042"/>
              <a:ext cx="19" cy="19"/>
            </a:xfrm>
            <a:custGeom>
              <a:avLst/>
              <a:gdLst>
                <a:gd name="T0" fmla="*/ 13 w 19"/>
                <a:gd name="T1" fmla="*/ 0 h 19"/>
                <a:gd name="T2" fmla="*/ 19 w 19"/>
                <a:gd name="T3" fmla="*/ 6 h 19"/>
                <a:gd name="T4" fmla="*/ 6 w 19"/>
                <a:gd name="T5" fmla="*/ 19 h 19"/>
                <a:gd name="T6" fmla="*/ 0 w 19"/>
                <a:gd name="T7" fmla="*/ 12 h 19"/>
                <a:gd name="T8" fmla="*/ 13 w 1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9"/>
                <a:gd name="T17" fmla="*/ 19 w 1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9">
                  <a:moveTo>
                    <a:pt x="13" y="0"/>
                  </a:moveTo>
                  <a:lnTo>
                    <a:pt x="19" y="6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5" name="Freeform 40"/>
            <p:cNvSpPr>
              <a:spLocks/>
            </p:cNvSpPr>
            <p:nvPr/>
          </p:nvSpPr>
          <p:spPr bwMode="auto">
            <a:xfrm>
              <a:off x="2816" y="2668"/>
              <a:ext cx="25" cy="38"/>
            </a:xfrm>
            <a:custGeom>
              <a:avLst/>
              <a:gdLst>
                <a:gd name="T0" fmla="*/ 12 w 25"/>
                <a:gd name="T1" fmla="*/ 0 h 38"/>
                <a:gd name="T2" fmla="*/ 0 w 25"/>
                <a:gd name="T3" fmla="*/ 25 h 38"/>
                <a:gd name="T4" fmla="*/ 12 w 25"/>
                <a:gd name="T5" fmla="*/ 38 h 38"/>
                <a:gd name="T6" fmla="*/ 25 w 25"/>
                <a:gd name="T7" fmla="*/ 12 h 38"/>
                <a:gd name="T8" fmla="*/ 12 w 2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8"/>
                <a:gd name="T17" fmla="*/ 25 w 2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8">
                  <a:moveTo>
                    <a:pt x="12" y="0"/>
                  </a:moveTo>
                  <a:lnTo>
                    <a:pt x="0" y="25"/>
                  </a:lnTo>
                  <a:lnTo>
                    <a:pt x="12" y="38"/>
                  </a:lnTo>
                  <a:lnTo>
                    <a:pt x="25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6" name="Freeform 41"/>
            <p:cNvSpPr>
              <a:spLocks/>
            </p:cNvSpPr>
            <p:nvPr/>
          </p:nvSpPr>
          <p:spPr bwMode="auto">
            <a:xfrm>
              <a:off x="2790" y="2706"/>
              <a:ext cx="32" cy="44"/>
            </a:xfrm>
            <a:custGeom>
              <a:avLst/>
              <a:gdLst>
                <a:gd name="T0" fmla="*/ 19 w 32"/>
                <a:gd name="T1" fmla="*/ 0 h 44"/>
                <a:gd name="T2" fmla="*/ 0 w 32"/>
                <a:gd name="T3" fmla="*/ 32 h 44"/>
                <a:gd name="T4" fmla="*/ 13 w 32"/>
                <a:gd name="T5" fmla="*/ 44 h 44"/>
                <a:gd name="T6" fmla="*/ 32 w 32"/>
                <a:gd name="T7" fmla="*/ 12 h 44"/>
                <a:gd name="T8" fmla="*/ 19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19" y="0"/>
                  </a:moveTo>
                  <a:lnTo>
                    <a:pt x="0" y="32"/>
                  </a:lnTo>
                  <a:lnTo>
                    <a:pt x="13" y="44"/>
                  </a:lnTo>
                  <a:lnTo>
                    <a:pt x="32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7" name="Freeform 42"/>
            <p:cNvSpPr>
              <a:spLocks/>
            </p:cNvSpPr>
            <p:nvPr/>
          </p:nvSpPr>
          <p:spPr bwMode="auto">
            <a:xfrm>
              <a:off x="2771" y="2744"/>
              <a:ext cx="32" cy="44"/>
            </a:xfrm>
            <a:custGeom>
              <a:avLst/>
              <a:gdLst>
                <a:gd name="T0" fmla="*/ 19 w 32"/>
                <a:gd name="T1" fmla="*/ 0 h 44"/>
                <a:gd name="T2" fmla="*/ 0 w 32"/>
                <a:gd name="T3" fmla="*/ 32 h 44"/>
                <a:gd name="T4" fmla="*/ 13 w 32"/>
                <a:gd name="T5" fmla="*/ 44 h 44"/>
                <a:gd name="T6" fmla="*/ 32 w 32"/>
                <a:gd name="T7" fmla="*/ 13 h 44"/>
                <a:gd name="T8" fmla="*/ 19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19" y="0"/>
                  </a:moveTo>
                  <a:lnTo>
                    <a:pt x="0" y="32"/>
                  </a:lnTo>
                  <a:lnTo>
                    <a:pt x="13" y="44"/>
                  </a:lnTo>
                  <a:lnTo>
                    <a:pt x="32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8" name="Freeform 43"/>
            <p:cNvSpPr>
              <a:spLocks/>
            </p:cNvSpPr>
            <p:nvPr/>
          </p:nvSpPr>
          <p:spPr bwMode="auto">
            <a:xfrm>
              <a:off x="2752" y="2788"/>
              <a:ext cx="26" cy="38"/>
            </a:xfrm>
            <a:custGeom>
              <a:avLst/>
              <a:gdLst>
                <a:gd name="T0" fmla="*/ 13 w 26"/>
                <a:gd name="T1" fmla="*/ 0 h 38"/>
                <a:gd name="T2" fmla="*/ 0 w 26"/>
                <a:gd name="T3" fmla="*/ 26 h 38"/>
                <a:gd name="T4" fmla="*/ 13 w 26"/>
                <a:gd name="T5" fmla="*/ 38 h 38"/>
                <a:gd name="T6" fmla="*/ 26 w 26"/>
                <a:gd name="T7" fmla="*/ 13 h 38"/>
                <a:gd name="T8" fmla="*/ 13 w 26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8"/>
                <a:gd name="T17" fmla="*/ 26 w 2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8">
                  <a:moveTo>
                    <a:pt x="13" y="0"/>
                  </a:moveTo>
                  <a:lnTo>
                    <a:pt x="0" y="26"/>
                  </a:lnTo>
                  <a:lnTo>
                    <a:pt x="13" y="38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9" name="Freeform 44"/>
            <p:cNvSpPr>
              <a:spLocks/>
            </p:cNvSpPr>
            <p:nvPr/>
          </p:nvSpPr>
          <p:spPr bwMode="auto">
            <a:xfrm>
              <a:off x="2733" y="2826"/>
              <a:ext cx="26" cy="38"/>
            </a:xfrm>
            <a:custGeom>
              <a:avLst/>
              <a:gdLst>
                <a:gd name="T0" fmla="*/ 13 w 26"/>
                <a:gd name="T1" fmla="*/ 0 h 38"/>
                <a:gd name="T2" fmla="*/ 0 w 26"/>
                <a:gd name="T3" fmla="*/ 26 h 38"/>
                <a:gd name="T4" fmla="*/ 13 w 26"/>
                <a:gd name="T5" fmla="*/ 38 h 38"/>
                <a:gd name="T6" fmla="*/ 26 w 26"/>
                <a:gd name="T7" fmla="*/ 13 h 38"/>
                <a:gd name="T8" fmla="*/ 13 w 26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8"/>
                <a:gd name="T17" fmla="*/ 26 w 2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8">
                  <a:moveTo>
                    <a:pt x="13" y="0"/>
                  </a:moveTo>
                  <a:lnTo>
                    <a:pt x="0" y="26"/>
                  </a:lnTo>
                  <a:lnTo>
                    <a:pt x="13" y="38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0" name="Freeform 45"/>
            <p:cNvSpPr>
              <a:spLocks/>
            </p:cNvSpPr>
            <p:nvPr/>
          </p:nvSpPr>
          <p:spPr bwMode="auto">
            <a:xfrm>
              <a:off x="2714" y="2864"/>
              <a:ext cx="26" cy="45"/>
            </a:xfrm>
            <a:custGeom>
              <a:avLst/>
              <a:gdLst>
                <a:gd name="T0" fmla="*/ 13 w 26"/>
                <a:gd name="T1" fmla="*/ 0 h 45"/>
                <a:gd name="T2" fmla="*/ 0 w 26"/>
                <a:gd name="T3" fmla="*/ 32 h 45"/>
                <a:gd name="T4" fmla="*/ 13 w 26"/>
                <a:gd name="T5" fmla="*/ 45 h 45"/>
                <a:gd name="T6" fmla="*/ 26 w 26"/>
                <a:gd name="T7" fmla="*/ 13 h 45"/>
                <a:gd name="T8" fmla="*/ 13 w 26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5"/>
                <a:gd name="T17" fmla="*/ 26 w 26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5">
                  <a:moveTo>
                    <a:pt x="13" y="0"/>
                  </a:moveTo>
                  <a:lnTo>
                    <a:pt x="0" y="32"/>
                  </a:lnTo>
                  <a:lnTo>
                    <a:pt x="13" y="45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1" name="Freeform 46"/>
            <p:cNvSpPr>
              <a:spLocks/>
            </p:cNvSpPr>
            <p:nvPr/>
          </p:nvSpPr>
          <p:spPr bwMode="auto">
            <a:xfrm>
              <a:off x="2689" y="2902"/>
              <a:ext cx="32" cy="45"/>
            </a:xfrm>
            <a:custGeom>
              <a:avLst/>
              <a:gdLst>
                <a:gd name="T0" fmla="*/ 19 w 32"/>
                <a:gd name="T1" fmla="*/ 0 h 45"/>
                <a:gd name="T2" fmla="*/ 0 w 32"/>
                <a:gd name="T3" fmla="*/ 32 h 45"/>
                <a:gd name="T4" fmla="*/ 13 w 32"/>
                <a:gd name="T5" fmla="*/ 45 h 45"/>
                <a:gd name="T6" fmla="*/ 32 w 32"/>
                <a:gd name="T7" fmla="*/ 13 h 45"/>
                <a:gd name="T8" fmla="*/ 19 w 32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5"/>
                <a:gd name="T17" fmla="*/ 32 w 32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5">
                  <a:moveTo>
                    <a:pt x="19" y="0"/>
                  </a:moveTo>
                  <a:lnTo>
                    <a:pt x="0" y="32"/>
                  </a:lnTo>
                  <a:lnTo>
                    <a:pt x="13" y="45"/>
                  </a:lnTo>
                  <a:lnTo>
                    <a:pt x="32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2" name="Freeform 47"/>
            <p:cNvSpPr>
              <a:spLocks/>
            </p:cNvSpPr>
            <p:nvPr/>
          </p:nvSpPr>
          <p:spPr bwMode="auto">
            <a:xfrm>
              <a:off x="2670" y="2947"/>
              <a:ext cx="32" cy="38"/>
            </a:xfrm>
            <a:custGeom>
              <a:avLst/>
              <a:gdLst>
                <a:gd name="T0" fmla="*/ 19 w 32"/>
                <a:gd name="T1" fmla="*/ 0 h 38"/>
                <a:gd name="T2" fmla="*/ 0 w 32"/>
                <a:gd name="T3" fmla="*/ 25 h 38"/>
                <a:gd name="T4" fmla="*/ 13 w 32"/>
                <a:gd name="T5" fmla="*/ 38 h 38"/>
                <a:gd name="T6" fmla="*/ 32 w 32"/>
                <a:gd name="T7" fmla="*/ 12 h 38"/>
                <a:gd name="T8" fmla="*/ 19 w 32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8"/>
                <a:gd name="T17" fmla="*/ 32 w 3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8">
                  <a:moveTo>
                    <a:pt x="19" y="0"/>
                  </a:moveTo>
                  <a:lnTo>
                    <a:pt x="0" y="25"/>
                  </a:lnTo>
                  <a:lnTo>
                    <a:pt x="13" y="38"/>
                  </a:lnTo>
                  <a:lnTo>
                    <a:pt x="32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3" name="Freeform 48"/>
            <p:cNvSpPr>
              <a:spLocks/>
            </p:cNvSpPr>
            <p:nvPr/>
          </p:nvSpPr>
          <p:spPr bwMode="auto">
            <a:xfrm>
              <a:off x="2651" y="2985"/>
              <a:ext cx="25" cy="38"/>
            </a:xfrm>
            <a:custGeom>
              <a:avLst/>
              <a:gdLst>
                <a:gd name="T0" fmla="*/ 13 w 25"/>
                <a:gd name="T1" fmla="*/ 0 h 38"/>
                <a:gd name="T2" fmla="*/ 0 w 25"/>
                <a:gd name="T3" fmla="*/ 25 h 38"/>
                <a:gd name="T4" fmla="*/ 13 w 25"/>
                <a:gd name="T5" fmla="*/ 38 h 38"/>
                <a:gd name="T6" fmla="*/ 25 w 25"/>
                <a:gd name="T7" fmla="*/ 12 h 38"/>
                <a:gd name="T8" fmla="*/ 13 w 2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8"/>
                <a:gd name="T17" fmla="*/ 25 w 2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8">
                  <a:moveTo>
                    <a:pt x="13" y="0"/>
                  </a:moveTo>
                  <a:lnTo>
                    <a:pt x="0" y="25"/>
                  </a:lnTo>
                  <a:lnTo>
                    <a:pt x="13" y="38"/>
                  </a:lnTo>
                  <a:lnTo>
                    <a:pt x="25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4" name="Freeform 49"/>
            <p:cNvSpPr>
              <a:spLocks/>
            </p:cNvSpPr>
            <p:nvPr/>
          </p:nvSpPr>
          <p:spPr bwMode="auto">
            <a:xfrm>
              <a:off x="2632" y="3023"/>
              <a:ext cx="25" cy="38"/>
            </a:xfrm>
            <a:custGeom>
              <a:avLst/>
              <a:gdLst>
                <a:gd name="T0" fmla="*/ 13 w 25"/>
                <a:gd name="T1" fmla="*/ 0 h 38"/>
                <a:gd name="T2" fmla="*/ 0 w 25"/>
                <a:gd name="T3" fmla="*/ 25 h 38"/>
                <a:gd name="T4" fmla="*/ 13 w 25"/>
                <a:gd name="T5" fmla="*/ 38 h 38"/>
                <a:gd name="T6" fmla="*/ 25 w 25"/>
                <a:gd name="T7" fmla="*/ 12 h 38"/>
                <a:gd name="T8" fmla="*/ 13 w 2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8"/>
                <a:gd name="T17" fmla="*/ 25 w 2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8">
                  <a:moveTo>
                    <a:pt x="13" y="0"/>
                  </a:moveTo>
                  <a:lnTo>
                    <a:pt x="0" y="25"/>
                  </a:lnTo>
                  <a:lnTo>
                    <a:pt x="13" y="38"/>
                  </a:lnTo>
                  <a:lnTo>
                    <a:pt x="25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9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5" name="Line 50"/>
            <p:cNvSpPr>
              <a:spLocks noChangeShapeType="1"/>
            </p:cNvSpPr>
            <p:nvPr/>
          </p:nvSpPr>
          <p:spPr bwMode="auto">
            <a:xfrm flipH="1">
              <a:off x="2809" y="2642"/>
              <a:ext cx="26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36" name="Line 51"/>
            <p:cNvSpPr>
              <a:spLocks noChangeShapeType="1"/>
            </p:cNvSpPr>
            <p:nvPr/>
          </p:nvSpPr>
          <p:spPr bwMode="auto">
            <a:xfrm flipH="1">
              <a:off x="2765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37" name="Line 52"/>
            <p:cNvSpPr>
              <a:spLocks noChangeShapeType="1"/>
            </p:cNvSpPr>
            <p:nvPr/>
          </p:nvSpPr>
          <p:spPr bwMode="auto">
            <a:xfrm flipH="1">
              <a:off x="2721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38" name="Line 53"/>
            <p:cNvSpPr>
              <a:spLocks noChangeShapeType="1"/>
            </p:cNvSpPr>
            <p:nvPr/>
          </p:nvSpPr>
          <p:spPr bwMode="auto">
            <a:xfrm flipH="1">
              <a:off x="2676" y="2642"/>
              <a:ext cx="26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39" name="Line 54"/>
            <p:cNvSpPr>
              <a:spLocks noChangeShapeType="1"/>
            </p:cNvSpPr>
            <p:nvPr/>
          </p:nvSpPr>
          <p:spPr bwMode="auto">
            <a:xfrm flipH="1">
              <a:off x="2632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40" name="Line 55"/>
            <p:cNvSpPr>
              <a:spLocks noChangeShapeType="1"/>
            </p:cNvSpPr>
            <p:nvPr/>
          </p:nvSpPr>
          <p:spPr bwMode="auto">
            <a:xfrm flipH="1">
              <a:off x="2588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41" name="Line 56"/>
            <p:cNvSpPr>
              <a:spLocks noChangeShapeType="1"/>
            </p:cNvSpPr>
            <p:nvPr/>
          </p:nvSpPr>
          <p:spPr bwMode="auto">
            <a:xfrm flipH="1">
              <a:off x="2543" y="2642"/>
              <a:ext cx="26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42" name="Line 57"/>
            <p:cNvSpPr>
              <a:spLocks noChangeShapeType="1"/>
            </p:cNvSpPr>
            <p:nvPr/>
          </p:nvSpPr>
          <p:spPr bwMode="auto">
            <a:xfrm flipH="1">
              <a:off x="2499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43" name="Line 58"/>
            <p:cNvSpPr>
              <a:spLocks noChangeShapeType="1"/>
            </p:cNvSpPr>
            <p:nvPr/>
          </p:nvSpPr>
          <p:spPr bwMode="auto">
            <a:xfrm flipH="1">
              <a:off x="2455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44" name="Line 59"/>
            <p:cNvSpPr>
              <a:spLocks noChangeShapeType="1"/>
            </p:cNvSpPr>
            <p:nvPr/>
          </p:nvSpPr>
          <p:spPr bwMode="auto">
            <a:xfrm flipH="1">
              <a:off x="2410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45" name="Line 60"/>
            <p:cNvSpPr>
              <a:spLocks noChangeShapeType="1"/>
            </p:cNvSpPr>
            <p:nvPr/>
          </p:nvSpPr>
          <p:spPr bwMode="auto">
            <a:xfrm flipH="1">
              <a:off x="2366" y="2642"/>
              <a:ext cx="25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46" name="Line 61"/>
            <p:cNvSpPr>
              <a:spLocks noChangeShapeType="1"/>
            </p:cNvSpPr>
            <p:nvPr/>
          </p:nvSpPr>
          <p:spPr bwMode="auto">
            <a:xfrm>
              <a:off x="2347" y="2642"/>
              <a:ext cx="6" cy="1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47" name="Rectangle 62"/>
            <p:cNvSpPr>
              <a:spLocks noChangeArrowheads="1"/>
            </p:cNvSpPr>
            <p:nvPr/>
          </p:nvSpPr>
          <p:spPr bwMode="auto">
            <a:xfrm>
              <a:off x="2308" y="3529"/>
              <a:ext cx="508" cy="470"/>
            </a:xfrm>
            <a:prstGeom prst="rect">
              <a:avLst/>
            </a:prstGeom>
            <a:noFill/>
            <a:ln w="20638">
              <a:solidFill>
                <a:srgbClr val="4C00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8" name="Rectangle 63"/>
            <p:cNvSpPr>
              <a:spLocks noChangeArrowheads="1"/>
            </p:cNvSpPr>
            <p:nvPr/>
          </p:nvSpPr>
          <p:spPr bwMode="auto">
            <a:xfrm>
              <a:off x="2308" y="3041"/>
              <a:ext cx="508" cy="470"/>
            </a:xfrm>
            <a:prstGeom prst="rect">
              <a:avLst/>
            </a:prstGeom>
            <a:noFill/>
            <a:ln w="20638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9" name="Line 64"/>
            <p:cNvSpPr>
              <a:spLocks noChangeShapeType="1"/>
            </p:cNvSpPr>
            <p:nvPr/>
          </p:nvSpPr>
          <p:spPr bwMode="auto">
            <a:xfrm>
              <a:off x="2613" y="2788"/>
              <a:ext cx="13" cy="266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50" name="Line 65"/>
            <p:cNvSpPr>
              <a:spLocks noChangeShapeType="1"/>
            </p:cNvSpPr>
            <p:nvPr/>
          </p:nvSpPr>
          <p:spPr bwMode="auto">
            <a:xfrm flipV="1">
              <a:off x="2613" y="2655"/>
              <a:ext cx="234" cy="127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51" name="Line 66"/>
            <p:cNvSpPr>
              <a:spLocks noChangeShapeType="1"/>
            </p:cNvSpPr>
            <p:nvPr/>
          </p:nvSpPr>
          <p:spPr bwMode="auto">
            <a:xfrm>
              <a:off x="2347" y="2668"/>
              <a:ext cx="266" cy="114"/>
            </a:xfrm>
            <a:prstGeom prst="line">
              <a:avLst/>
            </a:prstGeom>
            <a:noFill/>
            <a:ln w="20638">
              <a:solidFill>
                <a:srgbClr val="99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570" name="Rectangle 67"/>
          <p:cNvSpPr>
            <a:spLocks noChangeArrowheads="1"/>
          </p:cNvSpPr>
          <p:nvPr/>
        </p:nvSpPr>
        <p:spPr bwMode="auto">
          <a:xfrm>
            <a:off x="2471738" y="3813175"/>
            <a:ext cx="2016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3 </a:t>
            </a:r>
            <a:endParaRPr lang="en-US"/>
          </a:p>
        </p:txBody>
      </p:sp>
      <p:sp>
        <p:nvSpPr>
          <p:cNvPr id="23571" name="Rectangle 68"/>
          <p:cNvSpPr>
            <a:spLocks noChangeArrowheads="1"/>
          </p:cNvSpPr>
          <p:nvPr/>
        </p:nvSpPr>
        <p:spPr bwMode="auto">
          <a:xfrm>
            <a:off x="2471738" y="4384675"/>
            <a:ext cx="1349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9C0068"/>
                </a:solidFill>
              </a:rPr>
              <a:t>4</a:t>
            </a:r>
            <a:endParaRPr lang="en-US">
              <a:solidFill>
                <a:srgbClr val="9C0068"/>
              </a:solidFill>
            </a:endParaRPr>
          </a:p>
        </p:txBody>
      </p:sp>
      <p:sp>
        <p:nvSpPr>
          <p:cNvPr id="23572" name="Rectangle 69"/>
          <p:cNvSpPr>
            <a:spLocks noChangeArrowheads="1"/>
          </p:cNvSpPr>
          <p:nvPr/>
        </p:nvSpPr>
        <p:spPr bwMode="auto">
          <a:xfrm>
            <a:off x="2471738" y="5102225"/>
            <a:ext cx="1349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D2CD"/>
                </a:solidFill>
              </a:rPr>
              <a:t>6</a:t>
            </a:r>
            <a:endParaRPr lang="en-US">
              <a:solidFill>
                <a:srgbClr val="00D2CD"/>
              </a:solidFill>
            </a:endParaRPr>
          </a:p>
        </p:txBody>
      </p:sp>
      <p:sp>
        <p:nvSpPr>
          <p:cNvPr id="23573" name="Rectangle 70"/>
          <p:cNvSpPr>
            <a:spLocks noChangeArrowheads="1"/>
          </p:cNvSpPr>
          <p:nvPr/>
        </p:nvSpPr>
        <p:spPr bwMode="auto">
          <a:xfrm>
            <a:off x="2471738" y="5800725"/>
            <a:ext cx="1349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4C0098"/>
                </a:solidFill>
              </a:rPr>
              <a:t>8</a:t>
            </a:r>
            <a:endParaRPr lang="en-US">
              <a:solidFill>
                <a:srgbClr val="4C0098"/>
              </a:solidFill>
            </a:endParaRPr>
          </a:p>
        </p:txBody>
      </p:sp>
      <p:sp>
        <p:nvSpPr>
          <p:cNvPr id="23574" name="Text Box 71"/>
          <p:cNvSpPr txBox="1">
            <a:spLocks noChangeArrowheads="1"/>
          </p:cNvSpPr>
          <p:nvPr/>
        </p:nvSpPr>
        <p:spPr bwMode="auto">
          <a:xfrm>
            <a:off x="2935288" y="3206750"/>
            <a:ext cx="841375" cy="381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/>
              <a:t>linear</a:t>
            </a:r>
          </a:p>
        </p:txBody>
      </p:sp>
      <p:sp>
        <p:nvSpPr>
          <p:cNvPr id="23575" name="Text Box 72"/>
          <p:cNvSpPr txBox="1">
            <a:spLocks noChangeArrowheads="1"/>
          </p:cNvSpPr>
          <p:nvPr/>
        </p:nvSpPr>
        <p:spPr bwMode="auto">
          <a:xfrm>
            <a:off x="2706688" y="3767138"/>
            <a:ext cx="1320800" cy="381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/>
              <a:t>triangular</a:t>
            </a:r>
          </a:p>
        </p:txBody>
      </p:sp>
      <p:sp>
        <p:nvSpPr>
          <p:cNvPr id="23576" name="Text Box 73"/>
          <p:cNvSpPr txBox="1">
            <a:spLocks noChangeArrowheads="1"/>
          </p:cNvSpPr>
          <p:nvPr/>
        </p:nvSpPr>
        <p:spPr bwMode="auto">
          <a:xfrm>
            <a:off x="2692400" y="4338638"/>
            <a:ext cx="1392238" cy="381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>
                <a:solidFill>
                  <a:srgbClr val="9C0068"/>
                </a:solidFill>
              </a:rPr>
              <a:t>tetrahedral</a:t>
            </a:r>
          </a:p>
        </p:txBody>
      </p:sp>
      <p:sp>
        <p:nvSpPr>
          <p:cNvPr id="23577" name="Text Box 74"/>
          <p:cNvSpPr txBox="1">
            <a:spLocks noChangeArrowheads="1"/>
          </p:cNvSpPr>
          <p:nvPr/>
        </p:nvSpPr>
        <p:spPr bwMode="auto">
          <a:xfrm>
            <a:off x="2662238" y="5056188"/>
            <a:ext cx="1381125" cy="381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>
                <a:solidFill>
                  <a:srgbClr val="00D2CD"/>
                </a:solidFill>
              </a:rPr>
              <a:t>octahedral</a:t>
            </a:r>
          </a:p>
        </p:txBody>
      </p:sp>
      <p:sp>
        <p:nvSpPr>
          <p:cNvPr id="23578" name="Text Box 75"/>
          <p:cNvSpPr txBox="1">
            <a:spLocks noChangeArrowheads="1"/>
          </p:cNvSpPr>
          <p:nvPr/>
        </p:nvSpPr>
        <p:spPr bwMode="auto">
          <a:xfrm>
            <a:off x="2900363" y="5754688"/>
            <a:ext cx="931862" cy="381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>
                <a:solidFill>
                  <a:srgbClr val="4C0098"/>
                </a:solidFill>
              </a:rPr>
              <a:t>cubic</a:t>
            </a:r>
          </a:p>
        </p:txBody>
      </p:sp>
      <p:grpSp>
        <p:nvGrpSpPr>
          <p:cNvPr id="23579" name="Group 209"/>
          <p:cNvGrpSpPr>
            <a:grpSpLocks/>
          </p:cNvGrpSpPr>
          <p:nvPr/>
        </p:nvGrpSpPr>
        <p:grpSpPr bwMode="auto">
          <a:xfrm>
            <a:off x="5918200" y="2298700"/>
            <a:ext cx="3225800" cy="3952875"/>
            <a:chOff x="3728" y="1448"/>
            <a:chExt cx="2032" cy="2490"/>
          </a:xfrm>
        </p:grpSpPr>
        <p:sp>
          <p:nvSpPr>
            <p:cNvPr id="23588" name="Rectangle 77"/>
            <p:cNvSpPr>
              <a:spLocks noChangeArrowheads="1"/>
            </p:cNvSpPr>
            <p:nvPr/>
          </p:nvSpPr>
          <p:spPr bwMode="auto">
            <a:xfrm>
              <a:off x="4604" y="2865"/>
              <a:ext cx="11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Adapted from Fig. 12.2, </a:t>
              </a:r>
              <a:r>
                <a:rPr lang="en-US" sz="1200" i="1">
                  <a:solidFill>
                    <a:srgbClr val="000000"/>
                  </a:solidFill>
                </a:rPr>
                <a:t>Callister &amp; Rethwisch 8e.</a:t>
              </a:r>
            </a:p>
          </p:txBody>
        </p:sp>
        <p:sp>
          <p:nvSpPr>
            <p:cNvPr id="23589" name="Rectangle 78"/>
            <p:cNvSpPr>
              <a:spLocks noChangeArrowheads="1"/>
            </p:cNvSpPr>
            <p:nvPr/>
          </p:nvSpPr>
          <p:spPr bwMode="auto">
            <a:xfrm>
              <a:off x="4609" y="3693"/>
              <a:ext cx="11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Adapted from Fig. 12.3, </a:t>
              </a:r>
              <a:r>
                <a:rPr lang="en-US" sz="1200" i="1">
                  <a:solidFill>
                    <a:srgbClr val="000000"/>
                  </a:solidFill>
                </a:rPr>
                <a:t>Callister &amp; Rethwisch 8e.</a:t>
              </a:r>
            </a:p>
          </p:txBody>
        </p:sp>
        <p:sp>
          <p:nvSpPr>
            <p:cNvPr id="23590" name="Rectangle 79"/>
            <p:cNvSpPr>
              <a:spLocks noChangeArrowheads="1"/>
            </p:cNvSpPr>
            <p:nvPr/>
          </p:nvSpPr>
          <p:spPr bwMode="auto">
            <a:xfrm>
              <a:off x="4616" y="1988"/>
              <a:ext cx="11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Adapted from Fig. 12.4, </a:t>
              </a:r>
              <a:r>
                <a:rPr lang="en-US" sz="1200" i="1">
                  <a:solidFill>
                    <a:srgbClr val="000000"/>
                  </a:solidFill>
                </a:rPr>
                <a:t>Callister &amp; Rethwisch 8e.</a:t>
              </a:r>
            </a:p>
          </p:txBody>
        </p:sp>
        <p:sp>
          <p:nvSpPr>
            <p:cNvPr id="23591" name="Rectangle 80"/>
            <p:cNvSpPr>
              <a:spLocks noChangeArrowheads="1"/>
            </p:cNvSpPr>
            <p:nvPr/>
          </p:nvSpPr>
          <p:spPr bwMode="auto">
            <a:xfrm>
              <a:off x="4889" y="1590"/>
              <a:ext cx="32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990066"/>
                  </a:solidFill>
                </a:rPr>
                <a:t>ZnS </a:t>
              </a:r>
              <a:endParaRPr lang="en-US"/>
            </a:p>
          </p:txBody>
        </p:sp>
        <p:sp>
          <p:nvSpPr>
            <p:cNvPr id="23592" name="Rectangle 81"/>
            <p:cNvSpPr>
              <a:spLocks noChangeArrowheads="1"/>
            </p:cNvSpPr>
            <p:nvPr/>
          </p:nvSpPr>
          <p:spPr bwMode="auto">
            <a:xfrm>
              <a:off x="4633" y="1768"/>
              <a:ext cx="8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990066"/>
                  </a:solidFill>
                </a:rPr>
                <a:t>(zinc blende)</a:t>
              </a:r>
              <a:endParaRPr lang="en-US"/>
            </a:p>
          </p:txBody>
        </p:sp>
        <p:sp>
          <p:nvSpPr>
            <p:cNvPr id="23593" name="Rectangle 82"/>
            <p:cNvSpPr>
              <a:spLocks noChangeArrowheads="1"/>
            </p:cNvSpPr>
            <p:nvPr/>
          </p:nvSpPr>
          <p:spPr bwMode="auto">
            <a:xfrm>
              <a:off x="4880" y="2364"/>
              <a:ext cx="33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CCCC"/>
                  </a:solidFill>
                </a:rPr>
                <a:t>NaCl</a:t>
              </a:r>
              <a:endParaRPr lang="en-US"/>
            </a:p>
          </p:txBody>
        </p:sp>
        <p:sp>
          <p:nvSpPr>
            <p:cNvPr id="23594" name="Rectangle 83"/>
            <p:cNvSpPr>
              <a:spLocks noChangeArrowheads="1"/>
            </p:cNvSpPr>
            <p:nvPr/>
          </p:nvSpPr>
          <p:spPr bwMode="auto">
            <a:xfrm>
              <a:off x="4757" y="2541"/>
              <a:ext cx="5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CCCC"/>
                  </a:solidFill>
                </a:rPr>
                <a:t>(sodium </a:t>
              </a:r>
              <a:endParaRPr lang="en-US"/>
            </a:p>
          </p:txBody>
        </p:sp>
        <p:sp>
          <p:nvSpPr>
            <p:cNvPr id="23595" name="Rectangle 84"/>
            <p:cNvSpPr>
              <a:spLocks noChangeArrowheads="1"/>
            </p:cNvSpPr>
            <p:nvPr/>
          </p:nvSpPr>
          <p:spPr bwMode="auto">
            <a:xfrm>
              <a:off x="4756" y="2719"/>
              <a:ext cx="5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CCCC"/>
                  </a:solidFill>
                </a:rPr>
                <a:t>chloride)</a:t>
              </a:r>
              <a:endParaRPr lang="en-US"/>
            </a:p>
          </p:txBody>
        </p:sp>
        <p:sp>
          <p:nvSpPr>
            <p:cNvPr id="23596" name="Rectangle 85"/>
            <p:cNvSpPr>
              <a:spLocks noChangeArrowheads="1"/>
            </p:cNvSpPr>
            <p:nvPr/>
          </p:nvSpPr>
          <p:spPr bwMode="auto">
            <a:xfrm>
              <a:off x="4884" y="3162"/>
              <a:ext cx="32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4C0099"/>
                  </a:solidFill>
                </a:rPr>
                <a:t>CsCl</a:t>
              </a:r>
              <a:endParaRPr lang="en-US"/>
            </a:p>
          </p:txBody>
        </p:sp>
        <p:sp>
          <p:nvSpPr>
            <p:cNvPr id="23597" name="Rectangle 86"/>
            <p:cNvSpPr>
              <a:spLocks noChangeArrowheads="1"/>
            </p:cNvSpPr>
            <p:nvPr/>
          </p:nvSpPr>
          <p:spPr bwMode="auto">
            <a:xfrm>
              <a:off x="4761" y="3339"/>
              <a:ext cx="57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4C0099"/>
                  </a:solidFill>
                </a:rPr>
                <a:t>(cesium </a:t>
              </a:r>
              <a:endParaRPr lang="en-US"/>
            </a:p>
          </p:txBody>
        </p:sp>
        <p:sp>
          <p:nvSpPr>
            <p:cNvPr id="23598" name="Rectangle 87"/>
            <p:cNvSpPr>
              <a:spLocks noChangeArrowheads="1"/>
            </p:cNvSpPr>
            <p:nvPr/>
          </p:nvSpPr>
          <p:spPr bwMode="auto">
            <a:xfrm>
              <a:off x="4756" y="3516"/>
              <a:ext cx="5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4C0099"/>
                  </a:solidFill>
                </a:rPr>
                <a:t>chloride)</a:t>
              </a:r>
              <a:endParaRPr lang="en-US"/>
            </a:p>
          </p:txBody>
        </p:sp>
        <p:sp>
          <p:nvSpPr>
            <p:cNvPr id="23599" name="Oval 88"/>
            <p:cNvSpPr>
              <a:spLocks noChangeArrowheads="1"/>
            </p:cNvSpPr>
            <p:nvPr/>
          </p:nvSpPr>
          <p:spPr bwMode="auto">
            <a:xfrm rot="-78367">
              <a:off x="3910" y="3203"/>
              <a:ext cx="108" cy="102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Oval 89"/>
            <p:cNvSpPr>
              <a:spLocks noChangeArrowheads="1"/>
            </p:cNvSpPr>
            <p:nvPr/>
          </p:nvSpPr>
          <p:spPr bwMode="auto">
            <a:xfrm rot="-78367">
              <a:off x="3735" y="3297"/>
              <a:ext cx="101" cy="101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Oval 90"/>
            <p:cNvSpPr>
              <a:spLocks noChangeArrowheads="1"/>
            </p:cNvSpPr>
            <p:nvPr/>
          </p:nvSpPr>
          <p:spPr bwMode="auto">
            <a:xfrm rot="-78367">
              <a:off x="4268" y="3303"/>
              <a:ext cx="108" cy="101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Oval 91"/>
            <p:cNvSpPr>
              <a:spLocks noChangeArrowheads="1"/>
            </p:cNvSpPr>
            <p:nvPr/>
          </p:nvSpPr>
          <p:spPr bwMode="auto">
            <a:xfrm rot="-78367">
              <a:off x="4463" y="3204"/>
              <a:ext cx="101" cy="101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Oval 92"/>
            <p:cNvSpPr>
              <a:spLocks noChangeArrowheads="1"/>
            </p:cNvSpPr>
            <p:nvPr/>
          </p:nvSpPr>
          <p:spPr bwMode="auto">
            <a:xfrm rot="-78367">
              <a:off x="3735" y="3836"/>
              <a:ext cx="102" cy="101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Oval 93"/>
            <p:cNvSpPr>
              <a:spLocks noChangeArrowheads="1"/>
            </p:cNvSpPr>
            <p:nvPr/>
          </p:nvSpPr>
          <p:spPr bwMode="auto">
            <a:xfrm rot="-78367">
              <a:off x="3910" y="3736"/>
              <a:ext cx="107" cy="102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Oval 94"/>
            <p:cNvSpPr>
              <a:spLocks noChangeArrowheads="1"/>
            </p:cNvSpPr>
            <p:nvPr/>
          </p:nvSpPr>
          <p:spPr bwMode="auto">
            <a:xfrm rot="-78367">
              <a:off x="4268" y="3836"/>
              <a:ext cx="101" cy="102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Oval 95"/>
            <p:cNvSpPr>
              <a:spLocks noChangeArrowheads="1"/>
            </p:cNvSpPr>
            <p:nvPr/>
          </p:nvSpPr>
          <p:spPr bwMode="auto">
            <a:xfrm rot="-78367">
              <a:off x="4459" y="3736"/>
              <a:ext cx="108" cy="108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Line 96"/>
            <p:cNvSpPr>
              <a:spLocks noChangeShapeType="1"/>
            </p:cNvSpPr>
            <p:nvPr/>
          </p:nvSpPr>
          <p:spPr bwMode="auto">
            <a:xfrm rot="-78367">
              <a:off x="3993" y="3288"/>
              <a:ext cx="295" cy="558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8" name="Line 97"/>
            <p:cNvSpPr>
              <a:spLocks noChangeShapeType="1"/>
            </p:cNvSpPr>
            <p:nvPr/>
          </p:nvSpPr>
          <p:spPr bwMode="auto">
            <a:xfrm rot="-78367">
              <a:off x="3829" y="3363"/>
              <a:ext cx="635" cy="407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9" name="Line 98"/>
            <p:cNvSpPr>
              <a:spLocks noChangeShapeType="1"/>
            </p:cNvSpPr>
            <p:nvPr/>
          </p:nvSpPr>
          <p:spPr bwMode="auto">
            <a:xfrm rot="21521633" flipV="1">
              <a:off x="3986" y="3388"/>
              <a:ext cx="307" cy="353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10" name="Line 99"/>
            <p:cNvSpPr>
              <a:spLocks noChangeShapeType="1"/>
            </p:cNvSpPr>
            <p:nvPr/>
          </p:nvSpPr>
          <p:spPr bwMode="auto">
            <a:xfrm rot="21521633" flipV="1">
              <a:off x="3802" y="3290"/>
              <a:ext cx="676" cy="54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23611" name="Group 100"/>
            <p:cNvGrpSpPr>
              <a:grpSpLocks/>
            </p:cNvGrpSpPr>
            <p:nvPr/>
          </p:nvGrpSpPr>
          <p:grpSpPr bwMode="auto">
            <a:xfrm>
              <a:off x="3784" y="3247"/>
              <a:ext cx="729" cy="633"/>
              <a:chOff x="3784" y="3247"/>
              <a:chExt cx="729" cy="633"/>
            </a:xfrm>
          </p:grpSpPr>
          <p:sp>
            <p:nvSpPr>
              <p:cNvPr id="23703" name="Line 101"/>
              <p:cNvSpPr>
                <a:spLocks noChangeShapeType="1"/>
              </p:cNvSpPr>
              <p:nvPr/>
            </p:nvSpPr>
            <p:spPr bwMode="auto">
              <a:xfrm flipV="1">
                <a:off x="4324" y="3780"/>
                <a:ext cx="1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23704" name="Group 102"/>
              <p:cNvGrpSpPr>
                <a:grpSpLocks/>
              </p:cNvGrpSpPr>
              <p:nvPr/>
            </p:nvGrpSpPr>
            <p:grpSpPr bwMode="auto">
              <a:xfrm>
                <a:off x="3784" y="3247"/>
                <a:ext cx="729" cy="633"/>
                <a:chOff x="3784" y="3247"/>
                <a:chExt cx="729" cy="633"/>
              </a:xfrm>
            </p:grpSpPr>
            <p:sp>
              <p:nvSpPr>
                <p:cNvPr id="23705" name="Line 103"/>
                <p:cNvSpPr>
                  <a:spLocks noChangeShapeType="1"/>
                </p:cNvSpPr>
                <p:nvPr/>
              </p:nvSpPr>
              <p:spPr bwMode="auto">
                <a:xfrm>
                  <a:off x="3970" y="3250"/>
                  <a:ext cx="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3706" name="Line 104"/>
                <p:cNvSpPr>
                  <a:spLocks noChangeShapeType="1"/>
                </p:cNvSpPr>
                <p:nvPr/>
              </p:nvSpPr>
              <p:spPr bwMode="auto">
                <a:xfrm>
                  <a:off x="4511" y="3247"/>
                  <a:ext cx="0" cy="5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3707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3785" y="3247"/>
                  <a:ext cx="18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3708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4325" y="3247"/>
                  <a:ext cx="18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3709" name="Rectangle 107"/>
                <p:cNvSpPr>
                  <a:spLocks noChangeArrowheads="1"/>
                </p:cNvSpPr>
                <p:nvPr/>
              </p:nvSpPr>
              <p:spPr bwMode="auto">
                <a:xfrm>
                  <a:off x="3784" y="3344"/>
                  <a:ext cx="540" cy="5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0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3785" y="3778"/>
                  <a:ext cx="18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3711" name="Line 109"/>
                <p:cNvSpPr>
                  <a:spLocks noChangeShapeType="1"/>
                </p:cNvSpPr>
                <p:nvPr/>
              </p:nvSpPr>
              <p:spPr bwMode="auto">
                <a:xfrm>
                  <a:off x="3968" y="3247"/>
                  <a:ext cx="0" cy="5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3712" name="Line 110"/>
                <p:cNvSpPr>
                  <a:spLocks noChangeShapeType="1"/>
                </p:cNvSpPr>
                <p:nvPr/>
              </p:nvSpPr>
              <p:spPr bwMode="auto">
                <a:xfrm>
                  <a:off x="3970" y="3784"/>
                  <a:ext cx="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</p:grpSp>
        <p:sp>
          <p:nvSpPr>
            <p:cNvPr id="23612" name="Oval 111"/>
            <p:cNvSpPr>
              <a:spLocks noChangeArrowheads="1"/>
            </p:cNvSpPr>
            <p:nvPr/>
          </p:nvSpPr>
          <p:spPr bwMode="auto">
            <a:xfrm rot="-78367">
              <a:off x="4107" y="3536"/>
              <a:ext cx="70" cy="63"/>
            </a:xfrm>
            <a:prstGeom prst="ellipse">
              <a:avLst/>
            </a:prstGeom>
            <a:solidFill>
              <a:srgbClr val="006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613" name="Group 112"/>
            <p:cNvGrpSpPr>
              <a:grpSpLocks/>
            </p:cNvGrpSpPr>
            <p:nvPr/>
          </p:nvGrpSpPr>
          <p:grpSpPr bwMode="auto">
            <a:xfrm>
              <a:off x="3728" y="2351"/>
              <a:ext cx="818" cy="744"/>
              <a:chOff x="3728" y="2351"/>
              <a:chExt cx="818" cy="744"/>
            </a:xfrm>
          </p:grpSpPr>
          <p:sp>
            <p:nvSpPr>
              <p:cNvPr id="23662" name="Line 113"/>
              <p:cNvSpPr>
                <a:spLocks noChangeShapeType="1"/>
              </p:cNvSpPr>
              <p:nvPr/>
            </p:nvSpPr>
            <p:spPr bwMode="auto">
              <a:xfrm flipV="1">
                <a:off x="4134" y="2484"/>
                <a:ext cx="1" cy="467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663" name="Line 114"/>
              <p:cNvSpPr>
                <a:spLocks noChangeShapeType="1"/>
              </p:cNvSpPr>
              <p:nvPr/>
            </p:nvSpPr>
            <p:spPr bwMode="auto">
              <a:xfrm flipV="1">
                <a:off x="4089" y="2674"/>
                <a:ext cx="124" cy="70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664" name="Line 115"/>
              <p:cNvSpPr>
                <a:spLocks noChangeShapeType="1"/>
              </p:cNvSpPr>
              <p:nvPr/>
            </p:nvSpPr>
            <p:spPr bwMode="auto">
              <a:xfrm flipV="1">
                <a:off x="3912" y="2713"/>
                <a:ext cx="451" cy="5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665" name="Oval 116"/>
              <p:cNvSpPr>
                <a:spLocks noChangeArrowheads="1"/>
              </p:cNvSpPr>
              <p:nvPr/>
            </p:nvSpPr>
            <p:spPr bwMode="auto">
              <a:xfrm>
                <a:off x="3906" y="2351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6" name="Oval 117"/>
              <p:cNvSpPr>
                <a:spLocks noChangeArrowheads="1"/>
              </p:cNvSpPr>
              <p:nvPr/>
            </p:nvSpPr>
            <p:spPr bwMode="auto">
              <a:xfrm>
                <a:off x="3836" y="2421"/>
                <a:ext cx="63" cy="69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7" name="Oval 118"/>
              <p:cNvSpPr>
                <a:spLocks noChangeArrowheads="1"/>
              </p:cNvSpPr>
              <p:nvPr/>
            </p:nvSpPr>
            <p:spPr bwMode="auto">
              <a:xfrm>
                <a:off x="4089" y="2393"/>
                <a:ext cx="102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8" name="Oval 119"/>
              <p:cNvSpPr>
                <a:spLocks noChangeArrowheads="1"/>
              </p:cNvSpPr>
              <p:nvPr/>
            </p:nvSpPr>
            <p:spPr bwMode="auto">
              <a:xfrm>
                <a:off x="4261" y="2449"/>
                <a:ext cx="101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9" name="Oval 120"/>
              <p:cNvSpPr>
                <a:spLocks noChangeArrowheads="1"/>
              </p:cNvSpPr>
              <p:nvPr/>
            </p:nvSpPr>
            <p:spPr bwMode="auto">
              <a:xfrm>
                <a:off x="4438" y="2351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0" name="Oval 121"/>
              <p:cNvSpPr>
                <a:spLocks noChangeArrowheads="1"/>
              </p:cNvSpPr>
              <p:nvPr/>
            </p:nvSpPr>
            <p:spPr bwMode="auto">
              <a:xfrm>
                <a:off x="4172" y="2617"/>
                <a:ext cx="108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1" name="Oval 122"/>
              <p:cNvSpPr>
                <a:spLocks noChangeArrowheads="1"/>
              </p:cNvSpPr>
              <p:nvPr/>
            </p:nvSpPr>
            <p:spPr bwMode="auto">
              <a:xfrm>
                <a:off x="4001" y="2718"/>
                <a:ext cx="101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2" name="Oval 123"/>
              <p:cNvSpPr>
                <a:spLocks noChangeArrowheads="1"/>
              </p:cNvSpPr>
              <p:nvPr/>
            </p:nvSpPr>
            <p:spPr bwMode="auto">
              <a:xfrm>
                <a:off x="3817" y="2674"/>
                <a:ext cx="108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3" name="Oval 124"/>
              <p:cNvSpPr>
                <a:spLocks noChangeArrowheads="1"/>
              </p:cNvSpPr>
              <p:nvPr/>
            </p:nvSpPr>
            <p:spPr bwMode="auto">
              <a:xfrm>
                <a:off x="3906" y="2890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4" name="Oval 125"/>
              <p:cNvSpPr>
                <a:spLocks noChangeArrowheads="1"/>
              </p:cNvSpPr>
              <p:nvPr/>
            </p:nvSpPr>
            <p:spPr bwMode="auto">
              <a:xfrm>
                <a:off x="3735" y="2991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5" name="Oval 126"/>
              <p:cNvSpPr>
                <a:spLocks noChangeArrowheads="1"/>
              </p:cNvSpPr>
              <p:nvPr/>
            </p:nvSpPr>
            <p:spPr bwMode="auto">
              <a:xfrm>
                <a:off x="4089" y="2943"/>
                <a:ext cx="102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6" name="Oval 127"/>
              <p:cNvSpPr>
                <a:spLocks noChangeArrowheads="1"/>
              </p:cNvSpPr>
              <p:nvPr/>
            </p:nvSpPr>
            <p:spPr bwMode="auto">
              <a:xfrm>
                <a:off x="4261" y="2994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7" name="Oval 128"/>
              <p:cNvSpPr>
                <a:spLocks noChangeArrowheads="1"/>
              </p:cNvSpPr>
              <p:nvPr/>
            </p:nvSpPr>
            <p:spPr bwMode="auto">
              <a:xfrm>
                <a:off x="4444" y="2892"/>
                <a:ext cx="102" cy="108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8" name="Oval 129"/>
              <p:cNvSpPr>
                <a:spLocks noChangeArrowheads="1"/>
              </p:cNvSpPr>
              <p:nvPr/>
            </p:nvSpPr>
            <p:spPr bwMode="auto">
              <a:xfrm>
                <a:off x="4356" y="2668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9" name="Oval 130"/>
              <p:cNvSpPr>
                <a:spLocks noChangeArrowheads="1"/>
              </p:cNvSpPr>
              <p:nvPr/>
            </p:nvSpPr>
            <p:spPr bwMode="auto">
              <a:xfrm>
                <a:off x="3728" y="2452"/>
                <a:ext cx="102" cy="108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0" name="Oval 131"/>
              <p:cNvSpPr>
                <a:spLocks noChangeArrowheads="1"/>
              </p:cNvSpPr>
              <p:nvPr/>
            </p:nvSpPr>
            <p:spPr bwMode="auto">
              <a:xfrm>
                <a:off x="4013" y="2465"/>
                <a:ext cx="64" cy="6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1" name="Oval 132"/>
              <p:cNvSpPr>
                <a:spLocks noChangeArrowheads="1"/>
              </p:cNvSpPr>
              <p:nvPr/>
            </p:nvSpPr>
            <p:spPr bwMode="auto">
              <a:xfrm>
                <a:off x="4185" y="2364"/>
                <a:ext cx="69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2" name="Oval 133"/>
              <p:cNvSpPr>
                <a:spLocks noChangeArrowheads="1"/>
              </p:cNvSpPr>
              <p:nvPr/>
            </p:nvSpPr>
            <p:spPr bwMode="auto">
              <a:xfrm>
                <a:off x="4372" y="2412"/>
                <a:ext cx="63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3" name="Oval 134"/>
              <p:cNvSpPr>
                <a:spLocks noChangeArrowheads="1"/>
              </p:cNvSpPr>
              <p:nvPr/>
            </p:nvSpPr>
            <p:spPr bwMode="auto">
              <a:xfrm>
                <a:off x="4457" y="2636"/>
                <a:ext cx="70" cy="70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4" name="Oval 135"/>
              <p:cNvSpPr>
                <a:spLocks noChangeArrowheads="1"/>
              </p:cNvSpPr>
              <p:nvPr/>
            </p:nvSpPr>
            <p:spPr bwMode="auto">
              <a:xfrm>
                <a:off x="4286" y="2731"/>
                <a:ext cx="63" cy="6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5" name="Oval 136"/>
              <p:cNvSpPr>
                <a:spLocks noChangeArrowheads="1"/>
              </p:cNvSpPr>
              <p:nvPr/>
            </p:nvSpPr>
            <p:spPr bwMode="auto">
              <a:xfrm>
                <a:off x="4102" y="2687"/>
                <a:ext cx="70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6" name="Oval 137"/>
              <p:cNvSpPr>
                <a:spLocks noChangeArrowheads="1"/>
              </p:cNvSpPr>
              <p:nvPr/>
            </p:nvSpPr>
            <p:spPr bwMode="auto">
              <a:xfrm>
                <a:off x="3925" y="2642"/>
                <a:ext cx="69" cy="6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7" name="Oval 138"/>
              <p:cNvSpPr>
                <a:spLocks noChangeArrowheads="1"/>
              </p:cNvSpPr>
              <p:nvPr/>
            </p:nvSpPr>
            <p:spPr bwMode="auto">
              <a:xfrm>
                <a:off x="3747" y="2744"/>
                <a:ext cx="70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8" name="Oval 139"/>
              <p:cNvSpPr>
                <a:spLocks noChangeArrowheads="1"/>
              </p:cNvSpPr>
              <p:nvPr/>
            </p:nvSpPr>
            <p:spPr bwMode="auto">
              <a:xfrm>
                <a:off x="3836" y="2959"/>
                <a:ext cx="70" cy="70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9" name="Oval 140"/>
              <p:cNvSpPr>
                <a:spLocks noChangeArrowheads="1"/>
              </p:cNvSpPr>
              <p:nvPr/>
            </p:nvSpPr>
            <p:spPr bwMode="auto">
              <a:xfrm>
                <a:off x="4020" y="3016"/>
                <a:ext cx="63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0" name="Oval 141"/>
              <p:cNvSpPr>
                <a:spLocks noChangeArrowheads="1"/>
              </p:cNvSpPr>
              <p:nvPr/>
            </p:nvSpPr>
            <p:spPr bwMode="auto">
              <a:xfrm>
                <a:off x="4191" y="2909"/>
                <a:ext cx="70" cy="69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1" name="Oval 142"/>
              <p:cNvSpPr>
                <a:spLocks noChangeArrowheads="1"/>
              </p:cNvSpPr>
              <p:nvPr/>
            </p:nvSpPr>
            <p:spPr bwMode="auto">
              <a:xfrm>
                <a:off x="4375" y="2968"/>
                <a:ext cx="63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692" name="Group 143"/>
              <p:cNvGrpSpPr>
                <a:grpSpLocks/>
              </p:cNvGrpSpPr>
              <p:nvPr/>
            </p:nvGrpSpPr>
            <p:grpSpPr bwMode="auto">
              <a:xfrm>
                <a:off x="3784" y="2392"/>
                <a:ext cx="711" cy="657"/>
                <a:chOff x="3784" y="3247"/>
                <a:chExt cx="729" cy="633"/>
              </a:xfrm>
            </p:grpSpPr>
            <p:sp>
              <p:nvSpPr>
                <p:cNvPr id="23693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4324" y="3780"/>
                  <a:ext cx="18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grpSp>
              <p:nvGrpSpPr>
                <p:cNvPr id="23694" name="Group 145"/>
                <p:cNvGrpSpPr>
                  <a:grpSpLocks/>
                </p:cNvGrpSpPr>
                <p:nvPr/>
              </p:nvGrpSpPr>
              <p:grpSpPr bwMode="auto">
                <a:xfrm>
                  <a:off x="3784" y="3247"/>
                  <a:ext cx="729" cy="633"/>
                  <a:chOff x="3784" y="3247"/>
                  <a:chExt cx="729" cy="633"/>
                </a:xfrm>
              </p:grpSpPr>
              <p:sp>
                <p:nvSpPr>
                  <p:cNvPr id="23695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3970" y="3250"/>
                    <a:ext cx="5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3696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4511" y="3247"/>
                    <a:ext cx="0" cy="5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3697" name="Line 1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85" y="3247"/>
                    <a:ext cx="18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3698" name="Line 1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5" y="3247"/>
                    <a:ext cx="18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3699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3784" y="3344"/>
                    <a:ext cx="540" cy="53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00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85" y="3778"/>
                    <a:ext cx="18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3701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3968" y="3247"/>
                    <a:ext cx="0" cy="5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3702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3970" y="3784"/>
                    <a:ext cx="5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</p:grpSp>
        </p:grpSp>
        <p:grpSp>
          <p:nvGrpSpPr>
            <p:cNvPr id="23614" name="Group 154"/>
            <p:cNvGrpSpPr>
              <a:grpSpLocks/>
            </p:cNvGrpSpPr>
            <p:nvPr/>
          </p:nvGrpSpPr>
          <p:grpSpPr bwMode="auto">
            <a:xfrm>
              <a:off x="3760" y="1448"/>
              <a:ext cx="829" cy="740"/>
              <a:chOff x="3760" y="1448"/>
              <a:chExt cx="829" cy="740"/>
            </a:xfrm>
          </p:grpSpPr>
          <p:sp>
            <p:nvSpPr>
              <p:cNvPr id="23615" name="Oval 155"/>
              <p:cNvSpPr>
                <a:spLocks noChangeArrowheads="1"/>
              </p:cNvSpPr>
              <p:nvPr/>
            </p:nvSpPr>
            <p:spPr bwMode="auto">
              <a:xfrm rot="-81233">
                <a:off x="4054" y="1629"/>
                <a:ext cx="63" cy="6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Oval 156"/>
              <p:cNvSpPr>
                <a:spLocks noChangeArrowheads="1"/>
              </p:cNvSpPr>
              <p:nvPr/>
            </p:nvSpPr>
            <p:spPr bwMode="auto">
              <a:xfrm rot="-81233">
                <a:off x="4305" y="1547"/>
                <a:ext cx="102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7" name="Oval 157"/>
              <p:cNvSpPr>
                <a:spLocks noChangeArrowheads="1"/>
              </p:cNvSpPr>
              <p:nvPr/>
            </p:nvSpPr>
            <p:spPr bwMode="auto">
              <a:xfrm rot="-81233">
                <a:off x="4306" y="2086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8" name="Oval 158"/>
              <p:cNvSpPr>
                <a:spLocks noChangeArrowheads="1"/>
              </p:cNvSpPr>
              <p:nvPr/>
            </p:nvSpPr>
            <p:spPr bwMode="auto">
              <a:xfrm rot="-81233">
                <a:off x="3761" y="2086"/>
                <a:ext cx="101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9" name="Oval 159"/>
              <p:cNvSpPr>
                <a:spLocks noChangeArrowheads="1"/>
              </p:cNvSpPr>
              <p:nvPr/>
            </p:nvSpPr>
            <p:spPr bwMode="auto">
              <a:xfrm rot="-81233">
                <a:off x="3760" y="1541"/>
                <a:ext cx="102" cy="108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0" name="Oval 160"/>
              <p:cNvSpPr>
                <a:spLocks noChangeArrowheads="1"/>
              </p:cNvSpPr>
              <p:nvPr/>
            </p:nvSpPr>
            <p:spPr bwMode="auto">
              <a:xfrm rot="-81233">
                <a:off x="3942" y="1449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1" name="Oval 161"/>
              <p:cNvSpPr>
                <a:spLocks noChangeArrowheads="1"/>
              </p:cNvSpPr>
              <p:nvPr/>
            </p:nvSpPr>
            <p:spPr bwMode="auto">
              <a:xfrm rot="-81233">
                <a:off x="4487" y="1448"/>
                <a:ext cx="101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2" name="Oval 162"/>
              <p:cNvSpPr>
                <a:spLocks noChangeArrowheads="1"/>
              </p:cNvSpPr>
              <p:nvPr/>
            </p:nvSpPr>
            <p:spPr bwMode="auto">
              <a:xfrm rot="-81233">
                <a:off x="4400" y="1767"/>
                <a:ext cx="101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3" name="Oval 163"/>
              <p:cNvSpPr>
                <a:spLocks noChangeArrowheads="1"/>
              </p:cNvSpPr>
              <p:nvPr/>
            </p:nvSpPr>
            <p:spPr bwMode="auto">
              <a:xfrm rot="-81233">
                <a:off x="4127" y="1494"/>
                <a:ext cx="101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4" name="Oval 164"/>
              <p:cNvSpPr>
                <a:spLocks noChangeArrowheads="1"/>
              </p:cNvSpPr>
              <p:nvPr/>
            </p:nvSpPr>
            <p:spPr bwMode="auto">
              <a:xfrm rot="-81233">
                <a:off x="3855" y="1768"/>
                <a:ext cx="101" cy="107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5" name="Oval 165"/>
              <p:cNvSpPr>
                <a:spLocks noChangeArrowheads="1"/>
              </p:cNvSpPr>
              <p:nvPr/>
            </p:nvSpPr>
            <p:spPr bwMode="auto">
              <a:xfrm rot="-81233">
                <a:off x="4033" y="1814"/>
                <a:ext cx="102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6" name="Oval 166"/>
              <p:cNvSpPr>
                <a:spLocks noChangeArrowheads="1"/>
              </p:cNvSpPr>
              <p:nvPr/>
            </p:nvSpPr>
            <p:spPr bwMode="auto">
              <a:xfrm rot="-81233">
                <a:off x="4221" y="1721"/>
                <a:ext cx="101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7" name="Oval 167"/>
              <p:cNvSpPr>
                <a:spLocks noChangeArrowheads="1"/>
              </p:cNvSpPr>
              <p:nvPr/>
            </p:nvSpPr>
            <p:spPr bwMode="auto">
              <a:xfrm rot="-81233">
                <a:off x="4127" y="2033"/>
                <a:ext cx="108" cy="108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8" name="Oval 168"/>
              <p:cNvSpPr>
                <a:spLocks noChangeArrowheads="1"/>
              </p:cNvSpPr>
              <p:nvPr/>
            </p:nvSpPr>
            <p:spPr bwMode="auto">
              <a:xfrm rot="-81233">
                <a:off x="3942" y="1987"/>
                <a:ext cx="102" cy="102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9" name="Oval 169"/>
              <p:cNvSpPr>
                <a:spLocks noChangeArrowheads="1"/>
              </p:cNvSpPr>
              <p:nvPr/>
            </p:nvSpPr>
            <p:spPr bwMode="auto">
              <a:xfrm rot="-81233">
                <a:off x="4487" y="1987"/>
                <a:ext cx="102" cy="101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0" name="Oval 170"/>
              <p:cNvSpPr>
                <a:spLocks noChangeArrowheads="1"/>
              </p:cNvSpPr>
              <p:nvPr/>
            </p:nvSpPr>
            <p:spPr bwMode="auto">
              <a:xfrm rot="-81233">
                <a:off x="4232" y="1664"/>
                <a:ext cx="70" cy="63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1" name="Oval 171"/>
              <p:cNvSpPr>
                <a:spLocks noChangeArrowheads="1"/>
              </p:cNvSpPr>
              <p:nvPr/>
            </p:nvSpPr>
            <p:spPr bwMode="auto">
              <a:xfrm rot="-81233">
                <a:off x="4326" y="1883"/>
                <a:ext cx="63" cy="6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2" name="Oval 172"/>
              <p:cNvSpPr>
                <a:spLocks noChangeArrowheads="1"/>
              </p:cNvSpPr>
              <p:nvPr/>
            </p:nvSpPr>
            <p:spPr bwMode="auto">
              <a:xfrm rot="-81233">
                <a:off x="3959" y="1930"/>
                <a:ext cx="70" cy="64"/>
              </a:xfrm>
              <a:prstGeom prst="ellipse">
                <a:avLst/>
              </a:prstGeom>
              <a:solidFill>
                <a:srgbClr val="006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3" name="Line 173"/>
              <p:cNvSpPr>
                <a:spLocks noChangeShapeType="1"/>
              </p:cNvSpPr>
              <p:nvPr/>
            </p:nvSpPr>
            <p:spPr bwMode="auto">
              <a:xfrm rot="-81233">
                <a:off x="4089" y="1868"/>
                <a:ext cx="90" cy="219"/>
              </a:xfrm>
              <a:prstGeom prst="line">
                <a:avLst/>
              </a:prstGeom>
              <a:noFill/>
              <a:ln w="20638">
                <a:solidFill>
                  <a:srgbClr val="99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634" name="Line 174"/>
              <p:cNvSpPr>
                <a:spLocks noChangeShapeType="1"/>
              </p:cNvSpPr>
              <p:nvPr/>
            </p:nvSpPr>
            <p:spPr bwMode="auto">
              <a:xfrm rot="-81233">
                <a:off x="3906" y="1817"/>
                <a:ext cx="176" cy="51"/>
              </a:xfrm>
              <a:prstGeom prst="line">
                <a:avLst/>
              </a:prstGeom>
              <a:noFill/>
              <a:ln w="20638">
                <a:solidFill>
                  <a:srgbClr val="99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635" name="Line 175"/>
              <p:cNvSpPr>
                <a:spLocks noChangeShapeType="1"/>
              </p:cNvSpPr>
              <p:nvPr/>
            </p:nvSpPr>
            <p:spPr bwMode="auto">
              <a:xfrm rot="21518767" flipV="1">
                <a:off x="3812" y="1872"/>
                <a:ext cx="277" cy="264"/>
              </a:xfrm>
              <a:prstGeom prst="line">
                <a:avLst/>
              </a:prstGeom>
              <a:noFill/>
              <a:ln w="20638">
                <a:solidFill>
                  <a:srgbClr val="99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636" name="Line 176"/>
              <p:cNvSpPr>
                <a:spLocks noChangeShapeType="1"/>
              </p:cNvSpPr>
              <p:nvPr/>
            </p:nvSpPr>
            <p:spPr bwMode="auto">
              <a:xfrm rot="21518767" flipV="1">
                <a:off x="3934" y="1677"/>
                <a:ext cx="121" cy="101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637" name="Line 177"/>
              <p:cNvSpPr>
                <a:spLocks noChangeShapeType="1"/>
              </p:cNvSpPr>
              <p:nvPr/>
            </p:nvSpPr>
            <p:spPr bwMode="auto">
              <a:xfrm rot="-81233">
                <a:off x="4014" y="1536"/>
                <a:ext cx="50" cy="95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638" name="Line 178"/>
              <p:cNvSpPr>
                <a:spLocks noChangeShapeType="1"/>
              </p:cNvSpPr>
              <p:nvPr/>
            </p:nvSpPr>
            <p:spPr bwMode="auto">
              <a:xfrm rot="21518767" flipV="1">
                <a:off x="4096" y="1579"/>
                <a:ext cx="38" cy="50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639" name="Line 179"/>
              <p:cNvSpPr>
                <a:spLocks noChangeShapeType="1"/>
              </p:cNvSpPr>
              <p:nvPr/>
            </p:nvSpPr>
            <p:spPr bwMode="auto">
              <a:xfrm rot="-81233">
                <a:off x="4112" y="1672"/>
                <a:ext cx="116" cy="72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640" name="Line 180"/>
              <p:cNvSpPr>
                <a:spLocks noChangeShapeType="1"/>
              </p:cNvSpPr>
              <p:nvPr/>
            </p:nvSpPr>
            <p:spPr bwMode="auto">
              <a:xfrm rot="21518767" flipV="1">
                <a:off x="4119" y="1716"/>
                <a:ext cx="121" cy="108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641" name="Line 181"/>
              <p:cNvSpPr>
                <a:spLocks noChangeShapeType="1"/>
              </p:cNvSpPr>
              <p:nvPr/>
            </p:nvSpPr>
            <p:spPr bwMode="auto">
              <a:xfrm rot="-81233">
                <a:off x="4199" y="1588"/>
                <a:ext cx="44" cy="77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642" name="Line 182"/>
              <p:cNvSpPr>
                <a:spLocks noChangeShapeType="1"/>
              </p:cNvSpPr>
              <p:nvPr/>
            </p:nvSpPr>
            <p:spPr bwMode="auto">
              <a:xfrm rot="21518767" flipV="1">
                <a:off x="4288" y="1631"/>
                <a:ext cx="26" cy="38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643" name="Line 183"/>
              <p:cNvSpPr>
                <a:spLocks noChangeShapeType="1"/>
              </p:cNvSpPr>
              <p:nvPr/>
            </p:nvSpPr>
            <p:spPr bwMode="auto">
              <a:xfrm rot="-81233">
                <a:off x="4298" y="1715"/>
                <a:ext cx="114" cy="80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644" name="Line 184"/>
              <p:cNvSpPr>
                <a:spLocks noChangeShapeType="1"/>
              </p:cNvSpPr>
              <p:nvPr/>
            </p:nvSpPr>
            <p:spPr bwMode="auto">
              <a:xfrm rot="-81233">
                <a:off x="4292" y="1814"/>
                <a:ext cx="49" cy="81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645" name="Line 185"/>
              <p:cNvSpPr>
                <a:spLocks noChangeShapeType="1"/>
              </p:cNvSpPr>
              <p:nvPr/>
            </p:nvSpPr>
            <p:spPr bwMode="auto">
              <a:xfrm rot="21518767" flipV="1">
                <a:off x="4369" y="1851"/>
                <a:ext cx="45" cy="31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646" name="Line 186"/>
              <p:cNvSpPr>
                <a:spLocks noChangeShapeType="1"/>
              </p:cNvSpPr>
              <p:nvPr/>
            </p:nvSpPr>
            <p:spPr bwMode="auto">
              <a:xfrm rot="-81233">
                <a:off x="4384" y="1931"/>
                <a:ext cx="112" cy="79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647" name="Line 187"/>
              <p:cNvSpPr>
                <a:spLocks noChangeShapeType="1"/>
              </p:cNvSpPr>
              <p:nvPr/>
            </p:nvSpPr>
            <p:spPr bwMode="auto">
              <a:xfrm rot="21518767" flipV="1">
                <a:off x="4207" y="1930"/>
                <a:ext cx="120" cy="107"/>
              </a:xfrm>
              <a:prstGeom prst="line">
                <a:avLst/>
              </a:prstGeom>
              <a:noFill/>
              <a:ln w="95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23648" name="Group 188"/>
              <p:cNvGrpSpPr>
                <a:grpSpLocks/>
              </p:cNvGrpSpPr>
              <p:nvPr/>
            </p:nvGrpSpPr>
            <p:grpSpPr bwMode="auto">
              <a:xfrm>
                <a:off x="3811" y="1495"/>
                <a:ext cx="735" cy="651"/>
                <a:chOff x="3784" y="3247"/>
                <a:chExt cx="729" cy="633"/>
              </a:xfrm>
            </p:grpSpPr>
            <p:sp>
              <p:nvSpPr>
                <p:cNvPr id="23652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4324" y="3780"/>
                  <a:ext cx="18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grpSp>
              <p:nvGrpSpPr>
                <p:cNvPr id="23653" name="Group 190"/>
                <p:cNvGrpSpPr>
                  <a:grpSpLocks/>
                </p:cNvGrpSpPr>
                <p:nvPr/>
              </p:nvGrpSpPr>
              <p:grpSpPr bwMode="auto">
                <a:xfrm>
                  <a:off x="3784" y="3247"/>
                  <a:ext cx="729" cy="633"/>
                  <a:chOff x="3784" y="3247"/>
                  <a:chExt cx="729" cy="633"/>
                </a:xfrm>
              </p:grpSpPr>
              <p:sp>
                <p:nvSpPr>
                  <p:cNvPr id="23654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3970" y="3250"/>
                    <a:ext cx="5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3655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4511" y="3247"/>
                    <a:ext cx="0" cy="5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3656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85" y="3247"/>
                    <a:ext cx="18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3657" name="Line 1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5" y="3247"/>
                    <a:ext cx="18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3658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3784" y="3344"/>
                    <a:ext cx="540" cy="53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59" name="Line 1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85" y="3778"/>
                    <a:ext cx="18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3660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3968" y="3247"/>
                    <a:ext cx="0" cy="5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3661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3970" y="3784"/>
                    <a:ext cx="5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</p:grpSp>
          <p:sp>
            <p:nvSpPr>
              <p:cNvPr id="23649" name="Line 199"/>
              <p:cNvSpPr>
                <a:spLocks noChangeShapeType="1"/>
              </p:cNvSpPr>
              <p:nvPr/>
            </p:nvSpPr>
            <p:spPr bwMode="auto">
              <a:xfrm rot="21518767" flipH="1">
                <a:off x="3808" y="1822"/>
                <a:ext cx="105" cy="319"/>
              </a:xfrm>
              <a:prstGeom prst="line">
                <a:avLst/>
              </a:prstGeom>
              <a:noFill/>
              <a:ln w="20638">
                <a:solidFill>
                  <a:srgbClr val="990066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650" name="Line 200"/>
              <p:cNvSpPr>
                <a:spLocks noChangeShapeType="1"/>
              </p:cNvSpPr>
              <p:nvPr/>
            </p:nvSpPr>
            <p:spPr bwMode="auto">
              <a:xfrm rot="21518767" flipH="1">
                <a:off x="3810" y="2088"/>
                <a:ext cx="377" cy="48"/>
              </a:xfrm>
              <a:prstGeom prst="line">
                <a:avLst/>
              </a:prstGeom>
              <a:noFill/>
              <a:ln w="20638">
                <a:solidFill>
                  <a:srgbClr val="990066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651" name="Line 201"/>
              <p:cNvSpPr>
                <a:spLocks noChangeShapeType="1"/>
              </p:cNvSpPr>
              <p:nvPr/>
            </p:nvSpPr>
            <p:spPr bwMode="auto">
              <a:xfrm rot="-81233">
                <a:off x="3910" y="1821"/>
                <a:ext cx="263" cy="271"/>
              </a:xfrm>
              <a:prstGeom prst="line">
                <a:avLst/>
              </a:prstGeom>
              <a:noFill/>
              <a:ln w="20638">
                <a:solidFill>
                  <a:srgbClr val="990066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23580" name="Group 202"/>
          <p:cNvGrpSpPr>
            <a:grpSpLocks/>
          </p:cNvGrpSpPr>
          <p:nvPr/>
        </p:nvGrpSpPr>
        <p:grpSpPr bwMode="auto">
          <a:xfrm>
            <a:off x="5045075" y="850900"/>
            <a:ext cx="998538" cy="911225"/>
            <a:chOff x="3410" y="536"/>
            <a:chExt cx="629" cy="574"/>
          </a:xfrm>
        </p:grpSpPr>
        <p:sp>
          <p:nvSpPr>
            <p:cNvPr id="23583" name="Rectangle 203"/>
            <p:cNvSpPr>
              <a:spLocks noChangeArrowheads="1"/>
            </p:cNvSpPr>
            <p:nvPr/>
          </p:nvSpPr>
          <p:spPr bwMode="auto">
            <a:xfrm>
              <a:off x="3416" y="536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CC0000"/>
                  </a:solidFill>
                </a:rPr>
                <a:t>r</a:t>
              </a:r>
              <a:endParaRPr lang="en-US" i="1"/>
            </a:p>
          </p:txBody>
        </p:sp>
        <p:sp>
          <p:nvSpPr>
            <p:cNvPr id="23584" name="Rectangle 204"/>
            <p:cNvSpPr>
              <a:spLocks noChangeArrowheads="1"/>
            </p:cNvSpPr>
            <p:nvPr/>
          </p:nvSpPr>
          <p:spPr bwMode="auto">
            <a:xfrm>
              <a:off x="3488" y="616"/>
              <a:ext cx="5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cation</a:t>
              </a:r>
              <a:endParaRPr lang="en-US"/>
            </a:p>
          </p:txBody>
        </p:sp>
        <p:sp>
          <p:nvSpPr>
            <p:cNvPr id="23585" name="Rectangle 205"/>
            <p:cNvSpPr>
              <a:spLocks noChangeArrowheads="1"/>
            </p:cNvSpPr>
            <p:nvPr/>
          </p:nvSpPr>
          <p:spPr bwMode="auto">
            <a:xfrm>
              <a:off x="3440" y="808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CC0000"/>
                  </a:solidFill>
                </a:rPr>
                <a:t>r</a:t>
              </a:r>
              <a:endParaRPr lang="en-US" i="1"/>
            </a:p>
          </p:txBody>
        </p:sp>
        <p:sp>
          <p:nvSpPr>
            <p:cNvPr id="23586" name="Rectangle 206"/>
            <p:cNvSpPr>
              <a:spLocks noChangeArrowheads="1"/>
            </p:cNvSpPr>
            <p:nvPr/>
          </p:nvSpPr>
          <p:spPr bwMode="auto">
            <a:xfrm>
              <a:off x="3512" y="880"/>
              <a:ext cx="47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anion</a:t>
              </a:r>
              <a:endParaRPr lang="en-US"/>
            </a:p>
          </p:txBody>
        </p:sp>
        <p:sp>
          <p:nvSpPr>
            <p:cNvPr id="23587" name="Line 207"/>
            <p:cNvSpPr>
              <a:spLocks noChangeShapeType="1"/>
            </p:cNvSpPr>
            <p:nvPr/>
          </p:nvSpPr>
          <p:spPr bwMode="auto">
            <a:xfrm>
              <a:off x="3410" y="846"/>
              <a:ext cx="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581" name="Rectangle 208"/>
          <p:cNvSpPr>
            <a:spLocks noChangeArrowheads="1"/>
          </p:cNvSpPr>
          <p:nvPr/>
        </p:nvSpPr>
        <p:spPr bwMode="auto">
          <a:xfrm>
            <a:off x="588963" y="1720850"/>
            <a:ext cx="60404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/>
              <a:t>To form a stable structure, how many anions can</a:t>
            </a:r>
          </a:p>
          <a:p>
            <a:r>
              <a:rPr lang="en-US" sz="2200"/>
              <a:t>       surround around a cation?</a:t>
            </a:r>
            <a:endParaRPr lang="en-US"/>
          </a:p>
        </p:txBody>
      </p:sp>
      <p:sp>
        <p:nvSpPr>
          <p:cNvPr id="23582" name="Line 210"/>
          <p:cNvSpPr>
            <a:spLocks noChangeShapeType="1"/>
          </p:cNvSpPr>
          <p:nvPr/>
        </p:nvSpPr>
        <p:spPr bwMode="auto">
          <a:xfrm>
            <a:off x="603250" y="3197225"/>
            <a:ext cx="4332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1" name="TextBox 210"/>
          <p:cNvSpPr txBox="1"/>
          <p:nvPr/>
        </p:nvSpPr>
        <p:spPr>
          <a:xfrm>
            <a:off x="6720840" y="1188720"/>
            <a:ext cx="2423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UNIT CELL- ATOM RATIO</a:t>
            </a:r>
            <a:endParaRPr lang="en-CA" sz="2800" b="1" dirty="0"/>
          </a:p>
        </p:txBody>
      </p:sp>
      <p:sp>
        <p:nvSpPr>
          <p:cNvPr id="212" name="TextBox 211"/>
          <p:cNvSpPr txBox="1"/>
          <p:nvPr/>
        </p:nvSpPr>
        <p:spPr>
          <a:xfrm>
            <a:off x="3177540" y="2354581"/>
            <a:ext cx="2537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ION LOCATIONS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C70DB9-A3B8-4AF2-90C7-2B84DE4FB667}" type="slidenum">
              <a:rPr lang="en-US"/>
              <a:pPr/>
              <a:t>6</a:t>
            </a:fld>
            <a:endParaRPr lang="en-US"/>
          </a:p>
        </p:txBody>
      </p:sp>
      <p:sp>
        <p:nvSpPr>
          <p:cNvPr id="256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Computation of Minimum Cation-Anion Radius Ratio</a:t>
            </a:r>
          </a:p>
        </p:txBody>
      </p:sp>
      <p:sp>
        <p:nvSpPr>
          <p:cNvPr id="256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9613" y="1358900"/>
            <a:ext cx="7772400" cy="55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charset="-128"/>
              </a:rPr>
              <a:t>Determine minimum </a:t>
            </a:r>
            <a:r>
              <a:rPr lang="en-US" sz="2400" i="1" smtClean="0">
                <a:ea typeface="ＭＳ Ｐゴシック" charset="-128"/>
              </a:rPr>
              <a:t>r</a:t>
            </a:r>
            <a:r>
              <a:rPr lang="en-US" sz="2400" baseline="-25000" smtClean="0">
                <a:ea typeface="ＭＳ Ｐゴシック" charset="-128"/>
              </a:rPr>
              <a:t>cation</a:t>
            </a:r>
            <a:r>
              <a:rPr lang="en-US" sz="2400" i="1" smtClean="0">
                <a:ea typeface="ＭＳ Ｐゴシック" charset="-128"/>
              </a:rPr>
              <a:t>/r</a:t>
            </a:r>
            <a:r>
              <a:rPr lang="en-US" sz="2400" baseline="-25000" smtClean="0">
                <a:ea typeface="ＭＳ Ｐゴシック" charset="-128"/>
              </a:rPr>
              <a:t>anion</a:t>
            </a:r>
            <a:r>
              <a:rPr lang="en-US" sz="2400" smtClean="0">
                <a:ea typeface="ＭＳ Ｐゴシック" charset="-128"/>
              </a:rPr>
              <a:t> for an octahedral site 						(C.N. = 6)</a:t>
            </a:r>
          </a:p>
        </p:txBody>
      </p:sp>
      <p:sp>
        <p:nvSpPr>
          <p:cNvPr id="25610" name="Text Box 5"/>
          <p:cNvSpPr txBox="1">
            <a:spLocks noChangeArrowheads="1"/>
          </p:cNvSpPr>
          <p:nvPr/>
        </p:nvSpPr>
        <p:spPr bwMode="auto">
          <a:xfrm>
            <a:off x="3059113" y="3319463"/>
            <a:ext cx="1797050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i="1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 </a:t>
            </a:r>
            <a:r>
              <a:rPr lang="en-US">
                <a:latin typeface="Symbol" pitchFamily="18" charset="2"/>
                <a:cs typeface="Arial" pitchFamily="34" charset="0"/>
              </a:rPr>
              <a:t>=</a:t>
            </a:r>
            <a:r>
              <a:rPr lang="en-US">
                <a:cs typeface="Arial" pitchFamily="34" charset="0"/>
              </a:rPr>
              <a:t> 2</a:t>
            </a:r>
            <a:r>
              <a:rPr lang="en-US" i="1">
                <a:cs typeface="Arial" pitchFamily="34" charset="0"/>
              </a:rPr>
              <a:t>r</a:t>
            </a:r>
            <a:r>
              <a:rPr lang="en-US" sz="2800" baseline="-25000">
                <a:cs typeface="Arial" pitchFamily="34" charset="0"/>
              </a:rPr>
              <a:t>anion</a:t>
            </a:r>
            <a:endParaRPr lang="en-US" sz="2800">
              <a:cs typeface="Arial" pitchFamily="34" charset="0"/>
            </a:endParaRPr>
          </a:p>
        </p:txBody>
      </p:sp>
      <p:sp>
        <p:nvSpPr>
          <p:cNvPr id="25611" name="Oval 6"/>
          <p:cNvSpPr>
            <a:spLocks noChangeArrowheads="1"/>
          </p:cNvSpPr>
          <p:nvPr/>
        </p:nvSpPr>
        <p:spPr bwMode="auto">
          <a:xfrm>
            <a:off x="1295400" y="262413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Oval 7"/>
          <p:cNvSpPr>
            <a:spLocks noChangeArrowheads="1"/>
          </p:cNvSpPr>
          <p:nvPr/>
        </p:nvSpPr>
        <p:spPr bwMode="auto">
          <a:xfrm>
            <a:off x="1754188" y="31257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Oval 8"/>
          <p:cNvSpPr>
            <a:spLocks noChangeArrowheads="1"/>
          </p:cNvSpPr>
          <p:nvPr/>
        </p:nvSpPr>
        <p:spPr bwMode="auto">
          <a:xfrm>
            <a:off x="2268538" y="263683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Oval 9"/>
          <p:cNvSpPr>
            <a:spLocks noChangeArrowheads="1"/>
          </p:cNvSpPr>
          <p:nvPr/>
        </p:nvSpPr>
        <p:spPr bwMode="auto">
          <a:xfrm>
            <a:off x="1782763" y="21351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Oval 10"/>
          <p:cNvSpPr>
            <a:spLocks noChangeArrowheads="1"/>
          </p:cNvSpPr>
          <p:nvPr/>
        </p:nvSpPr>
        <p:spPr bwMode="auto">
          <a:xfrm>
            <a:off x="1979613" y="2835275"/>
            <a:ext cx="271462" cy="279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Oval 11"/>
          <p:cNvSpPr>
            <a:spLocks noChangeArrowheads="1"/>
          </p:cNvSpPr>
          <p:nvPr/>
        </p:nvSpPr>
        <p:spPr bwMode="auto">
          <a:xfrm>
            <a:off x="1765300" y="263525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2"/>
          <p:cNvSpPr>
            <a:spLocks noChangeShapeType="1"/>
          </p:cNvSpPr>
          <p:nvPr/>
        </p:nvSpPr>
        <p:spPr bwMode="auto">
          <a:xfrm flipV="1">
            <a:off x="1612900" y="2479675"/>
            <a:ext cx="493713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5618" name="Line 13"/>
          <p:cNvSpPr>
            <a:spLocks noChangeShapeType="1"/>
          </p:cNvSpPr>
          <p:nvPr/>
        </p:nvSpPr>
        <p:spPr bwMode="auto">
          <a:xfrm>
            <a:off x="2111375" y="2479675"/>
            <a:ext cx="477838" cy="493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5619" name="Line 14"/>
          <p:cNvSpPr>
            <a:spLocks noChangeShapeType="1"/>
          </p:cNvSpPr>
          <p:nvPr/>
        </p:nvSpPr>
        <p:spPr bwMode="auto">
          <a:xfrm flipH="1">
            <a:off x="2109788" y="2976563"/>
            <a:ext cx="476250" cy="498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5620" name="Line 15"/>
          <p:cNvSpPr>
            <a:spLocks noChangeShapeType="1"/>
          </p:cNvSpPr>
          <p:nvPr/>
        </p:nvSpPr>
        <p:spPr bwMode="auto">
          <a:xfrm>
            <a:off x="1612900" y="2973388"/>
            <a:ext cx="493713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5621" name="Line 16"/>
          <p:cNvSpPr>
            <a:spLocks noChangeShapeType="1"/>
          </p:cNvSpPr>
          <p:nvPr/>
        </p:nvSpPr>
        <p:spPr bwMode="auto">
          <a:xfrm flipV="1">
            <a:off x="2106613" y="2479675"/>
            <a:ext cx="1587" cy="9858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5622" name="Freeform 17"/>
          <p:cNvSpPr>
            <a:spLocks/>
          </p:cNvSpPr>
          <p:nvPr/>
        </p:nvSpPr>
        <p:spPr bwMode="auto">
          <a:xfrm>
            <a:off x="2500313" y="3067050"/>
            <a:ext cx="533400" cy="533400"/>
          </a:xfrm>
          <a:custGeom>
            <a:avLst/>
            <a:gdLst>
              <a:gd name="T0" fmla="*/ 0 w 336"/>
              <a:gd name="T1" fmla="*/ 0 h 336"/>
              <a:gd name="T2" fmla="*/ 2147483647 w 336"/>
              <a:gd name="T3" fmla="*/ 2147483647 h 336"/>
              <a:gd name="T4" fmla="*/ 2147483647 w 336"/>
              <a:gd name="T5" fmla="*/ 2147483647 h 336"/>
              <a:gd name="T6" fmla="*/ 2147483647 w 33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336"/>
              <a:gd name="T14" fmla="*/ 336 w 33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336">
                <a:moveTo>
                  <a:pt x="0" y="0"/>
                </a:moveTo>
                <a:cubicBezTo>
                  <a:pt x="52" y="24"/>
                  <a:pt x="104" y="48"/>
                  <a:pt x="144" y="96"/>
                </a:cubicBezTo>
                <a:cubicBezTo>
                  <a:pt x="184" y="144"/>
                  <a:pt x="208" y="248"/>
                  <a:pt x="240" y="288"/>
                </a:cubicBezTo>
                <a:cubicBezTo>
                  <a:pt x="272" y="328"/>
                  <a:pt x="320" y="328"/>
                  <a:pt x="336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Freeform 18"/>
          <p:cNvSpPr>
            <a:spLocks/>
          </p:cNvSpPr>
          <p:nvPr/>
        </p:nvSpPr>
        <p:spPr bwMode="auto">
          <a:xfrm>
            <a:off x="2105025" y="2295525"/>
            <a:ext cx="828675" cy="304800"/>
          </a:xfrm>
          <a:custGeom>
            <a:avLst/>
            <a:gdLst>
              <a:gd name="T0" fmla="*/ 0 w 432"/>
              <a:gd name="T1" fmla="*/ 2147483647 h 192"/>
              <a:gd name="T2" fmla="*/ 2147483647 w 432"/>
              <a:gd name="T3" fmla="*/ 2147483647 h 192"/>
              <a:gd name="T4" fmla="*/ 2147483647 w 432"/>
              <a:gd name="T5" fmla="*/ 0 h 192"/>
              <a:gd name="T6" fmla="*/ 0 60000 65536"/>
              <a:gd name="T7" fmla="*/ 0 60000 65536"/>
              <a:gd name="T8" fmla="*/ 0 60000 65536"/>
              <a:gd name="T9" fmla="*/ 0 w 432"/>
              <a:gd name="T10" fmla="*/ 0 h 192"/>
              <a:gd name="T11" fmla="*/ 432 w 43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92">
                <a:moveTo>
                  <a:pt x="0" y="192"/>
                </a:moveTo>
                <a:cubicBezTo>
                  <a:pt x="36" y="136"/>
                  <a:pt x="72" y="80"/>
                  <a:pt x="144" y="48"/>
                </a:cubicBezTo>
                <a:cubicBezTo>
                  <a:pt x="216" y="16"/>
                  <a:pt x="324" y="8"/>
                  <a:pt x="432" y="0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 type="arrow" w="lg" len="lg"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41715" name="Object 19"/>
          <p:cNvGraphicFramePr>
            <a:graphicFrameLocks noChangeAspect="1"/>
          </p:cNvGraphicFramePr>
          <p:nvPr/>
        </p:nvGraphicFramePr>
        <p:xfrm>
          <a:off x="933450" y="3892550"/>
          <a:ext cx="3733800" cy="482600"/>
        </p:xfrm>
        <a:graphic>
          <a:graphicData uri="http://schemas.openxmlformats.org/presentationml/2006/ole">
            <p:oleObj spid="_x0000_s25602" name="Equation" r:id="rId4" imgW="1866900" imgH="241300" progId="Equation.3">
              <p:embed/>
            </p:oleObj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327150" y="4565650"/>
            <a:ext cx="6489700" cy="482600"/>
            <a:chOff x="836" y="2876"/>
            <a:chExt cx="4088" cy="304"/>
          </a:xfrm>
        </p:grpSpPr>
        <p:graphicFrame>
          <p:nvGraphicFramePr>
            <p:cNvPr id="25605" name="Object 21"/>
            <p:cNvGraphicFramePr>
              <a:graphicFrameLocks noChangeAspect="1"/>
            </p:cNvGraphicFramePr>
            <p:nvPr/>
          </p:nvGraphicFramePr>
          <p:xfrm>
            <a:off x="836" y="2876"/>
            <a:ext cx="2048" cy="304"/>
          </p:xfrm>
          <a:graphic>
            <a:graphicData uri="http://schemas.openxmlformats.org/presentationml/2006/ole">
              <p:oleObj spid="_x0000_s25605" name="Equation" r:id="rId5" imgW="1625600" imgH="241300" progId="Equation.3">
                <p:embed/>
              </p:oleObj>
            </a:graphicData>
          </a:graphic>
        </p:graphicFrame>
        <p:graphicFrame>
          <p:nvGraphicFramePr>
            <p:cNvPr id="25606" name="Object 22"/>
            <p:cNvGraphicFramePr>
              <a:graphicFrameLocks noChangeAspect="1"/>
            </p:cNvGraphicFramePr>
            <p:nvPr/>
          </p:nvGraphicFramePr>
          <p:xfrm>
            <a:off x="3148" y="2876"/>
            <a:ext cx="1776" cy="304"/>
          </p:xfrm>
          <a:graphic>
            <a:graphicData uri="http://schemas.openxmlformats.org/presentationml/2006/ole">
              <p:oleObj spid="_x0000_s25606" name="Equation" r:id="rId6" imgW="1409700" imgH="241300" progId="Equation.3">
                <p:embed/>
              </p:oleObj>
            </a:graphicData>
          </a:graphic>
        </p:graphicFrame>
      </p:grpSp>
      <p:graphicFrame>
        <p:nvGraphicFramePr>
          <p:cNvPr id="25603" name="Object 23"/>
          <p:cNvGraphicFramePr>
            <a:graphicFrameLocks noChangeAspect="1"/>
          </p:cNvGraphicFramePr>
          <p:nvPr/>
        </p:nvGraphicFramePr>
        <p:xfrm>
          <a:off x="2889250" y="2084388"/>
          <a:ext cx="3124200" cy="508000"/>
        </p:xfrm>
        <a:graphic>
          <a:graphicData uri="http://schemas.openxmlformats.org/presentationml/2006/ole">
            <p:oleObj spid="_x0000_s25603" name="Equation" r:id="rId7" imgW="1562040" imgH="253800" progId="Equation.3">
              <p:embed/>
            </p:oleObj>
          </a:graphicData>
        </a:graphic>
      </p:graphicFrame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195513" y="5305425"/>
            <a:ext cx="3870325" cy="1095375"/>
            <a:chOff x="1383" y="3342"/>
            <a:chExt cx="2438" cy="690"/>
          </a:xfrm>
        </p:grpSpPr>
        <p:sp>
          <p:nvSpPr>
            <p:cNvPr id="25626" name="Rectangle 2"/>
            <p:cNvSpPr>
              <a:spLocks noChangeArrowheads="1"/>
            </p:cNvSpPr>
            <p:nvPr/>
          </p:nvSpPr>
          <p:spPr bwMode="auto">
            <a:xfrm>
              <a:off x="1383" y="3367"/>
              <a:ext cx="2438" cy="665"/>
            </a:xfrm>
            <a:prstGeom prst="rect">
              <a:avLst/>
            </a:prstGeom>
            <a:solidFill>
              <a:srgbClr val="FEFFD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604" name="Object 24"/>
            <p:cNvGraphicFramePr>
              <a:graphicFrameLocks noChangeAspect="1"/>
            </p:cNvGraphicFramePr>
            <p:nvPr/>
          </p:nvGraphicFramePr>
          <p:xfrm>
            <a:off x="1457" y="3342"/>
            <a:ext cx="2281" cy="676"/>
          </p:xfrm>
          <a:graphic>
            <a:graphicData uri="http://schemas.openxmlformats.org/presentationml/2006/ole">
              <p:oleObj spid="_x0000_s25604" name="Equation" r:id="rId8" imgW="1562040" imgH="4442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7A22B6-270B-4959-B06A-02158F990698}" type="slidenum">
              <a:rPr lang="en-US"/>
              <a:pPr/>
              <a:t>7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Bond Hybridization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7613"/>
            <a:ext cx="7772400" cy="4114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400" smtClean="0">
                <a:solidFill>
                  <a:srgbClr val="FF3300"/>
                </a:solidFill>
                <a:ea typeface="ＭＳ Ｐゴシック" charset="-128"/>
              </a:rPr>
              <a:t>Bond Hybridization</a:t>
            </a:r>
            <a:r>
              <a:rPr lang="en-US" sz="2400" smtClean="0">
                <a:ea typeface="ＭＳ Ｐゴシック" charset="-128"/>
              </a:rPr>
              <a:t> is possible when there is significant covalent bonding</a:t>
            </a:r>
            <a:endParaRPr lang="en-US" sz="2800" smtClean="0">
              <a:ea typeface="ＭＳ Ｐゴシック" charset="-128"/>
            </a:endParaRPr>
          </a:p>
          <a:p>
            <a:pPr marL="990600" lvl="1" indent="-533400"/>
            <a:r>
              <a:rPr lang="en-US" sz="2400" smtClean="0">
                <a:ea typeface="ＭＳ Ｐゴシック" charset="-128"/>
              </a:rPr>
              <a:t>hybrid electron orbitals form</a:t>
            </a:r>
          </a:p>
          <a:p>
            <a:pPr marL="990600" lvl="1" indent="-533400"/>
            <a:r>
              <a:rPr lang="en-US" sz="2400" smtClean="0">
                <a:ea typeface="ＭＳ Ｐゴシック" charset="-128"/>
              </a:rPr>
              <a:t>For example for SiC</a:t>
            </a:r>
          </a:p>
          <a:p>
            <a:pPr marL="1371600" lvl="2" indent="-457200"/>
            <a:r>
              <a:rPr lang="en-US" sz="2000" i="1" smtClean="0">
                <a:ea typeface="ＭＳ Ｐゴシック" charset="-128"/>
              </a:rPr>
              <a:t>X</a:t>
            </a:r>
            <a:r>
              <a:rPr lang="en-US" sz="2000" baseline="-25000" smtClean="0">
                <a:ea typeface="ＭＳ Ｐゴシック" charset="-128"/>
              </a:rPr>
              <a:t>Si</a:t>
            </a:r>
            <a:r>
              <a:rPr lang="en-US" sz="2000" smtClean="0">
                <a:ea typeface="ＭＳ Ｐゴシック" charset="-128"/>
              </a:rPr>
              <a:t> = 1.8  and   </a:t>
            </a:r>
            <a:r>
              <a:rPr lang="en-US" sz="2000" i="1" smtClean="0">
                <a:ea typeface="ＭＳ Ｐゴシック" charset="-128"/>
              </a:rPr>
              <a:t>X</a:t>
            </a:r>
            <a:r>
              <a:rPr lang="en-US" sz="2000" baseline="-25000" smtClean="0">
                <a:ea typeface="ＭＳ Ｐゴシック" charset="-128"/>
              </a:rPr>
              <a:t>C</a:t>
            </a:r>
            <a:r>
              <a:rPr lang="en-US" sz="2000" smtClean="0">
                <a:ea typeface="ＭＳ Ｐゴシック" charset="-128"/>
              </a:rPr>
              <a:t> = 2.5</a:t>
            </a:r>
            <a:endParaRPr lang="en-US" sz="2000" b="1" smtClean="0">
              <a:ea typeface="ＭＳ Ｐゴシック" charset="-128"/>
            </a:endParaRPr>
          </a:p>
          <a:p>
            <a:pPr marL="990600" lvl="1" indent="-533400"/>
            <a:endParaRPr lang="en-US" sz="2400" b="1" smtClean="0">
              <a:ea typeface="ＭＳ Ｐゴシック" charset="-128"/>
              <a:sym typeface="Symbol" pitchFamily="18" charset="2"/>
            </a:endParaRPr>
          </a:p>
        </p:txBody>
      </p:sp>
      <p:graphicFrame>
        <p:nvGraphicFramePr>
          <p:cNvPr id="545796" name="Object 4"/>
          <p:cNvGraphicFramePr>
            <a:graphicFrameLocks noChangeAspect="1"/>
          </p:cNvGraphicFramePr>
          <p:nvPr/>
        </p:nvGraphicFramePr>
        <p:xfrm>
          <a:off x="719138" y="3536950"/>
          <a:ext cx="8007350" cy="436563"/>
        </p:xfrm>
        <a:graphic>
          <a:graphicData uri="http://schemas.openxmlformats.org/presentationml/2006/ole">
            <p:oleObj spid="_x0000_s27650" name="Equation" r:id="rId4" imgW="3962400" imgH="215900" progId="Equation.3">
              <p:embed/>
            </p:oleObj>
          </a:graphicData>
        </a:graphic>
      </p:graphicFrame>
      <p:sp>
        <p:nvSpPr>
          <p:cNvPr id="545797" name="Rectangle 5"/>
          <p:cNvSpPr>
            <a:spLocks noChangeArrowheads="1"/>
          </p:cNvSpPr>
          <p:nvPr/>
        </p:nvSpPr>
        <p:spPr bwMode="auto">
          <a:xfrm>
            <a:off x="693738" y="4113213"/>
            <a:ext cx="7299325" cy="11271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  <a:buFontTx/>
              <a:buChar char="•"/>
            </a:pPr>
            <a:r>
              <a:rPr lang="en-US" sz="2000"/>
              <a:t>   </a:t>
            </a:r>
            <a:r>
              <a:rPr lang="en-US" sz="2000">
                <a:cs typeface="Arial" pitchFamily="34" charset="0"/>
              </a:rPr>
              <a:t>~ 89% covalent bonding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z="2000">
                <a:cs typeface="Arial" pitchFamily="34" charset="0"/>
              </a:rPr>
              <a:t>   Both Si and C prefer </a:t>
            </a:r>
            <a:r>
              <a:rPr lang="en-US" sz="2000" i="1">
                <a:cs typeface="Arial" pitchFamily="34" charset="0"/>
              </a:rPr>
              <a:t>sp</a:t>
            </a:r>
            <a:r>
              <a:rPr lang="en-US" sz="2000" baseline="30000">
                <a:cs typeface="Arial" pitchFamily="34" charset="0"/>
              </a:rPr>
              <a:t>3</a:t>
            </a:r>
            <a:r>
              <a:rPr lang="en-US" sz="2000">
                <a:cs typeface="Arial" pitchFamily="34" charset="0"/>
              </a:rPr>
              <a:t> hybridization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z="2000">
                <a:cs typeface="Arial" pitchFamily="34" charset="0"/>
              </a:rPr>
              <a:t>   Therefore, for SiC, Si atoms occupy tetrahedral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4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88ABC1-AE13-4142-AB51-E4B1BA52EF51}" type="slidenum">
              <a:rPr lang="en-US"/>
              <a:pPr/>
              <a:t>8</a:t>
            </a:fld>
            <a:endParaRPr lang="en-US"/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533400" y="1209675"/>
            <a:ext cx="67468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•  </a:t>
            </a:r>
            <a:r>
              <a:rPr lang="en-US"/>
              <a:t>On the basis of ionic radii, what crystal structure</a:t>
            </a:r>
          </a:p>
          <a:p>
            <a:r>
              <a:rPr lang="en-US"/>
              <a:t>    would you predict for FeO? 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11750" y="2057400"/>
            <a:ext cx="3854450" cy="3787775"/>
            <a:chOff x="3220" y="1296"/>
            <a:chExt cx="2428" cy="2386"/>
          </a:xfrm>
        </p:grpSpPr>
        <p:sp>
          <p:nvSpPr>
            <p:cNvPr id="29736" name="Rectangle 4"/>
            <p:cNvSpPr>
              <a:spLocks noChangeArrowheads="1"/>
            </p:cNvSpPr>
            <p:nvPr/>
          </p:nvSpPr>
          <p:spPr bwMode="auto">
            <a:xfrm>
              <a:off x="3220" y="1296"/>
              <a:ext cx="9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•  </a:t>
              </a:r>
              <a:r>
                <a:rPr lang="en-US"/>
                <a:t>Answer:</a:t>
              </a:r>
            </a:p>
          </p:txBody>
        </p:sp>
        <p:graphicFrame>
          <p:nvGraphicFramePr>
            <p:cNvPr id="29698" name="Object 5"/>
            <p:cNvGraphicFramePr>
              <a:graphicFrameLocks noChangeAspect="1"/>
            </p:cNvGraphicFramePr>
            <p:nvPr/>
          </p:nvGraphicFramePr>
          <p:xfrm>
            <a:off x="3559" y="1581"/>
            <a:ext cx="1277" cy="863"/>
          </p:xfrm>
          <a:graphic>
            <a:graphicData uri="http://schemas.openxmlformats.org/presentationml/2006/ole">
              <p:oleObj spid="_x0000_s29698" name="Equation" r:id="rId4" imgW="939600" imgH="634680" progId="Equation.3">
                <p:embed/>
              </p:oleObj>
            </a:graphicData>
          </a:graphic>
        </p:graphicFrame>
        <p:sp>
          <p:nvSpPr>
            <p:cNvPr id="29737" name="Rectangle 6"/>
            <p:cNvSpPr>
              <a:spLocks noChangeArrowheads="1"/>
            </p:cNvSpPr>
            <p:nvPr/>
          </p:nvSpPr>
          <p:spPr bwMode="auto">
            <a:xfrm>
              <a:off x="3508" y="2608"/>
              <a:ext cx="2140" cy="1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based on this ratio,</a:t>
              </a:r>
            </a:p>
            <a:p>
              <a:r>
                <a:rPr lang="en-US" sz="2200">
                  <a:solidFill>
                    <a:srgbClr val="000000"/>
                  </a:solidFill>
                </a:rPr>
                <a:t>-- coord # = 6 because</a:t>
              </a:r>
            </a:p>
            <a:p>
              <a:endParaRPr lang="en-US" sz="900">
                <a:solidFill>
                  <a:srgbClr val="000000"/>
                </a:solidFill>
              </a:endParaRPr>
            </a:p>
            <a:p>
              <a:r>
                <a:rPr lang="en-US" sz="2200">
                  <a:solidFill>
                    <a:srgbClr val="000000"/>
                  </a:solidFill>
                </a:rPr>
                <a:t>   0.414 &lt; 0.550 &lt; 0.732</a:t>
              </a:r>
            </a:p>
            <a:p>
              <a:endParaRPr lang="en-US" sz="900">
                <a:solidFill>
                  <a:srgbClr val="000000"/>
                </a:solidFill>
              </a:endParaRPr>
            </a:p>
            <a:p>
              <a:r>
                <a:rPr lang="en-US" sz="2200">
                  <a:solidFill>
                    <a:srgbClr val="000000"/>
                  </a:solidFill>
                </a:rPr>
                <a:t>-- crystal structure is NaCl</a:t>
              </a:r>
              <a:endParaRPr lang="en-US" sz="2200"/>
            </a:p>
          </p:txBody>
        </p:sp>
      </p:grp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4114800" y="60198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Data from Table 12.3,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29703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66700"/>
            <a:ext cx="8382000" cy="685800"/>
          </a:xfrm>
        </p:spPr>
        <p:txBody>
          <a:bodyPr/>
          <a:lstStyle/>
          <a:p>
            <a:r>
              <a:rPr lang="en-US" sz="3200" smtClean="0">
                <a:ea typeface="ＭＳ Ｐゴシック" charset="-128"/>
              </a:rPr>
              <a:t>Example Problem:</a:t>
            </a:r>
            <a:r>
              <a:rPr lang="en-US" smtClean="0">
                <a:ea typeface="ＭＳ Ｐゴシック" charset="-128"/>
              </a:rPr>
              <a:t>  </a:t>
            </a:r>
            <a:r>
              <a:rPr lang="en-US" sz="3200" smtClean="0">
                <a:ea typeface="ＭＳ Ｐゴシック" charset="-128"/>
              </a:rPr>
              <a:t>Predicting the Crystal Structure of FeO</a:t>
            </a:r>
            <a:endParaRPr lang="en-US" smtClean="0">
              <a:ea typeface="ＭＳ Ｐゴシック" charset="-128"/>
            </a:endParaRPr>
          </a:p>
        </p:txBody>
      </p:sp>
      <p:grpSp>
        <p:nvGrpSpPr>
          <p:cNvPr id="29704" name="Group 9"/>
          <p:cNvGrpSpPr>
            <a:grpSpLocks/>
          </p:cNvGrpSpPr>
          <p:nvPr/>
        </p:nvGrpSpPr>
        <p:grpSpPr bwMode="auto">
          <a:xfrm>
            <a:off x="2070100" y="2082800"/>
            <a:ext cx="2270125" cy="4365625"/>
            <a:chOff x="1304" y="1312"/>
            <a:chExt cx="1430" cy="2750"/>
          </a:xfrm>
        </p:grpSpPr>
        <p:sp>
          <p:nvSpPr>
            <p:cNvPr id="29728" name="Rectangle 10"/>
            <p:cNvSpPr>
              <a:spLocks noChangeArrowheads="1"/>
            </p:cNvSpPr>
            <p:nvPr/>
          </p:nvSpPr>
          <p:spPr bwMode="auto">
            <a:xfrm>
              <a:off x="1304" y="1312"/>
              <a:ext cx="14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Ionic radius (nm)</a:t>
              </a:r>
              <a:endParaRPr lang="en-US"/>
            </a:p>
          </p:txBody>
        </p:sp>
        <p:sp>
          <p:nvSpPr>
            <p:cNvPr id="29729" name="Rectangle 11"/>
            <p:cNvSpPr>
              <a:spLocks noChangeArrowheads="1"/>
            </p:cNvSpPr>
            <p:nvPr/>
          </p:nvSpPr>
          <p:spPr bwMode="auto">
            <a:xfrm>
              <a:off x="1779" y="159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99"/>
                  </a:solidFill>
                </a:rPr>
                <a:t>0.053</a:t>
              </a:r>
              <a:endParaRPr lang="en-US"/>
            </a:p>
          </p:txBody>
        </p:sp>
        <p:sp>
          <p:nvSpPr>
            <p:cNvPr id="29730" name="Rectangle 12"/>
            <p:cNvSpPr>
              <a:spLocks noChangeArrowheads="1"/>
            </p:cNvSpPr>
            <p:nvPr/>
          </p:nvSpPr>
          <p:spPr bwMode="auto">
            <a:xfrm>
              <a:off x="1779" y="187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99"/>
                  </a:solidFill>
                </a:rPr>
                <a:t>0.077</a:t>
              </a:r>
              <a:endParaRPr lang="en-US"/>
            </a:p>
          </p:txBody>
        </p:sp>
        <p:sp>
          <p:nvSpPr>
            <p:cNvPr id="29731" name="Rectangle 13"/>
            <p:cNvSpPr>
              <a:spLocks noChangeArrowheads="1"/>
            </p:cNvSpPr>
            <p:nvPr/>
          </p:nvSpPr>
          <p:spPr bwMode="auto">
            <a:xfrm>
              <a:off x="1779" y="215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99"/>
                  </a:solidFill>
                </a:rPr>
                <a:t>0.069</a:t>
              </a:r>
              <a:endParaRPr lang="en-US"/>
            </a:p>
          </p:txBody>
        </p:sp>
        <p:sp>
          <p:nvSpPr>
            <p:cNvPr id="29732" name="Rectangle 14"/>
            <p:cNvSpPr>
              <a:spLocks noChangeArrowheads="1"/>
            </p:cNvSpPr>
            <p:nvPr/>
          </p:nvSpPr>
          <p:spPr bwMode="auto">
            <a:xfrm>
              <a:off x="1779" y="243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99"/>
                  </a:solidFill>
                </a:rPr>
                <a:t>0.100</a:t>
              </a:r>
              <a:endParaRPr lang="en-US"/>
            </a:p>
          </p:txBody>
        </p:sp>
        <p:sp>
          <p:nvSpPr>
            <p:cNvPr id="29733" name="Rectangle 15"/>
            <p:cNvSpPr>
              <a:spLocks noChangeArrowheads="1"/>
            </p:cNvSpPr>
            <p:nvPr/>
          </p:nvSpPr>
          <p:spPr bwMode="auto">
            <a:xfrm>
              <a:off x="1779" y="327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</a:rPr>
                <a:t>0.140</a:t>
              </a:r>
              <a:endParaRPr lang="en-US"/>
            </a:p>
          </p:txBody>
        </p:sp>
        <p:sp>
          <p:nvSpPr>
            <p:cNvPr id="29734" name="Rectangle 16"/>
            <p:cNvSpPr>
              <a:spLocks noChangeArrowheads="1"/>
            </p:cNvSpPr>
            <p:nvPr/>
          </p:nvSpPr>
          <p:spPr bwMode="auto">
            <a:xfrm>
              <a:off x="1779" y="355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</a:rPr>
                <a:t>0.181</a:t>
              </a:r>
              <a:endParaRPr lang="en-US"/>
            </a:p>
          </p:txBody>
        </p:sp>
        <p:sp>
          <p:nvSpPr>
            <p:cNvPr id="29735" name="Rectangle 17"/>
            <p:cNvSpPr>
              <a:spLocks noChangeArrowheads="1"/>
            </p:cNvSpPr>
            <p:nvPr/>
          </p:nvSpPr>
          <p:spPr bwMode="auto">
            <a:xfrm>
              <a:off x="1779" y="3832"/>
              <a:ext cx="4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</a:rPr>
                <a:t>0.133</a:t>
              </a:r>
              <a:endParaRPr lang="en-US"/>
            </a:p>
          </p:txBody>
        </p:sp>
      </p:grpSp>
      <p:grpSp>
        <p:nvGrpSpPr>
          <p:cNvPr id="29705" name="Group 18"/>
          <p:cNvGrpSpPr>
            <a:grpSpLocks/>
          </p:cNvGrpSpPr>
          <p:nvPr/>
        </p:nvGrpSpPr>
        <p:grpSpPr bwMode="auto">
          <a:xfrm>
            <a:off x="927100" y="2082800"/>
            <a:ext cx="881063" cy="4365625"/>
            <a:chOff x="584" y="1312"/>
            <a:chExt cx="555" cy="2750"/>
          </a:xfrm>
        </p:grpSpPr>
        <p:sp>
          <p:nvSpPr>
            <p:cNvPr id="29708" name="Rectangle 19"/>
            <p:cNvSpPr>
              <a:spLocks noChangeArrowheads="1"/>
            </p:cNvSpPr>
            <p:nvPr/>
          </p:nvSpPr>
          <p:spPr bwMode="auto">
            <a:xfrm>
              <a:off x="584" y="1312"/>
              <a:ext cx="55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99"/>
                  </a:solidFill>
                </a:rPr>
                <a:t>Cation</a:t>
              </a:r>
              <a:endParaRPr lang="en-US"/>
            </a:p>
          </p:txBody>
        </p:sp>
        <p:sp>
          <p:nvSpPr>
            <p:cNvPr id="29709" name="Rectangle 20"/>
            <p:cNvSpPr>
              <a:spLocks noChangeArrowheads="1"/>
            </p:cNvSpPr>
            <p:nvPr/>
          </p:nvSpPr>
          <p:spPr bwMode="auto">
            <a:xfrm>
              <a:off x="584" y="2936"/>
              <a:ext cx="5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</a:rPr>
                <a:t>Anion </a:t>
              </a:r>
              <a:endParaRPr lang="en-US"/>
            </a:p>
          </p:txBody>
        </p:sp>
        <p:grpSp>
          <p:nvGrpSpPr>
            <p:cNvPr id="29710" name="Group 21"/>
            <p:cNvGrpSpPr>
              <a:grpSpLocks/>
            </p:cNvGrpSpPr>
            <p:nvPr/>
          </p:nvGrpSpPr>
          <p:grpSpPr bwMode="auto">
            <a:xfrm>
              <a:off x="656" y="1536"/>
              <a:ext cx="475" cy="2526"/>
              <a:chOff x="584" y="1536"/>
              <a:chExt cx="475" cy="2526"/>
            </a:xfrm>
          </p:grpSpPr>
          <p:grpSp>
            <p:nvGrpSpPr>
              <p:cNvPr id="29711" name="Group 22"/>
              <p:cNvGrpSpPr>
                <a:grpSpLocks/>
              </p:cNvGrpSpPr>
              <p:nvPr/>
            </p:nvGrpSpPr>
            <p:grpSpPr bwMode="auto">
              <a:xfrm>
                <a:off x="584" y="1536"/>
                <a:ext cx="475" cy="1126"/>
                <a:chOff x="584" y="1536"/>
                <a:chExt cx="475" cy="1126"/>
              </a:xfrm>
            </p:grpSpPr>
            <p:sp>
              <p:nvSpPr>
                <p:cNvPr id="29719" name="Rectangle 23"/>
                <p:cNvSpPr>
                  <a:spLocks noChangeArrowheads="1"/>
                </p:cNvSpPr>
                <p:nvPr/>
              </p:nvSpPr>
              <p:spPr bwMode="auto">
                <a:xfrm>
                  <a:off x="584" y="1592"/>
                  <a:ext cx="171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Al</a:t>
                  </a:r>
                  <a:endParaRPr lang="en-US"/>
                </a:p>
              </p:txBody>
            </p:sp>
            <p:sp>
              <p:nvSpPr>
                <p:cNvPr id="29720" name="Rectangle 24"/>
                <p:cNvSpPr>
                  <a:spLocks noChangeArrowheads="1"/>
                </p:cNvSpPr>
                <p:nvPr/>
              </p:nvSpPr>
              <p:spPr bwMode="auto">
                <a:xfrm>
                  <a:off x="776" y="1536"/>
                  <a:ext cx="21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3+</a:t>
                  </a:r>
                  <a:endParaRPr lang="en-US"/>
                </a:p>
              </p:txBody>
            </p:sp>
            <p:sp>
              <p:nvSpPr>
                <p:cNvPr id="29721" name="Rectangle 25"/>
                <p:cNvSpPr>
                  <a:spLocks noChangeArrowheads="1"/>
                </p:cNvSpPr>
                <p:nvPr/>
              </p:nvSpPr>
              <p:spPr bwMode="auto">
                <a:xfrm>
                  <a:off x="584" y="1872"/>
                  <a:ext cx="22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Fe</a:t>
                  </a:r>
                  <a:endParaRPr lang="en-US"/>
                </a:p>
              </p:txBody>
            </p:sp>
            <p:sp>
              <p:nvSpPr>
                <p:cNvPr id="29722" name="Rectangle 26"/>
                <p:cNvSpPr>
                  <a:spLocks noChangeArrowheads="1"/>
                </p:cNvSpPr>
                <p:nvPr/>
              </p:nvSpPr>
              <p:spPr bwMode="auto">
                <a:xfrm>
                  <a:off x="816" y="1816"/>
                  <a:ext cx="1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29723" name="Rectangle 27"/>
                <p:cNvSpPr>
                  <a:spLocks noChangeArrowheads="1"/>
                </p:cNvSpPr>
                <p:nvPr/>
              </p:nvSpPr>
              <p:spPr bwMode="auto">
                <a:xfrm>
                  <a:off x="928" y="1816"/>
                  <a:ext cx="112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+</a:t>
                  </a:r>
                  <a:endParaRPr lang="en-US"/>
                </a:p>
              </p:txBody>
            </p:sp>
            <p:sp>
              <p:nvSpPr>
                <p:cNvPr id="29724" name="Rectangle 28"/>
                <p:cNvSpPr>
                  <a:spLocks noChangeArrowheads="1"/>
                </p:cNvSpPr>
                <p:nvPr/>
              </p:nvSpPr>
              <p:spPr bwMode="auto">
                <a:xfrm>
                  <a:off x="584" y="2152"/>
                  <a:ext cx="22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Fe</a:t>
                  </a:r>
                  <a:endParaRPr lang="en-US"/>
                </a:p>
              </p:txBody>
            </p:sp>
            <p:sp>
              <p:nvSpPr>
                <p:cNvPr id="29725" name="Rectangle 29"/>
                <p:cNvSpPr>
                  <a:spLocks noChangeArrowheads="1"/>
                </p:cNvSpPr>
                <p:nvPr/>
              </p:nvSpPr>
              <p:spPr bwMode="auto">
                <a:xfrm>
                  <a:off x="816" y="2096"/>
                  <a:ext cx="21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3+</a:t>
                  </a:r>
                  <a:endParaRPr lang="en-US"/>
                </a:p>
              </p:txBody>
            </p:sp>
            <p:sp>
              <p:nvSpPr>
                <p:cNvPr id="29726" name="Rectangle 30"/>
                <p:cNvSpPr>
                  <a:spLocks noChangeArrowheads="1"/>
                </p:cNvSpPr>
                <p:nvPr/>
              </p:nvSpPr>
              <p:spPr bwMode="auto">
                <a:xfrm>
                  <a:off x="584" y="2432"/>
                  <a:ext cx="245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Ca</a:t>
                  </a:r>
                  <a:endParaRPr lang="en-US"/>
                </a:p>
              </p:txBody>
            </p:sp>
            <p:sp>
              <p:nvSpPr>
                <p:cNvPr id="29727" name="Rectangle 31"/>
                <p:cNvSpPr>
                  <a:spLocks noChangeArrowheads="1"/>
                </p:cNvSpPr>
                <p:nvPr/>
              </p:nvSpPr>
              <p:spPr bwMode="auto">
                <a:xfrm>
                  <a:off x="840" y="2376"/>
                  <a:ext cx="21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99"/>
                      </a:solidFill>
                    </a:rPr>
                    <a:t>2+</a:t>
                  </a:r>
                  <a:endParaRPr lang="en-US"/>
                </a:p>
              </p:txBody>
            </p:sp>
          </p:grpSp>
          <p:grpSp>
            <p:nvGrpSpPr>
              <p:cNvPr id="29712" name="Group 32"/>
              <p:cNvGrpSpPr>
                <a:grpSpLocks/>
              </p:cNvGrpSpPr>
              <p:nvPr/>
            </p:nvGrpSpPr>
            <p:grpSpPr bwMode="auto">
              <a:xfrm>
                <a:off x="584" y="3216"/>
                <a:ext cx="323" cy="846"/>
                <a:chOff x="584" y="3216"/>
                <a:chExt cx="323" cy="846"/>
              </a:xfrm>
            </p:grpSpPr>
            <p:sp>
              <p:nvSpPr>
                <p:cNvPr id="29713" name="Rectangle 33"/>
                <p:cNvSpPr>
                  <a:spLocks noChangeArrowheads="1"/>
                </p:cNvSpPr>
                <p:nvPr/>
              </p:nvSpPr>
              <p:spPr bwMode="auto">
                <a:xfrm>
                  <a:off x="584" y="3272"/>
                  <a:ext cx="14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O</a:t>
                  </a:r>
                  <a:endParaRPr lang="en-US"/>
                </a:p>
              </p:txBody>
            </p:sp>
            <p:sp>
              <p:nvSpPr>
                <p:cNvPr id="29714" name="Rectangle 34"/>
                <p:cNvSpPr>
                  <a:spLocks noChangeArrowheads="1"/>
                </p:cNvSpPr>
                <p:nvPr/>
              </p:nvSpPr>
              <p:spPr bwMode="auto">
                <a:xfrm>
                  <a:off x="736" y="3216"/>
                  <a:ext cx="171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2-</a:t>
                  </a:r>
                  <a:endParaRPr lang="en-US"/>
                </a:p>
              </p:txBody>
            </p:sp>
            <p:sp>
              <p:nvSpPr>
                <p:cNvPr id="29715" name="Rectangle 35"/>
                <p:cNvSpPr>
                  <a:spLocks noChangeArrowheads="1"/>
                </p:cNvSpPr>
                <p:nvPr/>
              </p:nvSpPr>
              <p:spPr bwMode="auto">
                <a:xfrm>
                  <a:off x="584" y="3552"/>
                  <a:ext cx="181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Cl</a:t>
                  </a:r>
                  <a:endParaRPr lang="en-US"/>
                </a:p>
              </p:txBody>
            </p:sp>
            <p:sp>
              <p:nvSpPr>
                <p:cNvPr id="29716" name="Rectangle 36"/>
                <p:cNvSpPr>
                  <a:spLocks noChangeArrowheads="1"/>
                </p:cNvSpPr>
                <p:nvPr/>
              </p:nvSpPr>
              <p:spPr bwMode="auto">
                <a:xfrm>
                  <a:off x="776" y="3496"/>
                  <a:ext cx="6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-</a:t>
                  </a:r>
                  <a:endParaRPr lang="en-US"/>
                </a:p>
              </p:txBody>
            </p:sp>
            <p:sp>
              <p:nvSpPr>
                <p:cNvPr id="29717" name="Rectangle 37"/>
                <p:cNvSpPr>
                  <a:spLocks noChangeArrowheads="1"/>
                </p:cNvSpPr>
                <p:nvPr/>
              </p:nvSpPr>
              <p:spPr bwMode="auto">
                <a:xfrm>
                  <a:off x="584" y="3832"/>
                  <a:ext cx="11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F</a:t>
                  </a:r>
                  <a:endParaRPr lang="en-US"/>
                </a:p>
              </p:txBody>
            </p:sp>
            <p:sp>
              <p:nvSpPr>
                <p:cNvPr id="29718" name="Rectangle 38"/>
                <p:cNvSpPr>
                  <a:spLocks noChangeArrowheads="1"/>
                </p:cNvSpPr>
                <p:nvPr/>
              </p:nvSpPr>
              <p:spPr bwMode="auto">
                <a:xfrm>
                  <a:off x="696" y="3776"/>
                  <a:ext cx="64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9900"/>
                      </a:solidFill>
                    </a:rPr>
                    <a:t>-</a:t>
                  </a:r>
                  <a:endParaRPr lang="en-US"/>
                </a:p>
              </p:txBody>
            </p:sp>
          </p:grpSp>
        </p:grpSp>
      </p:grpSp>
      <p:sp>
        <p:nvSpPr>
          <p:cNvPr id="547879" name="Rectangle 39"/>
          <p:cNvSpPr>
            <a:spLocks noChangeArrowheads="1"/>
          </p:cNvSpPr>
          <p:nvPr/>
        </p:nvSpPr>
        <p:spPr bwMode="auto">
          <a:xfrm>
            <a:off x="862013" y="2895600"/>
            <a:ext cx="2852737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880" name="Rectangle 40"/>
          <p:cNvSpPr>
            <a:spLocks noChangeArrowheads="1"/>
          </p:cNvSpPr>
          <p:nvPr/>
        </p:nvSpPr>
        <p:spPr bwMode="auto">
          <a:xfrm>
            <a:off x="862013" y="5114925"/>
            <a:ext cx="2852737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4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79" grpId="0" animBg="1"/>
      <p:bldP spid="5478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04A14-5B5F-4F9C-9E03-5AD593CFC88C}" type="slidenum">
              <a:rPr lang="en-US"/>
              <a:pPr/>
              <a:t>9</a:t>
            </a:fld>
            <a:endParaRPr lang="en-US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3357563" cy="304323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31748" name="Picture 3" descr="Fig 12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095" y="2180908"/>
            <a:ext cx="47593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Rock Salt Structure</a:t>
            </a:r>
          </a:p>
        </p:txBody>
      </p:sp>
      <p:sp>
        <p:nvSpPr>
          <p:cNvPr id="3175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6913" y="1203325"/>
            <a:ext cx="7975600" cy="10699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ea typeface="ＭＳ Ｐゴシック" charset="-128"/>
                <a:sym typeface="Symbol" pitchFamily="18" charset="2"/>
              </a:rPr>
              <a:t>Same concepts can be applied to ionic solids in general.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ea typeface="ＭＳ Ｐゴシック" charset="-128"/>
                <a:sym typeface="Symbol" pitchFamily="18" charset="2"/>
              </a:rPr>
              <a:t>Example:  </a:t>
            </a:r>
            <a:r>
              <a:rPr lang="en-US" sz="2400" dirty="0" err="1" smtClean="0">
                <a:ea typeface="ＭＳ Ｐゴシック" charset="-128"/>
                <a:sym typeface="Symbol" pitchFamily="18" charset="2"/>
              </a:rPr>
              <a:t>NaCl</a:t>
            </a:r>
            <a:r>
              <a:rPr lang="en-US" sz="2400" dirty="0" smtClean="0">
                <a:ea typeface="ＭＳ Ｐゴシック" charset="-128"/>
                <a:sym typeface="Symbol" pitchFamily="18" charset="2"/>
              </a:rPr>
              <a:t> (rock salt) structure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5648325" y="2111375"/>
            <a:ext cx="1941513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/>
              <a:t>r</a:t>
            </a:r>
            <a:r>
              <a:rPr lang="en-US" sz="2000" baseline="-25000"/>
              <a:t>Na</a:t>
            </a:r>
            <a:r>
              <a:rPr lang="en-US" sz="2000"/>
              <a:t> = 0.102 nm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4267200" y="3505200"/>
            <a:ext cx="4591050" cy="10064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i="1"/>
              <a:t>r</a:t>
            </a:r>
            <a:r>
              <a:rPr lang="en-US" sz="2000" baseline="-25000"/>
              <a:t>Na</a:t>
            </a:r>
            <a:r>
              <a:rPr lang="en-US" sz="2000"/>
              <a:t>/</a:t>
            </a:r>
            <a:r>
              <a:rPr lang="en-US" sz="2000" i="1"/>
              <a:t>r</a:t>
            </a:r>
            <a:r>
              <a:rPr lang="en-US" sz="2000" baseline="-25000"/>
              <a:t>Cl</a:t>
            </a:r>
            <a:r>
              <a:rPr lang="en-US" sz="2000"/>
              <a:t> = 0.564</a:t>
            </a:r>
          </a:p>
          <a:p>
            <a:pPr eaLnBrk="1" hangingPunct="1"/>
            <a:endParaRPr lang="en-US" sz="2000"/>
          </a:p>
          <a:p>
            <a:pPr eaLnBrk="1" hangingPunct="1">
              <a:buFont typeface="Symbol" pitchFamily="18" charset="2"/>
              <a:buChar char="\"/>
            </a:pPr>
            <a:r>
              <a:rPr lang="en-US" sz="2000">
                <a:sym typeface="Symbol" pitchFamily="18" charset="2"/>
              </a:rPr>
              <a:t>  cations (Na</a:t>
            </a:r>
            <a:r>
              <a:rPr lang="en-US" baseline="30000">
                <a:sym typeface="Symbol" pitchFamily="18" charset="2"/>
              </a:rPr>
              <a:t>+</a:t>
            </a:r>
            <a:r>
              <a:rPr lang="en-US" sz="2000">
                <a:sym typeface="Symbol" pitchFamily="18" charset="2"/>
              </a:rPr>
              <a:t>) prefer octahedral</a:t>
            </a:r>
            <a:r>
              <a:rPr lang="en-US" sz="2000" baseline="-25000">
                <a:sym typeface="Symbol" pitchFamily="18" charset="2"/>
              </a:rPr>
              <a:t> </a:t>
            </a:r>
            <a:r>
              <a:rPr lang="en-US" sz="2000">
                <a:sym typeface="Symbol" pitchFamily="18" charset="2"/>
              </a:rPr>
              <a:t>sites</a:t>
            </a:r>
            <a:endParaRPr lang="en-US" sz="2000"/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>
            <a:off x="1262063" y="3960813"/>
            <a:ext cx="21701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 flipV="1">
            <a:off x="2003425" y="3763963"/>
            <a:ext cx="681038" cy="3921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755" name="Line 10"/>
          <p:cNvSpPr>
            <a:spLocks noChangeShapeType="1"/>
          </p:cNvSpPr>
          <p:nvPr/>
        </p:nvSpPr>
        <p:spPr bwMode="auto">
          <a:xfrm>
            <a:off x="2355850" y="2830513"/>
            <a:ext cx="0" cy="22415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756" name="Rectangle 11"/>
          <p:cNvSpPr>
            <a:spLocks noChangeArrowheads="1"/>
          </p:cNvSpPr>
          <p:nvPr/>
        </p:nvSpPr>
        <p:spPr bwMode="auto">
          <a:xfrm>
            <a:off x="1433513" y="5678488"/>
            <a:ext cx="1706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12.2,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5648325" y="2641600"/>
            <a:ext cx="1941513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/>
              <a:t>r</a:t>
            </a:r>
            <a:r>
              <a:rPr lang="en-US" sz="2000" baseline="-25000"/>
              <a:t>Cl</a:t>
            </a:r>
            <a:r>
              <a:rPr lang="en-US" sz="2000"/>
              <a:t> = 0.181 nm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6200000" flipV="1">
            <a:off x="2480310" y="4149090"/>
            <a:ext cx="571500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hapter_03_avi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_03_av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_03_av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03_av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E:\PowerPoint_Files\Chapter_03_avi.ppt</Template>
  <TotalTime>7815</TotalTime>
  <Words>1901</Words>
  <Application>Microsoft Office PowerPoint</Application>
  <PresentationFormat>On-screen Show (4:3)</PresentationFormat>
  <Paragraphs>519</Paragraphs>
  <Slides>32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Chapter_03_avi</vt:lpstr>
      <vt:lpstr>Equation</vt:lpstr>
      <vt:lpstr>Chapter 12: Structures &amp; Properties of Ceramics</vt:lpstr>
      <vt:lpstr>Atomic Bonding in Ceramics</vt:lpstr>
      <vt:lpstr>Ceramic Crystal Structures</vt:lpstr>
      <vt:lpstr>Factors that Determine Crystal Structure</vt:lpstr>
      <vt:lpstr>Coordination # and Ionic Radii</vt:lpstr>
      <vt:lpstr>Computation of Minimum Cation-Anion Radius Ratio</vt:lpstr>
      <vt:lpstr>Bond Hybridization</vt:lpstr>
      <vt:lpstr>Example Problem:  Predicting the Crystal Structure of FeO</vt:lpstr>
      <vt:lpstr>Rock Salt Structure</vt:lpstr>
      <vt:lpstr>MgO and FeO</vt:lpstr>
      <vt:lpstr>AX Crystal Structures</vt:lpstr>
      <vt:lpstr>AX2 Crystal Structures</vt:lpstr>
      <vt:lpstr>ABX3 Crystal Structures</vt:lpstr>
      <vt:lpstr>VMSE: Ceramic Crystal Structures</vt:lpstr>
      <vt:lpstr>Density Computations for Ceramics</vt:lpstr>
      <vt:lpstr>Silicate Ceramics</vt:lpstr>
      <vt:lpstr>Silicates</vt:lpstr>
      <vt:lpstr>Glass Structure</vt:lpstr>
      <vt:lpstr>Layered Silicates</vt:lpstr>
      <vt:lpstr>Layered Silicates (cont.)</vt:lpstr>
      <vt:lpstr>Polymorphic Forms of Carbon</vt:lpstr>
      <vt:lpstr>Polymorphic Forms of Carbon (cont)</vt:lpstr>
      <vt:lpstr>Polymorphic Forms of Carbon (cont)  Fullerenes and Nanotubes</vt:lpstr>
      <vt:lpstr>Point Defects in Ceramics (i)</vt:lpstr>
      <vt:lpstr>Point Defects in Ceramics (ii)</vt:lpstr>
      <vt:lpstr>Imperfections in Ceramics</vt:lpstr>
      <vt:lpstr>Ceramic Phase Diagrams</vt:lpstr>
      <vt:lpstr>Mechanical Properties</vt:lpstr>
      <vt:lpstr>Flexural Tests – Measurement of Elastic Modulus</vt:lpstr>
      <vt:lpstr>Flexural Tests – Measurement of Flexural Strength</vt:lpstr>
      <vt:lpstr>SUMMARY</vt:lpstr>
      <vt:lpstr>ANNOUNCEMENTS</vt:lpstr>
    </vt:vector>
  </TitlesOfParts>
  <Manager/>
  <Company>University of Iowa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12: Structures &amp; Properties of Ceramics</dc:title>
  <dc:subject>Callister &amp; Rethwisch 8th Edition</dc:subject>
  <dc:creator>David Rethwisch</dc:creator>
  <cp:keywords/>
  <dc:description>Copyright 2010</dc:description>
  <cp:lastModifiedBy>asharan</cp:lastModifiedBy>
  <cp:revision>218</cp:revision>
  <dcterms:created xsi:type="dcterms:W3CDTF">2009-11-17T21:43:52Z</dcterms:created>
  <dcterms:modified xsi:type="dcterms:W3CDTF">2010-10-28T16:22:12Z</dcterms:modified>
  <cp:category/>
</cp:coreProperties>
</file>