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7"/>
  </p:notesMasterIdLst>
  <p:sldIdLst>
    <p:sldId id="458" r:id="rId2"/>
    <p:sldId id="405" r:id="rId3"/>
    <p:sldId id="400" r:id="rId4"/>
    <p:sldId id="403" r:id="rId5"/>
    <p:sldId id="445" r:id="rId6"/>
    <p:sldId id="406" r:id="rId7"/>
    <p:sldId id="407" r:id="rId8"/>
    <p:sldId id="409" r:id="rId9"/>
    <p:sldId id="410" r:id="rId10"/>
    <p:sldId id="446" r:id="rId11"/>
    <p:sldId id="412" r:id="rId12"/>
    <p:sldId id="447" r:id="rId13"/>
    <p:sldId id="467" r:id="rId14"/>
    <p:sldId id="414" r:id="rId15"/>
    <p:sldId id="461" r:id="rId16"/>
    <p:sldId id="415" r:id="rId17"/>
    <p:sldId id="463" r:id="rId18"/>
    <p:sldId id="464" r:id="rId19"/>
    <p:sldId id="416" r:id="rId20"/>
    <p:sldId id="459" r:id="rId21"/>
    <p:sldId id="417" r:id="rId22"/>
    <p:sldId id="418" r:id="rId23"/>
    <p:sldId id="451" r:id="rId24"/>
    <p:sldId id="452" r:id="rId25"/>
    <p:sldId id="466" r:id="rId26"/>
    <p:sldId id="453" r:id="rId27"/>
    <p:sldId id="468" r:id="rId28"/>
    <p:sldId id="419" r:id="rId29"/>
    <p:sldId id="420" r:id="rId30"/>
    <p:sldId id="462" r:id="rId31"/>
    <p:sldId id="421" r:id="rId32"/>
    <p:sldId id="454" r:id="rId33"/>
    <p:sldId id="456" r:id="rId34"/>
    <p:sldId id="457" r:id="rId35"/>
    <p:sldId id="460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7F7F7"/>
    <a:srgbClr val="0000FF"/>
    <a:srgbClr val="2F9D83"/>
    <a:srgbClr val="2D919F"/>
    <a:srgbClr val="12CC1B"/>
    <a:srgbClr val="13CC2B"/>
    <a:srgbClr val="FFFF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23" autoAdjust="0"/>
    <p:restoredTop sz="94660"/>
  </p:normalViewPr>
  <p:slideViewPr>
    <p:cSldViewPr snapToGrid="0">
      <p:cViewPr>
        <p:scale>
          <a:sx n="66" d="100"/>
          <a:sy n="66" d="100"/>
        </p:scale>
        <p:origin x="6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1AF283DE-7FB6-4ABC-8C27-239D806E43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3C31EC-FE4D-4720-A339-C1D6CCB01472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B6918C-70E2-40A5-B710-FF6FAF5D84AA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Relatively few polymers responsible for virtually all polymers sold – these are the bulk or commodity polymers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57330-8483-41CF-A881-90DE8687D235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B15F5-6ACC-4D40-B6BD-402033D04D50}" type="slidenum">
              <a:rPr lang="en-US"/>
              <a:pPr/>
              <a:t>14</a:t>
            </a:fld>
            <a:endParaRPr lang="en-US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mtClean="0">
                <a:ea typeface="ＭＳ Ｐゴシック" charset="-128"/>
              </a:rPr>
              <a:t>Simple for small molecules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All the same size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Number of grams/mole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Polymers – distribution of chain sizes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FD5EF-D6AC-4BF9-96DB-697023CA3B92}" type="slidenum">
              <a:rPr lang="en-US"/>
              <a:pPr/>
              <a:t>15</a:t>
            </a:fld>
            <a:endParaRPr lang="en-US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mtClean="0">
                <a:ea typeface="ＭＳ Ｐゴシック" charset="-128"/>
              </a:rPr>
              <a:t>Simple for small molecules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All the same size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Number of grams/mole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Polymers – distribution of chain sizes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CD37E-5720-4365-B619-46AA5ABE35A5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CEE85-C576-4921-ABBB-6FBA25354671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AB432-CF3C-490D-9394-A846FC04EBC2}" type="slidenum">
              <a:rPr lang="en-US"/>
              <a:pPr/>
              <a:t>35</a:t>
            </a:fld>
            <a:endParaRPr lang="en-US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1E20E-BF94-4294-93A4-470D3B448C9D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68372C-F014-4AE6-9750-418BF591FE93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831674-C8E7-481B-9A91-CC198B08CDB3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9DB9E8-364C-41C1-815D-BC1325F68ED1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66673-EB1D-4AB3-A59E-B9D3A678D7B3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38789-CA1F-4E5F-BA32-F8000B4701BA}" type="slidenum">
              <a:rPr lang="en-US"/>
              <a:pPr/>
              <a:t>9</a:t>
            </a:fld>
            <a:endParaRPr lang="en-US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mtClean="0">
                <a:ea typeface="ＭＳ Ｐゴシック" charset="-128"/>
              </a:rPr>
              <a:t>Polymer- can have various lengths depending on number of repeat units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BEB55-9293-4A71-8B28-E2E270511F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570B7-17F3-4213-839D-F6C12137AF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381000"/>
            <a:ext cx="1944688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8642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739E2-2C1F-466D-BE92-89DA34A0AB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96913" y="1203325"/>
            <a:ext cx="3810000" cy="489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03325"/>
            <a:ext cx="3810000" cy="489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79D7E-257E-46FC-A9D7-DEA29A580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418A4-CE33-49E7-B4EE-E298C4CF93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F8AD1-24D7-4E16-90A7-2480641112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203325"/>
            <a:ext cx="38100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03325"/>
            <a:ext cx="38100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78233-40AE-41C2-B50B-1A56EA13EE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D88BA-E648-4FCC-81BB-4F61606735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9E607-2F67-4DE5-9512-30EDA796E4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6F121-A2EA-446B-985D-4B9C643A25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F0906-75F3-44D2-AF57-0843A74093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CB939-4A0D-47E2-B688-6EFDF4B72A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203325"/>
            <a:ext cx="77724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32800" y="6172200"/>
            <a:ext cx="431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4551" name="Rectangle 7"/>
          <p:cNvSpPr>
            <a:spLocks noChangeArrowheads="1"/>
          </p:cNvSpPr>
          <p:nvPr/>
        </p:nvSpPr>
        <p:spPr bwMode="auto">
          <a:xfrm>
            <a:off x="7185025" y="6400800"/>
            <a:ext cx="1082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latin typeface="Arial" pitchFamily="-111" charset="0"/>
                <a:ea typeface="+mn-ea"/>
              </a:rPr>
              <a:t> Chapter 14 -</a:t>
            </a:r>
          </a:p>
        </p:txBody>
      </p:sp>
      <p:sp>
        <p:nvSpPr>
          <p:cNvPr id="3645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fld id="{F6F25A3B-E752-457A-ABA4-086C526F23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7.wmf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2.bin"/><Relationship Id="rId2" Type="http://schemas.openxmlformats.org/officeDocument/2006/relationships/tags" Target="../tags/tag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notesSlide" Target="../notesSlides/notesSlide16.xml"/><Relationship Id="rId9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.bin"/><Relationship Id="rId2" Type="http://schemas.openxmlformats.org/officeDocument/2006/relationships/tags" Target="../tags/tag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Office_Excel_97-2003_Worksheet2.xls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1.bin"/><Relationship Id="rId2" Type="http://schemas.openxmlformats.org/officeDocument/2006/relationships/tags" Target="../tags/tag1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39.wmf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0982E3-3FE5-458C-963E-05687CEE9685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609600" y="1752600"/>
            <a:ext cx="40306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4D4D4D"/>
                </a:solidFill>
                <a:latin typeface="Arial" charset="0"/>
              </a:rPr>
              <a:t>ISSUES TO ADDRESS...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700088" y="2332038"/>
            <a:ext cx="80470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•  </a:t>
            </a:r>
            <a:r>
              <a:rPr lang="en-US">
                <a:latin typeface="Arial" charset="0"/>
              </a:rPr>
              <a:t>What are the general structural and chemical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    characteristics of polymer molecules?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85800" y="3103563"/>
            <a:ext cx="66675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•  </a:t>
            </a:r>
            <a:r>
              <a:rPr lang="en-US">
                <a:latin typeface="Arial" charset="0"/>
              </a:rPr>
              <a:t>What are some of the common polymeric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    materials, and how do they differ chemically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?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85800" y="3917950"/>
            <a:ext cx="6858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•  </a:t>
            </a:r>
            <a:r>
              <a:rPr lang="en-US">
                <a:latin typeface="Arial" charset="0"/>
              </a:rPr>
              <a:t>How is the crystalline state in polymers different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    from that in metals and ceramics 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?</a:t>
            </a:r>
          </a:p>
        </p:txBody>
      </p:sp>
      <p:sp>
        <p:nvSpPr>
          <p:cNvPr id="15367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33400"/>
            <a:ext cx="8458200" cy="6858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Chapter 14:</a:t>
            </a:r>
            <a:br>
              <a:rPr lang="en-US" smtClean="0">
                <a:ea typeface="ＭＳ Ｐゴシック" charset="-128"/>
              </a:rPr>
            </a:br>
            <a:r>
              <a:rPr lang="en-US" smtClean="0">
                <a:ea typeface="ＭＳ Ｐゴシック" charset="-128"/>
              </a:rPr>
              <a:t>Polymer Structures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DB07B3-8849-4D3C-8909-629C847E537E}" type="slidenum">
              <a:rPr lang="en-US"/>
              <a:pPr/>
              <a:t>10</a:t>
            </a:fld>
            <a:endParaRPr lang="en-US"/>
          </a:p>
        </p:txBody>
      </p:sp>
      <p:pic>
        <p:nvPicPr>
          <p:cNvPr id="3379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375" y="1287463"/>
            <a:ext cx="7077075" cy="5029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Bulk or Commodity Polymers</a:t>
            </a:r>
          </a:p>
        </p:txBody>
      </p:sp>
      <p:sp>
        <p:nvSpPr>
          <p:cNvPr id="33797" name="Line 11"/>
          <p:cNvSpPr>
            <a:spLocks noChangeShapeType="1"/>
          </p:cNvSpPr>
          <p:nvPr/>
        </p:nvSpPr>
        <p:spPr bwMode="auto">
          <a:xfrm>
            <a:off x="1162050" y="6372225"/>
            <a:ext cx="6996113" cy="0"/>
          </a:xfrm>
          <a:prstGeom prst="line">
            <a:avLst/>
          </a:prstGeom>
          <a:noFill/>
          <a:ln w="9525">
            <a:solidFill>
              <a:srgbClr val="2F9D83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CCE26B-C697-4BE3-BB46-1275DF9B97EB}" type="slidenum">
              <a:rPr lang="en-US"/>
              <a:pPr/>
              <a:t>11</a:t>
            </a:fld>
            <a:endParaRPr lang="en-US"/>
          </a:p>
        </p:txBody>
      </p:sp>
      <p:pic>
        <p:nvPicPr>
          <p:cNvPr id="3584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900" y="1049338"/>
            <a:ext cx="7332663" cy="9779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pic>
        <p:nvPicPr>
          <p:cNvPr id="35844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3313" y="1973263"/>
            <a:ext cx="5702300" cy="16446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pic>
        <p:nvPicPr>
          <p:cNvPr id="35845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9363" y="3414713"/>
            <a:ext cx="7021512" cy="2990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35846" name="Line 19"/>
          <p:cNvSpPr>
            <a:spLocks noChangeShapeType="1"/>
          </p:cNvSpPr>
          <p:nvPr/>
        </p:nvSpPr>
        <p:spPr bwMode="auto">
          <a:xfrm>
            <a:off x="1190625" y="6427788"/>
            <a:ext cx="6996113" cy="0"/>
          </a:xfrm>
          <a:prstGeom prst="line">
            <a:avLst/>
          </a:prstGeom>
          <a:noFill/>
          <a:ln w="9525">
            <a:solidFill>
              <a:srgbClr val="2F9D83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5847" name="Rectangle 2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smtClean="0">
                <a:ea typeface="ＭＳ Ｐゴシック" charset="-128"/>
              </a:rPr>
              <a:t>Bulk or Commodity Polymers (cont)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6C3EBD-40EC-4C40-B001-6CB781C5CB6C}" type="slidenum">
              <a:rPr lang="en-US"/>
              <a:pPr/>
              <a:t>12</a:t>
            </a:fld>
            <a:endParaRPr lang="en-US"/>
          </a:p>
        </p:txBody>
      </p:sp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3" y="1535113"/>
            <a:ext cx="7653337" cy="102076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2175" y="2647950"/>
            <a:ext cx="7405688" cy="32813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Arial" charset="0"/>
              </a:rPr>
              <a:t>Bulk or Commodity Polymers (cont)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ea typeface="ＭＳ Ｐゴシック" charset="-128"/>
              </a:rPr>
              <a:t>VMSE: Polymer Repeat Unit Structures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9CCC52-38BB-4D33-8B06-F6873E1E380B}" type="slidenum">
              <a:rPr lang="en-US"/>
              <a:pPr/>
              <a:t>13</a:t>
            </a:fld>
            <a:endParaRPr lang="en-US"/>
          </a:p>
        </p:txBody>
      </p:sp>
      <p:pic>
        <p:nvPicPr>
          <p:cNvPr id="39940" name="Picture 6" descr="VMSE Polymer Repeat Units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133475"/>
            <a:ext cx="83185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16088" y="5903913"/>
            <a:ext cx="67135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  <a:ea typeface="+mn-ea"/>
              </a:rPr>
              <a:t>Manipulate and rotate polymer structures in 3-dimensions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C6071D-9BFD-4F31-8E35-CDCEE75BAE99}" type="slidenum">
              <a:rPr lang="en-US"/>
              <a:pPr/>
              <a:t>14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MOLECULAR WEIGHT</a:t>
            </a:r>
          </a:p>
        </p:txBody>
      </p:sp>
      <p:sp>
        <p:nvSpPr>
          <p:cNvPr id="40964" name="Rectangle 13"/>
          <p:cNvSpPr>
            <a:spLocks noChangeArrowheads="1"/>
          </p:cNvSpPr>
          <p:nvPr/>
        </p:nvSpPr>
        <p:spPr bwMode="auto">
          <a:xfrm>
            <a:off x="603250" y="1014413"/>
            <a:ext cx="6394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Molecular weight</a:t>
            </a:r>
            <a:r>
              <a:rPr lang="en-US">
                <a:latin typeface="Arial" charset="0"/>
              </a:rPr>
              <a:t>, </a:t>
            </a:r>
            <a:r>
              <a:rPr lang="en-US" i="1">
                <a:latin typeface="Arial" charset="0"/>
              </a:rPr>
              <a:t>M</a:t>
            </a:r>
            <a:r>
              <a:rPr lang="en-US">
                <a:latin typeface="Arial" charset="0"/>
              </a:rPr>
              <a:t>:</a:t>
            </a:r>
            <a:r>
              <a:rPr lang="en-US" sz="2200">
                <a:latin typeface="Arial" charset="0"/>
              </a:rPr>
              <a:t>  Mass of a mole of chains.</a:t>
            </a:r>
          </a:p>
        </p:txBody>
      </p:sp>
      <p:grpSp>
        <p:nvGrpSpPr>
          <p:cNvPr id="40965" name="Group 77"/>
          <p:cNvGrpSpPr>
            <a:grpSpLocks/>
          </p:cNvGrpSpPr>
          <p:nvPr/>
        </p:nvGrpSpPr>
        <p:grpSpPr bwMode="auto">
          <a:xfrm>
            <a:off x="3394075" y="1968500"/>
            <a:ext cx="1460500" cy="708025"/>
            <a:chOff x="2138" y="1240"/>
            <a:chExt cx="920" cy="446"/>
          </a:xfrm>
        </p:grpSpPr>
        <p:sp>
          <p:nvSpPr>
            <p:cNvPr id="41016" name="Freeform 19"/>
            <p:cNvSpPr>
              <a:spLocks/>
            </p:cNvSpPr>
            <p:nvPr/>
          </p:nvSpPr>
          <p:spPr bwMode="auto">
            <a:xfrm>
              <a:off x="2138" y="1264"/>
              <a:ext cx="920" cy="88"/>
            </a:xfrm>
            <a:custGeom>
              <a:avLst/>
              <a:gdLst>
                <a:gd name="T0" fmla="*/ 0 w 920"/>
                <a:gd name="T1" fmla="*/ 40 h 88"/>
                <a:gd name="T2" fmla="*/ 88 w 920"/>
                <a:gd name="T3" fmla="*/ 16 h 88"/>
                <a:gd name="T4" fmla="*/ 192 w 920"/>
                <a:gd name="T5" fmla="*/ 8 h 88"/>
                <a:gd name="T6" fmla="*/ 264 w 920"/>
                <a:gd name="T7" fmla="*/ 0 h 88"/>
                <a:gd name="T8" fmla="*/ 328 w 920"/>
                <a:gd name="T9" fmla="*/ 8 h 88"/>
                <a:gd name="T10" fmla="*/ 464 w 920"/>
                <a:gd name="T11" fmla="*/ 40 h 88"/>
                <a:gd name="T12" fmla="*/ 544 w 920"/>
                <a:gd name="T13" fmla="*/ 48 h 88"/>
                <a:gd name="T14" fmla="*/ 608 w 920"/>
                <a:gd name="T15" fmla="*/ 64 h 88"/>
                <a:gd name="T16" fmla="*/ 752 w 920"/>
                <a:gd name="T17" fmla="*/ 88 h 88"/>
                <a:gd name="T18" fmla="*/ 832 w 920"/>
                <a:gd name="T19" fmla="*/ 72 h 88"/>
                <a:gd name="T20" fmla="*/ 920 w 920"/>
                <a:gd name="T21" fmla="*/ 64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0"/>
                <a:gd name="T34" fmla="*/ 0 h 88"/>
                <a:gd name="T35" fmla="*/ 920 w 920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0" h="88">
                  <a:moveTo>
                    <a:pt x="0" y="40"/>
                  </a:moveTo>
                  <a:lnTo>
                    <a:pt x="88" y="16"/>
                  </a:lnTo>
                  <a:lnTo>
                    <a:pt x="192" y="8"/>
                  </a:lnTo>
                  <a:lnTo>
                    <a:pt x="264" y="0"/>
                  </a:lnTo>
                  <a:lnTo>
                    <a:pt x="328" y="8"/>
                  </a:lnTo>
                  <a:lnTo>
                    <a:pt x="464" y="40"/>
                  </a:lnTo>
                  <a:lnTo>
                    <a:pt x="544" y="48"/>
                  </a:lnTo>
                  <a:lnTo>
                    <a:pt x="608" y="64"/>
                  </a:lnTo>
                  <a:lnTo>
                    <a:pt x="752" y="88"/>
                  </a:lnTo>
                  <a:lnTo>
                    <a:pt x="832" y="72"/>
                  </a:lnTo>
                  <a:lnTo>
                    <a:pt x="920" y="6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7" name="Rectangle 21"/>
            <p:cNvSpPr>
              <a:spLocks noChangeArrowheads="1"/>
            </p:cNvSpPr>
            <p:nvPr/>
          </p:nvSpPr>
          <p:spPr bwMode="auto">
            <a:xfrm>
              <a:off x="2154" y="1256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8" name="Rectangle 22"/>
            <p:cNvSpPr>
              <a:spLocks noChangeArrowheads="1"/>
            </p:cNvSpPr>
            <p:nvPr/>
          </p:nvSpPr>
          <p:spPr bwMode="auto">
            <a:xfrm>
              <a:off x="2250" y="1256"/>
              <a:ext cx="40" cy="64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9" name="Rectangle 23"/>
            <p:cNvSpPr>
              <a:spLocks noChangeArrowheads="1"/>
            </p:cNvSpPr>
            <p:nvPr/>
          </p:nvSpPr>
          <p:spPr bwMode="auto">
            <a:xfrm>
              <a:off x="2994" y="1320"/>
              <a:ext cx="40" cy="64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0" name="Rectangle 24"/>
            <p:cNvSpPr>
              <a:spLocks noChangeArrowheads="1"/>
            </p:cNvSpPr>
            <p:nvPr/>
          </p:nvSpPr>
          <p:spPr bwMode="auto">
            <a:xfrm>
              <a:off x="2346" y="1240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1" name="Rectangle 25"/>
            <p:cNvSpPr>
              <a:spLocks noChangeArrowheads="1"/>
            </p:cNvSpPr>
            <p:nvPr/>
          </p:nvSpPr>
          <p:spPr bwMode="auto">
            <a:xfrm>
              <a:off x="2434" y="1248"/>
              <a:ext cx="40" cy="64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2" name="Rectangle 26"/>
            <p:cNvSpPr>
              <a:spLocks noChangeArrowheads="1"/>
            </p:cNvSpPr>
            <p:nvPr/>
          </p:nvSpPr>
          <p:spPr bwMode="auto">
            <a:xfrm>
              <a:off x="2530" y="1264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3" name="Rectangle 27"/>
            <p:cNvSpPr>
              <a:spLocks noChangeArrowheads="1"/>
            </p:cNvSpPr>
            <p:nvPr/>
          </p:nvSpPr>
          <p:spPr bwMode="auto">
            <a:xfrm>
              <a:off x="2626" y="1288"/>
              <a:ext cx="40" cy="64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4" name="Rectangle 28"/>
            <p:cNvSpPr>
              <a:spLocks noChangeArrowheads="1"/>
            </p:cNvSpPr>
            <p:nvPr/>
          </p:nvSpPr>
          <p:spPr bwMode="auto">
            <a:xfrm>
              <a:off x="2714" y="1304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5" name="Rectangle 29"/>
            <p:cNvSpPr>
              <a:spLocks noChangeArrowheads="1"/>
            </p:cNvSpPr>
            <p:nvPr/>
          </p:nvSpPr>
          <p:spPr bwMode="auto">
            <a:xfrm>
              <a:off x="2810" y="1328"/>
              <a:ext cx="40" cy="64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6" name="Rectangle 30"/>
            <p:cNvSpPr>
              <a:spLocks noChangeArrowheads="1"/>
            </p:cNvSpPr>
            <p:nvPr/>
          </p:nvSpPr>
          <p:spPr bwMode="auto">
            <a:xfrm>
              <a:off x="2906" y="1320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7" name="Rectangle 32"/>
            <p:cNvSpPr>
              <a:spLocks noChangeArrowheads="1"/>
            </p:cNvSpPr>
            <p:nvPr/>
          </p:nvSpPr>
          <p:spPr bwMode="auto">
            <a:xfrm>
              <a:off x="2266" y="1494"/>
              <a:ext cx="7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Low </a:t>
              </a:r>
              <a:r>
                <a:rPr lang="en-US" sz="2000" i="1">
                  <a:solidFill>
                    <a:srgbClr val="000000"/>
                  </a:solidFill>
                  <a:latin typeface="Arial" charset="0"/>
                </a:rPr>
                <a:t>M</a:t>
              </a:r>
              <a:endParaRPr lang="en-US" i="1">
                <a:latin typeface="Arial" charset="0"/>
              </a:endParaRPr>
            </a:p>
          </p:txBody>
        </p:sp>
      </p:grpSp>
      <p:sp>
        <p:nvSpPr>
          <p:cNvPr id="40966" name="Rectangle 88"/>
          <p:cNvSpPr>
            <a:spLocks noChangeArrowheads="1"/>
          </p:cNvSpPr>
          <p:nvPr/>
        </p:nvSpPr>
        <p:spPr bwMode="auto">
          <a:xfrm>
            <a:off x="3754438" y="37592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high </a:t>
            </a:r>
            <a:r>
              <a:rPr lang="en-US" sz="2000" i="1">
                <a:solidFill>
                  <a:srgbClr val="000000"/>
                </a:solidFill>
                <a:latin typeface="Arial" charset="0"/>
              </a:rPr>
              <a:t>M</a:t>
            </a:r>
            <a:endParaRPr lang="en-US" i="1">
              <a:latin typeface="Arial" charset="0"/>
            </a:endParaRPr>
          </a:p>
        </p:txBody>
      </p:sp>
      <p:sp>
        <p:nvSpPr>
          <p:cNvPr id="40967" name="Rectangle 96"/>
          <p:cNvSpPr>
            <a:spLocks noChangeArrowheads="1"/>
          </p:cNvSpPr>
          <p:nvPr/>
        </p:nvSpPr>
        <p:spPr bwMode="auto">
          <a:xfrm>
            <a:off x="760413" y="4621213"/>
            <a:ext cx="7531100" cy="8223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Not all chains in a polymer are of the same length</a:t>
            </a:r>
          </a:p>
          <a:p>
            <a:pPr eaLnBrk="1" hangingPunct="1"/>
            <a:r>
              <a:rPr lang="en-US">
                <a:latin typeface="Arial" charset="0"/>
              </a:rPr>
              <a:t>   — i.e., there is a distribution of molecular weights </a:t>
            </a:r>
          </a:p>
        </p:txBody>
      </p:sp>
      <p:grpSp>
        <p:nvGrpSpPr>
          <p:cNvPr id="40968" name="Group 76"/>
          <p:cNvGrpSpPr>
            <a:grpSpLocks/>
          </p:cNvGrpSpPr>
          <p:nvPr/>
        </p:nvGrpSpPr>
        <p:grpSpPr bwMode="auto">
          <a:xfrm>
            <a:off x="1417638" y="3390900"/>
            <a:ext cx="5981700" cy="381000"/>
            <a:chOff x="893" y="2136"/>
            <a:chExt cx="3768" cy="240"/>
          </a:xfrm>
        </p:grpSpPr>
        <p:sp>
          <p:nvSpPr>
            <p:cNvPr id="40969" name="Freeform 35"/>
            <p:cNvSpPr>
              <a:spLocks/>
            </p:cNvSpPr>
            <p:nvPr/>
          </p:nvSpPr>
          <p:spPr bwMode="auto">
            <a:xfrm>
              <a:off x="893" y="2168"/>
              <a:ext cx="920" cy="80"/>
            </a:xfrm>
            <a:custGeom>
              <a:avLst/>
              <a:gdLst>
                <a:gd name="T0" fmla="*/ 0 w 920"/>
                <a:gd name="T1" fmla="*/ 32 h 80"/>
                <a:gd name="T2" fmla="*/ 88 w 920"/>
                <a:gd name="T3" fmla="*/ 8 h 80"/>
                <a:gd name="T4" fmla="*/ 136 w 920"/>
                <a:gd name="T5" fmla="*/ 0 h 80"/>
                <a:gd name="T6" fmla="*/ 200 w 920"/>
                <a:gd name="T7" fmla="*/ 0 h 80"/>
                <a:gd name="T8" fmla="*/ 328 w 920"/>
                <a:gd name="T9" fmla="*/ 0 h 80"/>
                <a:gd name="T10" fmla="*/ 472 w 920"/>
                <a:gd name="T11" fmla="*/ 32 h 80"/>
                <a:gd name="T12" fmla="*/ 544 w 920"/>
                <a:gd name="T13" fmla="*/ 40 h 80"/>
                <a:gd name="T14" fmla="*/ 608 w 920"/>
                <a:gd name="T15" fmla="*/ 56 h 80"/>
                <a:gd name="T16" fmla="*/ 752 w 920"/>
                <a:gd name="T17" fmla="*/ 80 h 80"/>
                <a:gd name="T18" fmla="*/ 832 w 920"/>
                <a:gd name="T19" fmla="*/ 64 h 80"/>
                <a:gd name="T20" fmla="*/ 920 w 920"/>
                <a:gd name="T21" fmla="*/ 64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0"/>
                <a:gd name="T34" fmla="*/ 0 h 80"/>
                <a:gd name="T35" fmla="*/ 920 w 920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0" h="80">
                  <a:moveTo>
                    <a:pt x="0" y="32"/>
                  </a:moveTo>
                  <a:lnTo>
                    <a:pt x="88" y="8"/>
                  </a:lnTo>
                  <a:lnTo>
                    <a:pt x="136" y="0"/>
                  </a:lnTo>
                  <a:lnTo>
                    <a:pt x="200" y="0"/>
                  </a:lnTo>
                  <a:lnTo>
                    <a:pt x="328" y="0"/>
                  </a:lnTo>
                  <a:lnTo>
                    <a:pt x="472" y="32"/>
                  </a:lnTo>
                  <a:lnTo>
                    <a:pt x="544" y="40"/>
                  </a:lnTo>
                  <a:lnTo>
                    <a:pt x="608" y="56"/>
                  </a:lnTo>
                  <a:lnTo>
                    <a:pt x="752" y="80"/>
                  </a:lnTo>
                  <a:lnTo>
                    <a:pt x="832" y="64"/>
                  </a:lnTo>
                  <a:lnTo>
                    <a:pt x="920" y="6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0" name="Line 36"/>
            <p:cNvSpPr>
              <a:spLocks noChangeShapeType="1"/>
            </p:cNvSpPr>
            <p:nvPr/>
          </p:nvSpPr>
          <p:spPr bwMode="auto">
            <a:xfrm flipH="1">
              <a:off x="1813" y="2230"/>
              <a:ext cx="36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971" name="Rectangle 37"/>
            <p:cNvSpPr>
              <a:spLocks noChangeArrowheads="1"/>
            </p:cNvSpPr>
            <p:nvPr/>
          </p:nvSpPr>
          <p:spPr bwMode="auto">
            <a:xfrm>
              <a:off x="917" y="2160"/>
              <a:ext cx="40" cy="64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Rectangle 38"/>
            <p:cNvSpPr>
              <a:spLocks noChangeArrowheads="1"/>
            </p:cNvSpPr>
            <p:nvPr/>
          </p:nvSpPr>
          <p:spPr bwMode="auto">
            <a:xfrm>
              <a:off x="1013" y="2152"/>
              <a:ext cx="40" cy="64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Rectangle 39"/>
            <p:cNvSpPr>
              <a:spLocks noChangeArrowheads="1"/>
            </p:cNvSpPr>
            <p:nvPr/>
          </p:nvSpPr>
          <p:spPr bwMode="auto">
            <a:xfrm>
              <a:off x="1757" y="2216"/>
              <a:ext cx="40" cy="64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Rectangle 40"/>
            <p:cNvSpPr>
              <a:spLocks noChangeArrowheads="1"/>
            </p:cNvSpPr>
            <p:nvPr/>
          </p:nvSpPr>
          <p:spPr bwMode="auto">
            <a:xfrm>
              <a:off x="1101" y="2136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Rectangle 41"/>
            <p:cNvSpPr>
              <a:spLocks noChangeArrowheads="1"/>
            </p:cNvSpPr>
            <p:nvPr/>
          </p:nvSpPr>
          <p:spPr bwMode="auto">
            <a:xfrm>
              <a:off x="1197" y="2144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Rectangle 42"/>
            <p:cNvSpPr>
              <a:spLocks noChangeArrowheads="1"/>
            </p:cNvSpPr>
            <p:nvPr/>
          </p:nvSpPr>
          <p:spPr bwMode="auto">
            <a:xfrm>
              <a:off x="1293" y="2168"/>
              <a:ext cx="40" cy="64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Rectangle 43"/>
            <p:cNvSpPr>
              <a:spLocks noChangeArrowheads="1"/>
            </p:cNvSpPr>
            <p:nvPr/>
          </p:nvSpPr>
          <p:spPr bwMode="auto">
            <a:xfrm>
              <a:off x="1381" y="2184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Rectangle 44"/>
            <p:cNvSpPr>
              <a:spLocks noChangeArrowheads="1"/>
            </p:cNvSpPr>
            <p:nvPr/>
          </p:nvSpPr>
          <p:spPr bwMode="auto">
            <a:xfrm>
              <a:off x="1477" y="2208"/>
              <a:ext cx="40" cy="64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Rectangle 45"/>
            <p:cNvSpPr>
              <a:spLocks noChangeArrowheads="1"/>
            </p:cNvSpPr>
            <p:nvPr/>
          </p:nvSpPr>
          <p:spPr bwMode="auto">
            <a:xfrm>
              <a:off x="1573" y="2224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Rectangle 46"/>
            <p:cNvSpPr>
              <a:spLocks noChangeArrowheads="1"/>
            </p:cNvSpPr>
            <p:nvPr/>
          </p:nvSpPr>
          <p:spPr bwMode="auto">
            <a:xfrm>
              <a:off x="1661" y="2224"/>
              <a:ext cx="40" cy="64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Freeform 48"/>
            <p:cNvSpPr>
              <a:spLocks/>
            </p:cNvSpPr>
            <p:nvPr/>
          </p:nvSpPr>
          <p:spPr bwMode="auto">
            <a:xfrm>
              <a:off x="1845" y="2200"/>
              <a:ext cx="920" cy="80"/>
            </a:xfrm>
            <a:custGeom>
              <a:avLst/>
              <a:gdLst>
                <a:gd name="T0" fmla="*/ 0 w 920"/>
                <a:gd name="T1" fmla="*/ 32 h 80"/>
                <a:gd name="T2" fmla="*/ 88 w 920"/>
                <a:gd name="T3" fmla="*/ 16 h 80"/>
                <a:gd name="T4" fmla="*/ 192 w 920"/>
                <a:gd name="T5" fmla="*/ 8 h 80"/>
                <a:gd name="T6" fmla="*/ 264 w 920"/>
                <a:gd name="T7" fmla="*/ 0 h 80"/>
                <a:gd name="T8" fmla="*/ 328 w 920"/>
                <a:gd name="T9" fmla="*/ 8 h 80"/>
                <a:gd name="T10" fmla="*/ 464 w 920"/>
                <a:gd name="T11" fmla="*/ 32 h 80"/>
                <a:gd name="T12" fmla="*/ 608 w 920"/>
                <a:gd name="T13" fmla="*/ 64 h 80"/>
                <a:gd name="T14" fmla="*/ 752 w 920"/>
                <a:gd name="T15" fmla="*/ 80 h 80"/>
                <a:gd name="T16" fmla="*/ 832 w 920"/>
                <a:gd name="T17" fmla="*/ 72 h 80"/>
                <a:gd name="T18" fmla="*/ 920 w 920"/>
                <a:gd name="T19" fmla="*/ 64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0"/>
                <a:gd name="T31" fmla="*/ 0 h 80"/>
                <a:gd name="T32" fmla="*/ 920 w 920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0" h="80">
                  <a:moveTo>
                    <a:pt x="0" y="32"/>
                  </a:moveTo>
                  <a:lnTo>
                    <a:pt x="88" y="16"/>
                  </a:lnTo>
                  <a:lnTo>
                    <a:pt x="192" y="8"/>
                  </a:lnTo>
                  <a:lnTo>
                    <a:pt x="264" y="0"/>
                  </a:lnTo>
                  <a:lnTo>
                    <a:pt x="328" y="8"/>
                  </a:lnTo>
                  <a:lnTo>
                    <a:pt x="464" y="32"/>
                  </a:lnTo>
                  <a:lnTo>
                    <a:pt x="608" y="64"/>
                  </a:lnTo>
                  <a:lnTo>
                    <a:pt x="752" y="80"/>
                  </a:lnTo>
                  <a:lnTo>
                    <a:pt x="832" y="72"/>
                  </a:lnTo>
                  <a:lnTo>
                    <a:pt x="920" y="6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Rectangle 50"/>
            <p:cNvSpPr>
              <a:spLocks noChangeArrowheads="1"/>
            </p:cNvSpPr>
            <p:nvPr/>
          </p:nvSpPr>
          <p:spPr bwMode="auto">
            <a:xfrm>
              <a:off x="1869" y="2192"/>
              <a:ext cx="32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Rectangle 51"/>
            <p:cNvSpPr>
              <a:spLocks noChangeArrowheads="1"/>
            </p:cNvSpPr>
            <p:nvPr/>
          </p:nvSpPr>
          <p:spPr bwMode="auto">
            <a:xfrm>
              <a:off x="1957" y="2184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Rectangle 52"/>
            <p:cNvSpPr>
              <a:spLocks noChangeArrowheads="1"/>
            </p:cNvSpPr>
            <p:nvPr/>
          </p:nvSpPr>
          <p:spPr bwMode="auto">
            <a:xfrm>
              <a:off x="2701" y="2248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Rectangle 53"/>
            <p:cNvSpPr>
              <a:spLocks noChangeArrowheads="1"/>
            </p:cNvSpPr>
            <p:nvPr/>
          </p:nvSpPr>
          <p:spPr bwMode="auto">
            <a:xfrm>
              <a:off x="2053" y="2176"/>
              <a:ext cx="40" cy="64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Rectangle 54"/>
            <p:cNvSpPr>
              <a:spLocks noChangeArrowheads="1"/>
            </p:cNvSpPr>
            <p:nvPr/>
          </p:nvSpPr>
          <p:spPr bwMode="auto">
            <a:xfrm>
              <a:off x="2141" y="2176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Rectangle 55"/>
            <p:cNvSpPr>
              <a:spLocks noChangeArrowheads="1"/>
            </p:cNvSpPr>
            <p:nvPr/>
          </p:nvSpPr>
          <p:spPr bwMode="auto">
            <a:xfrm>
              <a:off x="2237" y="2200"/>
              <a:ext cx="40" cy="64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Rectangle 56"/>
            <p:cNvSpPr>
              <a:spLocks noChangeArrowheads="1"/>
            </p:cNvSpPr>
            <p:nvPr/>
          </p:nvSpPr>
          <p:spPr bwMode="auto">
            <a:xfrm>
              <a:off x="2333" y="2216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Rectangle 57"/>
            <p:cNvSpPr>
              <a:spLocks noChangeArrowheads="1"/>
            </p:cNvSpPr>
            <p:nvPr/>
          </p:nvSpPr>
          <p:spPr bwMode="auto">
            <a:xfrm>
              <a:off x="2421" y="2240"/>
              <a:ext cx="40" cy="64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Rectangle 58"/>
            <p:cNvSpPr>
              <a:spLocks noChangeArrowheads="1"/>
            </p:cNvSpPr>
            <p:nvPr/>
          </p:nvSpPr>
          <p:spPr bwMode="auto">
            <a:xfrm>
              <a:off x="2517" y="2256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Rectangle 59"/>
            <p:cNvSpPr>
              <a:spLocks noChangeArrowheads="1"/>
            </p:cNvSpPr>
            <p:nvPr/>
          </p:nvSpPr>
          <p:spPr bwMode="auto">
            <a:xfrm>
              <a:off x="2613" y="2256"/>
              <a:ext cx="40" cy="64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Freeform 61"/>
            <p:cNvSpPr>
              <a:spLocks/>
            </p:cNvSpPr>
            <p:nvPr/>
          </p:nvSpPr>
          <p:spPr bwMode="auto">
            <a:xfrm>
              <a:off x="2789" y="2232"/>
              <a:ext cx="920" cy="72"/>
            </a:xfrm>
            <a:custGeom>
              <a:avLst/>
              <a:gdLst>
                <a:gd name="T0" fmla="*/ 0 w 920"/>
                <a:gd name="T1" fmla="*/ 24 h 72"/>
                <a:gd name="T2" fmla="*/ 88 w 920"/>
                <a:gd name="T3" fmla="*/ 8 h 72"/>
                <a:gd name="T4" fmla="*/ 136 w 920"/>
                <a:gd name="T5" fmla="*/ 0 h 72"/>
                <a:gd name="T6" fmla="*/ 200 w 920"/>
                <a:gd name="T7" fmla="*/ 0 h 72"/>
                <a:gd name="T8" fmla="*/ 328 w 920"/>
                <a:gd name="T9" fmla="*/ 0 h 72"/>
                <a:gd name="T10" fmla="*/ 472 w 920"/>
                <a:gd name="T11" fmla="*/ 24 h 72"/>
                <a:gd name="T12" fmla="*/ 608 w 920"/>
                <a:gd name="T13" fmla="*/ 56 h 72"/>
                <a:gd name="T14" fmla="*/ 752 w 920"/>
                <a:gd name="T15" fmla="*/ 72 h 72"/>
                <a:gd name="T16" fmla="*/ 832 w 920"/>
                <a:gd name="T17" fmla="*/ 64 h 72"/>
                <a:gd name="T18" fmla="*/ 920 w 920"/>
                <a:gd name="T19" fmla="*/ 56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0"/>
                <a:gd name="T31" fmla="*/ 0 h 72"/>
                <a:gd name="T32" fmla="*/ 920 w 920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0" h="72">
                  <a:moveTo>
                    <a:pt x="0" y="24"/>
                  </a:moveTo>
                  <a:lnTo>
                    <a:pt x="88" y="8"/>
                  </a:lnTo>
                  <a:lnTo>
                    <a:pt x="136" y="0"/>
                  </a:lnTo>
                  <a:lnTo>
                    <a:pt x="200" y="0"/>
                  </a:lnTo>
                  <a:lnTo>
                    <a:pt x="328" y="0"/>
                  </a:lnTo>
                  <a:lnTo>
                    <a:pt x="472" y="24"/>
                  </a:lnTo>
                  <a:lnTo>
                    <a:pt x="608" y="56"/>
                  </a:lnTo>
                  <a:lnTo>
                    <a:pt x="752" y="72"/>
                  </a:lnTo>
                  <a:lnTo>
                    <a:pt x="832" y="64"/>
                  </a:lnTo>
                  <a:lnTo>
                    <a:pt x="920" y="56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Line 62"/>
            <p:cNvSpPr>
              <a:spLocks noChangeShapeType="1"/>
            </p:cNvSpPr>
            <p:nvPr/>
          </p:nvSpPr>
          <p:spPr bwMode="auto">
            <a:xfrm flipH="1">
              <a:off x="3707" y="2284"/>
              <a:ext cx="30" cy="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994" name="Rectangle 63"/>
            <p:cNvSpPr>
              <a:spLocks noChangeArrowheads="1"/>
            </p:cNvSpPr>
            <p:nvPr/>
          </p:nvSpPr>
          <p:spPr bwMode="auto">
            <a:xfrm>
              <a:off x="2813" y="2216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Rectangle 64"/>
            <p:cNvSpPr>
              <a:spLocks noChangeArrowheads="1"/>
            </p:cNvSpPr>
            <p:nvPr/>
          </p:nvSpPr>
          <p:spPr bwMode="auto">
            <a:xfrm>
              <a:off x="2909" y="2208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Rectangle 65"/>
            <p:cNvSpPr>
              <a:spLocks noChangeArrowheads="1"/>
            </p:cNvSpPr>
            <p:nvPr/>
          </p:nvSpPr>
          <p:spPr bwMode="auto">
            <a:xfrm>
              <a:off x="3653" y="2272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Rectangle 66"/>
            <p:cNvSpPr>
              <a:spLocks noChangeArrowheads="1"/>
            </p:cNvSpPr>
            <p:nvPr/>
          </p:nvSpPr>
          <p:spPr bwMode="auto">
            <a:xfrm>
              <a:off x="2997" y="2200"/>
              <a:ext cx="40" cy="64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Rectangle 67"/>
            <p:cNvSpPr>
              <a:spLocks noChangeArrowheads="1"/>
            </p:cNvSpPr>
            <p:nvPr/>
          </p:nvSpPr>
          <p:spPr bwMode="auto">
            <a:xfrm>
              <a:off x="3093" y="2200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Rectangle 68"/>
            <p:cNvSpPr>
              <a:spLocks noChangeArrowheads="1"/>
            </p:cNvSpPr>
            <p:nvPr/>
          </p:nvSpPr>
          <p:spPr bwMode="auto">
            <a:xfrm>
              <a:off x="3189" y="2224"/>
              <a:ext cx="32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0" name="Rectangle 69"/>
            <p:cNvSpPr>
              <a:spLocks noChangeArrowheads="1"/>
            </p:cNvSpPr>
            <p:nvPr/>
          </p:nvSpPr>
          <p:spPr bwMode="auto">
            <a:xfrm>
              <a:off x="3277" y="2248"/>
              <a:ext cx="40" cy="64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1" name="Rectangle 70"/>
            <p:cNvSpPr>
              <a:spLocks noChangeArrowheads="1"/>
            </p:cNvSpPr>
            <p:nvPr/>
          </p:nvSpPr>
          <p:spPr bwMode="auto">
            <a:xfrm>
              <a:off x="3373" y="2264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Rectangle 71"/>
            <p:cNvSpPr>
              <a:spLocks noChangeArrowheads="1"/>
            </p:cNvSpPr>
            <p:nvPr/>
          </p:nvSpPr>
          <p:spPr bwMode="auto">
            <a:xfrm>
              <a:off x="3461" y="2288"/>
              <a:ext cx="40" cy="64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3" name="Rectangle 72"/>
            <p:cNvSpPr>
              <a:spLocks noChangeArrowheads="1"/>
            </p:cNvSpPr>
            <p:nvPr/>
          </p:nvSpPr>
          <p:spPr bwMode="auto">
            <a:xfrm>
              <a:off x="3557" y="2280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4" name="Freeform 74"/>
            <p:cNvSpPr>
              <a:spLocks/>
            </p:cNvSpPr>
            <p:nvPr/>
          </p:nvSpPr>
          <p:spPr bwMode="auto">
            <a:xfrm>
              <a:off x="3733" y="2256"/>
              <a:ext cx="928" cy="72"/>
            </a:xfrm>
            <a:custGeom>
              <a:avLst/>
              <a:gdLst>
                <a:gd name="T0" fmla="*/ 0 w 928"/>
                <a:gd name="T1" fmla="*/ 32 h 72"/>
                <a:gd name="T2" fmla="*/ 88 w 928"/>
                <a:gd name="T3" fmla="*/ 8 h 72"/>
                <a:gd name="T4" fmla="*/ 136 w 928"/>
                <a:gd name="T5" fmla="*/ 0 h 72"/>
                <a:gd name="T6" fmla="*/ 200 w 928"/>
                <a:gd name="T7" fmla="*/ 0 h 72"/>
                <a:gd name="T8" fmla="*/ 328 w 928"/>
                <a:gd name="T9" fmla="*/ 0 h 72"/>
                <a:gd name="T10" fmla="*/ 472 w 928"/>
                <a:gd name="T11" fmla="*/ 32 h 72"/>
                <a:gd name="T12" fmla="*/ 544 w 928"/>
                <a:gd name="T13" fmla="*/ 40 h 72"/>
                <a:gd name="T14" fmla="*/ 608 w 928"/>
                <a:gd name="T15" fmla="*/ 56 h 72"/>
                <a:gd name="T16" fmla="*/ 680 w 928"/>
                <a:gd name="T17" fmla="*/ 64 h 72"/>
                <a:gd name="T18" fmla="*/ 760 w 928"/>
                <a:gd name="T19" fmla="*/ 72 h 72"/>
                <a:gd name="T20" fmla="*/ 832 w 928"/>
                <a:gd name="T21" fmla="*/ 64 h 72"/>
                <a:gd name="T22" fmla="*/ 928 w 928"/>
                <a:gd name="T23" fmla="*/ 56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8"/>
                <a:gd name="T37" fmla="*/ 0 h 72"/>
                <a:gd name="T38" fmla="*/ 928 w 928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8" h="72">
                  <a:moveTo>
                    <a:pt x="0" y="32"/>
                  </a:moveTo>
                  <a:lnTo>
                    <a:pt x="88" y="8"/>
                  </a:lnTo>
                  <a:lnTo>
                    <a:pt x="136" y="0"/>
                  </a:lnTo>
                  <a:lnTo>
                    <a:pt x="200" y="0"/>
                  </a:lnTo>
                  <a:lnTo>
                    <a:pt x="328" y="0"/>
                  </a:lnTo>
                  <a:lnTo>
                    <a:pt x="472" y="32"/>
                  </a:lnTo>
                  <a:lnTo>
                    <a:pt x="544" y="40"/>
                  </a:lnTo>
                  <a:lnTo>
                    <a:pt x="608" y="56"/>
                  </a:lnTo>
                  <a:lnTo>
                    <a:pt x="680" y="64"/>
                  </a:lnTo>
                  <a:lnTo>
                    <a:pt x="760" y="72"/>
                  </a:lnTo>
                  <a:lnTo>
                    <a:pt x="832" y="64"/>
                  </a:lnTo>
                  <a:lnTo>
                    <a:pt x="928" y="56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5" name="Rectangle 76"/>
            <p:cNvSpPr>
              <a:spLocks noChangeArrowheads="1"/>
            </p:cNvSpPr>
            <p:nvPr/>
          </p:nvSpPr>
          <p:spPr bwMode="auto">
            <a:xfrm>
              <a:off x="3757" y="2240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6" name="Rectangle 77"/>
            <p:cNvSpPr>
              <a:spLocks noChangeArrowheads="1"/>
            </p:cNvSpPr>
            <p:nvPr/>
          </p:nvSpPr>
          <p:spPr bwMode="auto">
            <a:xfrm>
              <a:off x="3853" y="2232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7" name="Rectangle 78"/>
            <p:cNvSpPr>
              <a:spLocks noChangeArrowheads="1"/>
            </p:cNvSpPr>
            <p:nvPr/>
          </p:nvSpPr>
          <p:spPr bwMode="auto">
            <a:xfrm>
              <a:off x="4597" y="2296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8" name="Rectangle 79"/>
            <p:cNvSpPr>
              <a:spLocks noChangeArrowheads="1"/>
            </p:cNvSpPr>
            <p:nvPr/>
          </p:nvSpPr>
          <p:spPr bwMode="auto">
            <a:xfrm>
              <a:off x="3949" y="2224"/>
              <a:ext cx="40" cy="64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9" name="Rectangle 80"/>
            <p:cNvSpPr>
              <a:spLocks noChangeArrowheads="1"/>
            </p:cNvSpPr>
            <p:nvPr/>
          </p:nvSpPr>
          <p:spPr bwMode="auto">
            <a:xfrm>
              <a:off x="4037" y="2232"/>
              <a:ext cx="40" cy="64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0" name="Rectangle 81"/>
            <p:cNvSpPr>
              <a:spLocks noChangeArrowheads="1"/>
            </p:cNvSpPr>
            <p:nvPr/>
          </p:nvSpPr>
          <p:spPr bwMode="auto">
            <a:xfrm>
              <a:off x="4133" y="2248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1" name="Rectangle 82"/>
            <p:cNvSpPr>
              <a:spLocks noChangeArrowheads="1"/>
            </p:cNvSpPr>
            <p:nvPr/>
          </p:nvSpPr>
          <p:spPr bwMode="auto">
            <a:xfrm>
              <a:off x="4229" y="2272"/>
              <a:ext cx="40" cy="64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2" name="Rectangle 83"/>
            <p:cNvSpPr>
              <a:spLocks noChangeArrowheads="1"/>
            </p:cNvSpPr>
            <p:nvPr/>
          </p:nvSpPr>
          <p:spPr bwMode="auto">
            <a:xfrm>
              <a:off x="4317" y="2288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3" name="Rectangle 84"/>
            <p:cNvSpPr>
              <a:spLocks noChangeArrowheads="1"/>
            </p:cNvSpPr>
            <p:nvPr/>
          </p:nvSpPr>
          <p:spPr bwMode="auto">
            <a:xfrm>
              <a:off x="4413" y="2312"/>
              <a:ext cx="40" cy="64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4" name="Rectangle 85"/>
            <p:cNvSpPr>
              <a:spLocks noChangeArrowheads="1"/>
            </p:cNvSpPr>
            <p:nvPr/>
          </p:nvSpPr>
          <p:spPr bwMode="auto">
            <a:xfrm>
              <a:off x="4501" y="2304"/>
              <a:ext cx="40" cy="7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5" name="Line 36"/>
            <p:cNvSpPr>
              <a:spLocks noChangeShapeType="1"/>
            </p:cNvSpPr>
            <p:nvPr/>
          </p:nvSpPr>
          <p:spPr bwMode="auto">
            <a:xfrm flipH="1">
              <a:off x="2757" y="2256"/>
              <a:ext cx="36" cy="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449CFF-F68A-4346-B5BD-71E9023780EB}" type="slidenum">
              <a:rPr lang="en-US"/>
              <a:pPr/>
              <a:t>15</a:t>
            </a:fld>
            <a:endParaRPr lang="en-US"/>
          </a:p>
        </p:txBody>
      </p:sp>
      <p:sp>
        <p:nvSpPr>
          <p:cNvPr id="43013" name="Text Box 82"/>
          <p:cNvSpPr txBox="1">
            <a:spLocks noChangeArrowheads="1"/>
          </p:cNvSpPr>
          <p:nvPr/>
        </p:nvSpPr>
        <p:spPr bwMode="auto">
          <a:xfrm>
            <a:off x="638175" y="5340350"/>
            <a:ext cx="6286500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Arial" charset="0"/>
              </a:rPr>
              <a:t>x</a:t>
            </a:r>
            <a:r>
              <a:rPr lang="en-US" i="1" baseline="-25000">
                <a:latin typeface="Arial" charset="0"/>
              </a:rPr>
              <a:t>i</a:t>
            </a:r>
            <a:r>
              <a:rPr lang="en-US" i="1">
                <a:latin typeface="Arial" charset="0"/>
              </a:rPr>
              <a:t>  </a:t>
            </a:r>
            <a:r>
              <a:rPr lang="en-US">
                <a:latin typeface="Arial" charset="0"/>
              </a:rPr>
              <a:t>= number fraction of chains in size range </a:t>
            </a:r>
            <a:r>
              <a:rPr lang="en-US" i="1">
                <a:latin typeface="Arial" charset="0"/>
              </a:rPr>
              <a:t>i</a:t>
            </a:r>
            <a:r>
              <a:rPr lang="en-US">
                <a:latin typeface="Arial" charset="0"/>
              </a:rPr>
              <a:t> 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642938" y="1328738"/>
          <a:ext cx="3332162" cy="755650"/>
        </p:xfrm>
        <a:graphic>
          <a:graphicData uri="http://schemas.openxmlformats.org/presentationml/2006/ole">
            <p:oleObj spid="_x0000_s43010" name="Equation" r:id="rId5" imgW="1739880" imgH="393480" progId="Equation.3">
              <p:embed/>
            </p:oleObj>
          </a:graphicData>
        </a:graphic>
      </p:graphicFrame>
      <p:pic>
        <p:nvPicPr>
          <p:cNvPr id="43014" name="Picture 3" descr="Fig 14_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4725" y="1412875"/>
            <a:ext cx="37369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MOLECULAR WEIGHT DISTRIBUTION</a:t>
            </a:r>
          </a:p>
        </p:txBody>
      </p:sp>
      <p:graphicFrame>
        <p:nvGraphicFramePr>
          <p:cNvPr id="43011" name="Object 5"/>
          <p:cNvGraphicFramePr>
            <a:graphicFrameLocks noChangeAspect="1"/>
          </p:cNvGraphicFramePr>
          <p:nvPr/>
        </p:nvGraphicFramePr>
        <p:xfrm>
          <a:off x="754063" y="2517775"/>
          <a:ext cx="2573337" cy="1422400"/>
        </p:xfrm>
        <a:graphic>
          <a:graphicData uri="http://schemas.openxmlformats.org/presentationml/2006/ole">
            <p:oleObj spid="_x0000_s43011" name="Equation" r:id="rId7" imgW="787400" imgH="508000" progId="Equation.3">
              <p:embed/>
            </p:oleObj>
          </a:graphicData>
        </a:graphic>
      </p:graphicFrame>
      <p:sp>
        <p:nvSpPr>
          <p:cNvPr id="43016" name="Rectangle 80"/>
          <p:cNvSpPr>
            <a:spLocks noChangeArrowheads="1"/>
          </p:cNvSpPr>
          <p:nvPr/>
        </p:nvSpPr>
        <p:spPr bwMode="auto">
          <a:xfrm>
            <a:off x="5118100" y="1090613"/>
            <a:ext cx="33956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14.4,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8e.</a:t>
            </a:r>
          </a:p>
        </p:txBody>
      </p:sp>
      <p:sp>
        <p:nvSpPr>
          <p:cNvPr id="43017" name="Text Box 83"/>
          <p:cNvSpPr txBox="1">
            <a:spLocks noChangeArrowheads="1"/>
          </p:cNvSpPr>
          <p:nvPr/>
        </p:nvSpPr>
        <p:spPr bwMode="auto">
          <a:xfrm>
            <a:off x="585788" y="5805488"/>
            <a:ext cx="6200775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Arial" charset="0"/>
              </a:rPr>
              <a:t>w</a:t>
            </a:r>
            <a:r>
              <a:rPr lang="en-US" i="1" baseline="-25000">
                <a:latin typeface="Arial" charset="0"/>
              </a:rPr>
              <a:t>i</a:t>
            </a:r>
            <a:r>
              <a:rPr lang="en-US" i="1">
                <a:latin typeface="Arial" charset="0"/>
              </a:rPr>
              <a:t>  </a:t>
            </a:r>
            <a:r>
              <a:rPr lang="en-US">
                <a:latin typeface="Arial" charset="0"/>
              </a:rPr>
              <a:t>= weight fraction of chains in size range </a:t>
            </a:r>
            <a:r>
              <a:rPr lang="en-US" i="1">
                <a:latin typeface="Arial" charset="0"/>
              </a:rPr>
              <a:t>i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43018" name="Text Box 86"/>
          <p:cNvSpPr txBox="1">
            <a:spLocks noChangeArrowheads="1"/>
          </p:cNvSpPr>
          <p:nvPr/>
        </p:nvSpPr>
        <p:spPr bwMode="auto">
          <a:xfrm>
            <a:off x="547688" y="4875213"/>
            <a:ext cx="7216775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Arial" charset="0"/>
              </a:rPr>
              <a:t>M</a:t>
            </a:r>
            <a:r>
              <a:rPr lang="en-US" i="1" baseline="-25000">
                <a:latin typeface="Arial" charset="0"/>
              </a:rPr>
              <a:t>i</a:t>
            </a:r>
            <a:r>
              <a:rPr lang="en-US" i="1">
                <a:latin typeface="Arial" charset="0"/>
              </a:rPr>
              <a:t>  </a:t>
            </a:r>
            <a:r>
              <a:rPr lang="en-US">
                <a:latin typeface="Arial" charset="0"/>
              </a:rPr>
              <a:t>= mean (middle) molecular weight of size range </a:t>
            </a:r>
            <a:r>
              <a:rPr lang="en-US" i="1">
                <a:latin typeface="Arial" charset="0"/>
              </a:rPr>
              <a:t>i</a:t>
            </a:r>
            <a:endParaRPr lang="en-US">
              <a:latin typeface="Arial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89F4B8-EEA6-4BF9-AE88-714D25C4EE5D}" type="slidenum">
              <a:rPr lang="en-US"/>
              <a:pPr/>
              <a:t>16</a:t>
            </a:fld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381000"/>
            <a:ext cx="7772400" cy="533400"/>
          </a:xfrm>
        </p:spPr>
        <p:txBody>
          <a:bodyPr/>
          <a:lstStyle/>
          <a:p>
            <a:r>
              <a:rPr lang="en-US" sz="3200" smtClean="0">
                <a:ea typeface="ＭＳ Ｐゴシック" charset="-128"/>
              </a:rPr>
              <a:t>Molecular Weight Calculation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203325"/>
            <a:ext cx="7772400" cy="639763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b="0" smtClean="0">
                <a:ea typeface="ＭＳ Ｐゴシック" charset="-128"/>
              </a:rPr>
              <a:t>Example: average mass of a class</a:t>
            </a:r>
          </a:p>
          <a:p>
            <a:pPr marL="457200" indent="-457200">
              <a:buFontTx/>
              <a:buNone/>
            </a:pPr>
            <a:endParaRPr lang="en-US" b="0" smtClean="0">
              <a:ea typeface="ＭＳ Ｐゴシック" charset="-128"/>
              <a:cs typeface="Arial" charset="0"/>
            </a:endParaRPr>
          </a:p>
        </p:txBody>
      </p:sp>
      <p:sp>
        <p:nvSpPr>
          <p:cNvPr id="45061" name="Rectangle 12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62" name="Rectangle 47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313437" name="Group 93"/>
          <p:cNvGraphicFramePr>
            <a:graphicFrameLocks noGrp="1"/>
          </p:cNvGraphicFramePr>
          <p:nvPr/>
        </p:nvGraphicFramePr>
        <p:xfrm>
          <a:off x="1089025" y="1892300"/>
          <a:ext cx="2743200" cy="4754880"/>
        </p:xfrm>
        <a:graphic>
          <a:graphicData uri="http://schemas.openxmlformats.org/drawingml/2006/table">
            <a:tbl>
              <a:tblPr/>
              <a:tblGrid>
                <a:gridCol w="1370013"/>
                <a:gridCol w="1373187"/>
              </a:tblGrid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Student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Weight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mass (lb)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104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116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380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04" name="Text Box 95"/>
          <p:cNvSpPr txBox="1">
            <a:spLocks noChangeArrowheads="1"/>
          </p:cNvSpPr>
          <p:nvPr/>
        </p:nvSpPr>
        <p:spPr bwMode="auto">
          <a:xfrm>
            <a:off x="4833938" y="2147888"/>
            <a:ext cx="3841750" cy="3378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>
                <a:latin typeface="Arial" charset="0"/>
              </a:rPr>
              <a:t>What is the average</a:t>
            </a:r>
          </a:p>
          <a:p>
            <a:pPr marL="457200" indent="-457200"/>
            <a:r>
              <a:rPr lang="en-US">
                <a:latin typeface="Arial" charset="0"/>
              </a:rPr>
              <a:t>weight of the students in</a:t>
            </a:r>
          </a:p>
          <a:p>
            <a:pPr marL="457200" indent="-457200"/>
            <a:r>
              <a:rPr lang="en-US">
                <a:latin typeface="Arial" charset="0"/>
              </a:rPr>
              <a:t>this class:</a:t>
            </a:r>
          </a:p>
          <a:p>
            <a:pPr marL="457200" indent="-457200">
              <a:buFont typeface="Arial" charset="0"/>
              <a:buAutoNum type="alphaLcParenR"/>
            </a:pPr>
            <a:r>
              <a:rPr lang="en-US">
                <a:latin typeface="Arial" charset="0"/>
              </a:rPr>
              <a:t>Based on the number fraction of students in each mass range?</a:t>
            </a:r>
          </a:p>
          <a:p>
            <a:pPr marL="457200" indent="-457200">
              <a:buFont typeface="Arial" charset="0"/>
              <a:buAutoNum type="alphaLcParenR"/>
            </a:pPr>
            <a:r>
              <a:rPr lang="en-US">
                <a:latin typeface="Arial" charset="0"/>
              </a:rPr>
              <a:t>Based on the weight fraction of students in each mass range?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FDCFCF-2F0A-4F3B-815B-28C08FA0C7FF}" type="slidenum">
              <a:rPr lang="en-US"/>
              <a:pPr/>
              <a:t>17</a:t>
            </a:fld>
            <a:endParaRPr lang="en-US"/>
          </a:p>
        </p:txBody>
      </p:sp>
      <p:sp>
        <p:nvSpPr>
          <p:cNvPr id="471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Molecular Weight Calculation (cont.)</a:t>
            </a:r>
          </a:p>
        </p:txBody>
      </p:sp>
      <p:sp>
        <p:nvSpPr>
          <p:cNvPr id="471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1184275"/>
            <a:ext cx="7772400" cy="639763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400" b="0" smtClean="0">
                <a:ea typeface="ＭＳ Ｐゴシック" charset="-128"/>
              </a:rPr>
              <a:t>Solution: </a:t>
            </a:r>
            <a:r>
              <a:rPr lang="en-US" sz="2000" b="0" smtClean="0">
                <a:ea typeface="ＭＳ Ｐゴシック" charset="-128"/>
              </a:rPr>
              <a:t>The first step is to sort the students into weight ranges. Using 40 lb ranges gives the following table: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sz="2400" b="0" smtClean="0">
              <a:ea typeface="ＭＳ Ｐゴシック" charset="-128"/>
              <a:cs typeface="Arial" charset="0"/>
            </a:endParaRPr>
          </a:p>
        </p:txBody>
      </p:sp>
      <p:graphicFrame>
        <p:nvGraphicFramePr>
          <p:cNvPr id="47106" name="Object 15"/>
          <p:cNvGraphicFramePr>
            <a:graphicFrameLocks noChangeAspect="1"/>
          </p:cNvGraphicFramePr>
          <p:nvPr/>
        </p:nvGraphicFramePr>
        <p:xfrm>
          <a:off x="482600" y="1966913"/>
          <a:ext cx="6423025" cy="4686300"/>
        </p:xfrm>
        <a:graphic>
          <a:graphicData uri="http://schemas.openxmlformats.org/presentationml/2006/ole">
            <p:oleObj spid="_x0000_s47106" name="Worksheet" r:id="rId5" imgW="3919728" imgH="2859024" progId="Excel.Sheet.8">
              <p:embed/>
            </p:oleObj>
          </a:graphicData>
        </a:graphic>
      </p:graphicFrame>
      <p:sp>
        <p:nvSpPr>
          <p:cNvPr id="47114" name="Rectangle 16"/>
          <p:cNvSpPr>
            <a:spLocks noChangeArrowheads="1"/>
          </p:cNvSpPr>
          <p:nvPr/>
        </p:nvSpPr>
        <p:spPr bwMode="auto">
          <a:xfrm>
            <a:off x="4481513" y="1922463"/>
            <a:ext cx="2838450" cy="4019550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Text Box 17"/>
          <p:cNvSpPr txBox="1">
            <a:spLocks noChangeArrowheads="1"/>
          </p:cNvSpPr>
          <p:nvPr/>
        </p:nvSpPr>
        <p:spPr bwMode="auto">
          <a:xfrm>
            <a:off x="600075" y="6015038"/>
            <a:ext cx="958850" cy="6413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total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number</a:t>
            </a:r>
            <a:endParaRPr lang="en-US" sz="1800"/>
          </a:p>
        </p:txBody>
      </p:sp>
      <p:sp>
        <p:nvSpPr>
          <p:cNvPr id="47116" name="Text Box 18"/>
          <p:cNvSpPr txBox="1">
            <a:spLocks noChangeArrowheads="1"/>
          </p:cNvSpPr>
          <p:nvPr/>
        </p:nvSpPr>
        <p:spPr bwMode="auto">
          <a:xfrm>
            <a:off x="4810125" y="5967413"/>
            <a:ext cx="844550" cy="6413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total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weight</a:t>
            </a:r>
            <a:endParaRPr lang="en-US" sz="1800"/>
          </a:p>
        </p:txBody>
      </p:sp>
      <p:sp>
        <p:nvSpPr>
          <p:cNvPr id="47117" name="Line 19"/>
          <p:cNvSpPr>
            <a:spLocks noChangeShapeType="1"/>
          </p:cNvSpPr>
          <p:nvPr/>
        </p:nvSpPr>
        <p:spPr bwMode="auto">
          <a:xfrm flipV="1">
            <a:off x="1398588" y="6167438"/>
            <a:ext cx="806450" cy="109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7118" name="Line 21"/>
          <p:cNvSpPr>
            <a:spLocks noChangeShapeType="1"/>
          </p:cNvSpPr>
          <p:nvPr/>
        </p:nvSpPr>
        <p:spPr bwMode="auto">
          <a:xfrm flipH="1" flipV="1">
            <a:off x="4017963" y="6137275"/>
            <a:ext cx="806450" cy="109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7119" name="Text Box 22"/>
          <p:cNvSpPr txBox="1">
            <a:spLocks noChangeArrowheads="1"/>
          </p:cNvSpPr>
          <p:nvPr/>
        </p:nvSpPr>
        <p:spPr bwMode="auto">
          <a:xfrm>
            <a:off x="4932363" y="2028825"/>
            <a:ext cx="3671887" cy="9159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Calculate the number and weight fraction of students in each weight range as follows:</a:t>
            </a:r>
            <a:endParaRPr lang="en-US" sz="1800"/>
          </a:p>
        </p:txBody>
      </p:sp>
      <p:graphicFrame>
        <p:nvGraphicFramePr>
          <p:cNvPr id="47107" name="Object 23"/>
          <p:cNvGraphicFramePr>
            <a:graphicFrameLocks noChangeAspect="1"/>
          </p:cNvGraphicFramePr>
          <p:nvPr/>
        </p:nvGraphicFramePr>
        <p:xfrm>
          <a:off x="5310188" y="2878138"/>
          <a:ext cx="1036637" cy="742950"/>
        </p:xfrm>
        <a:graphic>
          <a:graphicData uri="http://schemas.openxmlformats.org/presentationml/2006/ole">
            <p:oleObj spid="_x0000_s47107" name="Equation" r:id="rId6" imgW="660400" imgH="469900" progId="Equation.3">
              <p:embed/>
            </p:oleObj>
          </a:graphicData>
        </a:graphic>
      </p:graphicFrame>
      <p:graphicFrame>
        <p:nvGraphicFramePr>
          <p:cNvPr id="47108" name="Object 24"/>
          <p:cNvGraphicFramePr>
            <a:graphicFrameLocks noChangeAspect="1"/>
          </p:cNvGraphicFramePr>
          <p:nvPr/>
        </p:nvGraphicFramePr>
        <p:xfrm>
          <a:off x="6859588" y="2863850"/>
          <a:ext cx="1335087" cy="742950"/>
        </p:xfrm>
        <a:graphic>
          <a:graphicData uri="http://schemas.openxmlformats.org/presentationml/2006/ole">
            <p:oleObj spid="_x0000_s47108" name="Equation" r:id="rId7" imgW="850900" imgH="469900" progId="Equation.3">
              <p:embed/>
            </p:oleObj>
          </a:graphicData>
        </a:graphic>
      </p:graphicFrame>
      <p:sp>
        <p:nvSpPr>
          <p:cNvPr id="47120" name="Text Box 25"/>
          <p:cNvSpPr txBox="1">
            <a:spLocks noChangeArrowheads="1"/>
          </p:cNvSpPr>
          <p:nvPr/>
        </p:nvSpPr>
        <p:spPr bwMode="auto">
          <a:xfrm>
            <a:off x="4924425" y="3903663"/>
            <a:ext cx="3943350" cy="36671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For example: for the 81-120 lb range</a:t>
            </a:r>
          </a:p>
        </p:txBody>
      </p:sp>
      <p:graphicFrame>
        <p:nvGraphicFramePr>
          <p:cNvPr id="47109" name="Object 26"/>
          <p:cNvGraphicFramePr>
            <a:graphicFrameLocks noChangeAspect="1"/>
          </p:cNvGraphicFramePr>
          <p:nvPr/>
        </p:nvGraphicFramePr>
        <p:xfrm>
          <a:off x="5299075" y="4278313"/>
          <a:ext cx="2125663" cy="762000"/>
        </p:xfrm>
        <a:graphic>
          <a:graphicData uri="http://schemas.openxmlformats.org/presentationml/2006/ole">
            <p:oleObj spid="_x0000_s47109" name="Equation" r:id="rId8" imgW="1104900" imgH="393700" progId="Equation.3">
              <p:embed/>
            </p:oleObj>
          </a:graphicData>
        </a:graphic>
      </p:graphicFrame>
      <p:graphicFrame>
        <p:nvGraphicFramePr>
          <p:cNvPr id="47110" name="Object 27"/>
          <p:cNvGraphicFramePr>
            <a:graphicFrameLocks noChangeAspect="1"/>
          </p:cNvGraphicFramePr>
          <p:nvPr/>
        </p:nvGraphicFramePr>
        <p:xfrm>
          <a:off x="5275263" y="5078413"/>
          <a:ext cx="3275012" cy="763587"/>
        </p:xfrm>
        <a:graphic>
          <a:graphicData uri="http://schemas.openxmlformats.org/presentationml/2006/ole">
            <p:oleObj spid="_x0000_s47110" name="Equation" r:id="rId9" imgW="1701720" imgH="39348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84"/>
          <p:cNvSpPr>
            <a:spLocks noChangeArrowheads="1"/>
          </p:cNvSpPr>
          <p:nvPr/>
        </p:nvSpPr>
        <p:spPr bwMode="auto">
          <a:xfrm>
            <a:off x="7935913" y="5749925"/>
            <a:ext cx="771525" cy="427038"/>
          </a:xfrm>
          <a:prstGeom prst="rect">
            <a:avLst/>
          </a:prstGeom>
          <a:solidFill>
            <a:srgbClr val="12CC1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1A6BF5-5DF4-4D13-9642-6A50120A79CA}" type="slidenum">
              <a:rPr lang="en-US"/>
              <a:pPr/>
              <a:t>18</a:t>
            </a:fld>
            <a:endParaRPr lang="en-US"/>
          </a:p>
        </p:txBody>
      </p:sp>
      <p:sp>
        <p:nvSpPr>
          <p:cNvPr id="49160" name="Rectangle 84"/>
          <p:cNvSpPr>
            <a:spLocks noChangeArrowheads="1"/>
          </p:cNvSpPr>
          <p:nvPr/>
        </p:nvSpPr>
        <p:spPr bwMode="auto">
          <a:xfrm>
            <a:off x="8037513" y="4843463"/>
            <a:ext cx="771525" cy="427037"/>
          </a:xfrm>
          <a:prstGeom prst="rect">
            <a:avLst/>
          </a:prstGeom>
          <a:solidFill>
            <a:srgbClr val="12CC1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Rectangle 83"/>
          <p:cNvSpPr>
            <a:spLocks noChangeArrowheads="1"/>
          </p:cNvSpPr>
          <p:nvPr/>
        </p:nvSpPr>
        <p:spPr bwMode="auto">
          <a:xfrm>
            <a:off x="111125" y="4725988"/>
            <a:ext cx="1408113" cy="1106487"/>
          </a:xfrm>
          <a:prstGeom prst="rect">
            <a:avLst/>
          </a:prstGeom>
          <a:solidFill>
            <a:srgbClr val="12CC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Molecular Weight Calculation (cont.)</a:t>
            </a:r>
            <a:endParaRPr lang="en-US" smtClean="0">
              <a:ea typeface="ＭＳ Ｐゴシック" charset="-128"/>
            </a:endParaRPr>
          </a:p>
        </p:txBody>
      </p:sp>
      <p:graphicFrame>
        <p:nvGraphicFramePr>
          <p:cNvPr id="49154" name="Object 6"/>
          <p:cNvGraphicFramePr>
            <a:graphicFrameLocks noChangeAspect="1"/>
          </p:cNvGraphicFramePr>
          <p:nvPr/>
        </p:nvGraphicFramePr>
        <p:xfrm>
          <a:off x="152400" y="4833938"/>
          <a:ext cx="8582025" cy="430212"/>
        </p:xfrm>
        <a:graphic>
          <a:graphicData uri="http://schemas.openxmlformats.org/presentationml/2006/ole">
            <p:oleObj spid="_x0000_s49154" name="Equation" r:id="rId5" imgW="5346700" imgH="266700" progId="Equation.3">
              <p:embed/>
            </p:oleObj>
          </a:graphicData>
        </a:graphic>
      </p:graphicFrame>
      <p:graphicFrame>
        <p:nvGraphicFramePr>
          <p:cNvPr id="49155" name="Object 10"/>
          <p:cNvGraphicFramePr>
            <a:graphicFrameLocks noChangeAspect="1"/>
          </p:cNvGraphicFramePr>
          <p:nvPr/>
        </p:nvGraphicFramePr>
        <p:xfrm>
          <a:off x="2133600" y="1098550"/>
          <a:ext cx="5011738" cy="4533900"/>
        </p:xfrm>
        <a:graphic>
          <a:graphicData uri="http://schemas.openxmlformats.org/presentationml/2006/ole">
            <p:oleObj spid="_x0000_s49155" name="Worksheet" r:id="rId6" imgW="3145536" imgH="2846832" progId="Excel.Sheet.8">
              <p:embed/>
            </p:oleObj>
          </a:graphicData>
        </a:graphic>
      </p:graphicFrame>
      <p:graphicFrame>
        <p:nvGraphicFramePr>
          <p:cNvPr id="49156" name="Object 82"/>
          <p:cNvGraphicFramePr>
            <a:graphicFrameLocks noChangeAspect="1"/>
          </p:cNvGraphicFramePr>
          <p:nvPr/>
        </p:nvGraphicFramePr>
        <p:xfrm>
          <a:off x="128588" y="5341938"/>
          <a:ext cx="8521700" cy="819150"/>
        </p:xfrm>
        <a:graphic>
          <a:graphicData uri="http://schemas.openxmlformats.org/presentationml/2006/ole">
            <p:oleObj spid="_x0000_s49156" name="Equation" r:id="rId7" imgW="5308600" imgH="508000" progId="Equation.3">
              <p:embed/>
            </p:oleObj>
          </a:graphicData>
        </a:graphic>
      </p:graphicFrame>
      <p:graphicFrame>
        <p:nvGraphicFramePr>
          <p:cNvPr id="49157" name="Object 85"/>
          <p:cNvGraphicFramePr>
            <a:graphicFrameLocks noChangeAspect="1"/>
          </p:cNvGraphicFramePr>
          <p:nvPr/>
        </p:nvGraphicFramePr>
        <p:xfrm>
          <a:off x="130175" y="6005513"/>
          <a:ext cx="2343150" cy="430212"/>
        </p:xfrm>
        <a:graphic>
          <a:graphicData uri="http://schemas.openxmlformats.org/presentationml/2006/ole">
            <p:oleObj spid="_x0000_s49157" name="Equation" r:id="rId8" imgW="1460500" imgH="2667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030C9B-63E3-4E90-AD5E-465CDB82F39B}" type="slidenum">
              <a:rPr lang="en-US"/>
              <a:pPr/>
              <a:t>19</a:t>
            </a:fld>
            <a:endParaRPr lang="en-US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Degree of Polymerization, </a:t>
            </a:r>
            <a:r>
              <a:rPr lang="en-US" i="1" smtClean="0">
                <a:ea typeface="ＭＳ Ｐゴシック" charset="-128"/>
              </a:rPr>
              <a:t>DP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6913" y="1203325"/>
            <a:ext cx="7096125" cy="80645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0" i="1" smtClean="0">
                <a:ea typeface="ＭＳ Ｐゴシック" charset="-128"/>
              </a:rPr>
              <a:t>DP</a:t>
            </a:r>
            <a:r>
              <a:rPr lang="en-US" sz="2400" b="0" smtClean="0">
                <a:ea typeface="ＭＳ Ｐゴシック" charset="-128"/>
              </a:rPr>
              <a:t> = average number of repeat units per chain</a:t>
            </a:r>
          </a:p>
          <a:p>
            <a:pPr lvl="4">
              <a:buFontTx/>
              <a:buNone/>
            </a:pPr>
            <a:r>
              <a:rPr lang="en-US" sz="1800" b="0" smtClean="0">
                <a:ea typeface="ＭＳ Ｐゴシック" charset="-128"/>
              </a:rPr>
              <a:t> </a:t>
            </a:r>
            <a:endParaRPr lang="en-US" sz="1400" b="0" smtClean="0">
              <a:ea typeface="ＭＳ Ｐゴシック" charset="-128"/>
            </a:endParaRPr>
          </a:p>
        </p:txBody>
      </p:sp>
      <p:graphicFrame>
        <p:nvGraphicFramePr>
          <p:cNvPr id="51202" name="Object 4"/>
          <p:cNvGraphicFramePr>
            <a:graphicFrameLocks noChangeAspect="1"/>
          </p:cNvGraphicFramePr>
          <p:nvPr/>
        </p:nvGraphicFramePr>
        <p:xfrm>
          <a:off x="742950" y="4591050"/>
          <a:ext cx="7521575" cy="1608138"/>
        </p:xfrm>
        <a:graphic>
          <a:graphicData uri="http://schemas.openxmlformats.org/presentationml/2006/ole">
            <p:oleObj spid="_x0000_s51202" name="Equation" r:id="rId5" imgW="3441600" imgH="736560" progId="Equation.3">
              <p:embed/>
            </p:oleObj>
          </a:graphicData>
        </a:graphic>
      </p:graphicFrame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3" y="2119313"/>
            <a:ext cx="5105400" cy="11620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188075" y="2427288"/>
            <a:ext cx="1143000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Arial" charset="0"/>
              </a:rPr>
              <a:t>DP</a:t>
            </a:r>
            <a:r>
              <a:rPr lang="en-US">
                <a:latin typeface="Arial" charset="0"/>
              </a:rPr>
              <a:t> = 6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637088" y="6226175"/>
            <a:ext cx="2535237" cy="3667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mol. wt of repeat unit </a:t>
            </a:r>
            <a:r>
              <a:rPr lang="en-US" sz="1800" i="1">
                <a:latin typeface="Arial" charset="0"/>
              </a:rPr>
              <a:t>i</a:t>
            </a:r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4321175" y="6072188"/>
            <a:ext cx="381000" cy="381000"/>
          </a:xfrm>
          <a:custGeom>
            <a:avLst/>
            <a:gdLst>
              <a:gd name="T0" fmla="*/ 0 w 240"/>
              <a:gd name="T1" fmla="*/ 0 h 240"/>
              <a:gd name="T2" fmla="*/ 2147483647 w 240"/>
              <a:gd name="T3" fmla="*/ 2147483647 h 240"/>
              <a:gd name="T4" fmla="*/ 2147483647 w 240"/>
              <a:gd name="T5" fmla="*/ 2147483647 h 240"/>
              <a:gd name="T6" fmla="*/ 0 60000 65536"/>
              <a:gd name="T7" fmla="*/ 0 60000 65536"/>
              <a:gd name="T8" fmla="*/ 0 60000 65536"/>
              <a:gd name="T9" fmla="*/ 0 w 240"/>
              <a:gd name="T10" fmla="*/ 0 h 240"/>
              <a:gd name="T11" fmla="*/ 240 w 24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240">
                <a:moveTo>
                  <a:pt x="0" y="0"/>
                </a:moveTo>
                <a:cubicBezTo>
                  <a:pt x="4" y="76"/>
                  <a:pt x="8" y="152"/>
                  <a:pt x="48" y="192"/>
                </a:cubicBezTo>
                <a:cubicBezTo>
                  <a:pt x="88" y="232"/>
                  <a:pt x="208" y="232"/>
                  <a:pt x="240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 flipH="1">
            <a:off x="3635375" y="6072188"/>
            <a:ext cx="381000" cy="381000"/>
          </a:xfrm>
          <a:custGeom>
            <a:avLst/>
            <a:gdLst>
              <a:gd name="T0" fmla="*/ 0 w 240"/>
              <a:gd name="T1" fmla="*/ 0 h 240"/>
              <a:gd name="T2" fmla="*/ 2147483647 w 240"/>
              <a:gd name="T3" fmla="*/ 2147483647 h 240"/>
              <a:gd name="T4" fmla="*/ 2147483647 w 240"/>
              <a:gd name="T5" fmla="*/ 2147483647 h 240"/>
              <a:gd name="T6" fmla="*/ 0 60000 65536"/>
              <a:gd name="T7" fmla="*/ 0 60000 65536"/>
              <a:gd name="T8" fmla="*/ 0 60000 65536"/>
              <a:gd name="T9" fmla="*/ 0 w 240"/>
              <a:gd name="T10" fmla="*/ 0 h 240"/>
              <a:gd name="T11" fmla="*/ 240 w 24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240">
                <a:moveTo>
                  <a:pt x="0" y="0"/>
                </a:moveTo>
                <a:cubicBezTo>
                  <a:pt x="4" y="76"/>
                  <a:pt x="8" y="152"/>
                  <a:pt x="48" y="192"/>
                </a:cubicBezTo>
                <a:cubicBezTo>
                  <a:pt x="88" y="232"/>
                  <a:pt x="208" y="232"/>
                  <a:pt x="240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1958975" y="6226175"/>
            <a:ext cx="1828800" cy="3667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Chain fraction</a:t>
            </a:r>
          </a:p>
        </p:txBody>
      </p:sp>
      <p:graphicFrame>
        <p:nvGraphicFramePr>
          <p:cNvPr id="51203" name="Object 1024"/>
          <p:cNvGraphicFramePr>
            <a:graphicFrameLocks noChangeAspect="1"/>
          </p:cNvGraphicFramePr>
          <p:nvPr>
            <p:ph sz="half" idx="2"/>
          </p:nvPr>
        </p:nvGraphicFramePr>
        <p:xfrm>
          <a:off x="3287713" y="3462338"/>
          <a:ext cx="1511300" cy="944562"/>
        </p:xfrm>
        <a:graphic>
          <a:graphicData uri="http://schemas.openxmlformats.org/presentationml/2006/ole">
            <p:oleObj spid="_x0000_s51203" name="Equation" r:id="rId7" imgW="711000" imgH="44424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AE6AD5-E37F-4C21-823E-050050D93A0C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381000"/>
            <a:ext cx="7772400" cy="5334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What is a Polymer?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203325"/>
            <a:ext cx="7772400" cy="2570163"/>
          </a:xfrm>
        </p:spPr>
        <p:txBody>
          <a:bodyPr/>
          <a:lstStyle/>
          <a:p>
            <a:pPr>
              <a:buFontTx/>
              <a:buNone/>
            </a:pPr>
            <a:r>
              <a:rPr lang="en-US" sz="900" b="0" smtClean="0">
                <a:ea typeface="ＭＳ Ｐゴシック" charset="-128"/>
              </a:rPr>
              <a:t>   </a:t>
            </a:r>
          </a:p>
          <a:p>
            <a:pPr>
              <a:buFontTx/>
              <a:buNone/>
            </a:pPr>
            <a:r>
              <a:rPr lang="en-US" b="0" smtClean="0">
                <a:ea typeface="ＭＳ Ｐゴシック" charset="-128"/>
              </a:rPr>
              <a:t>				</a:t>
            </a:r>
            <a:r>
              <a:rPr lang="en-US" b="0" smtClean="0">
                <a:solidFill>
                  <a:schemeClr val="accent2"/>
                </a:solidFill>
                <a:ea typeface="ＭＳ Ｐゴシック" charset="-128"/>
              </a:rPr>
              <a:t>Poly</a:t>
            </a:r>
            <a:r>
              <a:rPr lang="en-US" b="0" smtClean="0">
                <a:ea typeface="ＭＳ Ｐゴシック" charset="-128"/>
              </a:rPr>
              <a:t>      </a:t>
            </a:r>
            <a:r>
              <a:rPr lang="en-US" b="0" smtClean="0">
                <a:solidFill>
                  <a:srgbClr val="FF3300"/>
                </a:solidFill>
                <a:ea typeface="ＭＳ Ｐゴシック" charset="-128"/>
              </a:rPr>
              <a:t>mer</a:t>
            </a:r>
          </a:p>
          <a:p>
            <a:pPr lvl="4">
              <a:buFontTx/>
              <a:buNone/>
            </a:pPr>
            <a:r>
              <a:rPr lang="en-US" b="0" smtClean="0">
                <a:ea typeface="ＭＳ Ｐゴシック" charset="-128"/>
              </a:rPr>
              <a:t>              </a:t>
            </a:r>
            <a:r>
              <a:rPr lang="en-US" sz="1800" b="0" smtClean="0">
                <a:solidFill>
                  <a:schemeClr val="accent2"/>
                </a:solidFill>
                <a:ea typeface="ＭＳ Ｐゴシック" charset="-128"/>
              </a:rPr>
              <a:t>many</a:t>
            </a:r>
            <a:r>
              <a:rPr lang="en-US" sz="1800" b="0" smtClean="0">
                <a:ea typeface="ＭＳ Ｐゴシック" charset="-128"/>
              </a:rPr>
              <a:t>        </a:t>
            </a:r>
            <a:r>
              <a:rPr lang="en-US" sz="1800" b="0" smtClean="0">
                <a:solidFill>
                  <a:srgbClr val="FF3300"/>
                </a:solidFill>
                <a:ea typeface="ＭＳ Ｐゴシック" charset="-128"/>
              </a:rPr>
              <a:t>repeat unit</a:t>
            </a:r>
          </a:p>
          <a:p>
            <a:pPr lvl="4">
              <a:buFontTx/>
              <a:buNone/>
            </a:pPr>
            <a:endParaRPr lang="en-US" b="0" smtClean="0">
              <a:ea typeface="ＭＳ Ｐゴシック" charset="-128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419600" y="4908550"/>
            <a:ext cx="36655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14.2,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8e.</a:t>
            </a:r>
          </a:p>
        </p:txBody>
      </p:sp>
      <p:grpSp>
        <p:nvGrpSpPr>
          <p:cNvPr id="17414" name="Group 154"/>
          <p:cNvGrpSpPr>
            <a:grpSpLocks/>
          </p:cNvGrpSpPr>
          <p:nvPr/>
        </p:nvGrpSpPr>
        <p:grpSpPr bwMode="auto">
          <a:xfrm>
            <a:off x="887413" y="3406775"/>
            <a:ext cx="1801812" cy="1309688"/>
            <a:chOff x="554" y="2759"/>
            <a:chExt cx="1135" cy="825"/>
          </a:xfrm>
        </p:grpSpPr>
        <p:sp>
          <p:nvSpPr>
            <p:cNvPr id="17499" name="Rectangle 8"/>
            <p:cNvSpPr>
              <a:spLocks noChangeArrowheads="1"/>
            </p:cNvSpPr>
            <p:nvPr/>
          </p:nvSpPr>
          <p:spPr bwMode="auto">
            <a:xfrm>
              <a:off x="953" y="2759"/>
              <a:ext cx="362" cy="627"/>
            </a:xfrm>
            <a:prstGeom prst="rect">
              <a:avLst/>
            </a:prstGeom>
            <a:solidFill>
              <a:srgbClr val="99CCFF"/>
            </a:solidFill>
            <a:ln w="20638">
              <a:solidFill>
                <a:srgbClr val="99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Line 9"/>
            <p:cNvSpPr>
              <a:spLocks noChangeShapeType="1"/>
            </p:cNvSpPr>
            <p:nvPr/>
          </p:nvSpPr>
          <p:spPr bwMode="auto">
            <a:xfrm>
              <a:off x="554" y="3082"/>
              <a:ext cx="113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501" name="Line 10"/>
            <p:cNvSpPr>
              <a:spLocks noChangeShapeType="1"/>
            </p:cNvSpPr>
            <p:nvPr/>
          </p:nvSpPr>
          <p:spPr bwMode="auto">
            <a:xfrm flipV="1">
              <a:off x="631" y="2947"/>
              <a:ext cx="1" cy="27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502" name="Line 11"/>
            <p:cNvSpPr>
              <a:spLocks noChangeShapeType="1"/>
            </p:cNvSpPr>
            <p:nvPr/>
          </p:nvSpPr>
          <p:spPr bwMode="auto">
            <a:xfrm flipV="1">
              <a:off x="825" y="2940"/>
              <a:ext cx="1" cy="28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503" name="Line 12"/>
            <p:cNvSpPr>
              <a:spLocks noChangeShapeType="1"/>
            </p:cNvSpPr>
            <p:nvPr/>
          </p:nvSpPr>
          <p:spPr bwMode="auto">
            <a:xfrm flipV="1">
              <a:off x="1018" y="2940"/>
              <a:ext cx="1" cy="28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504" name="Line 13"/>
            <p:cNvSpPr>
              <a:spLocks noChangeShapeType="1"/>
            </p:cNvSpPr>
            <p:nvPr/>
          </p:nvSpPr>
          <p:spPr bwMode="auto">
            <a:xfrm flipV="1">
              <a:off x="1218" y="2940"/>
              <a:ext cx="1" cy="28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505" name="Line 14"/>
            <p:cNvSpPr>
              <a:spLocks noChangeShapeType="1"/>
            </p:cNvSpPr>
            <p:nvPr/>
          </p:nvSpPr>
          <p:spPr bwMode="auto">
            <a:xfrm flipV="1">
              <a:off x="1412" y="2940"/>
              <a:ext cx="1" cy="28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506" name="Line 15"/>
            <p:cNvSpPr>
              <a:spLocks noChangeShapeType="1"/>
            </p:cNvSpPr>
            <p:nvPr/>
          </p:nvSpPr>
          <p:spPr bwMode="auto">
            <a:xfrm flipV="1">
              <a:off x="1605" y="2940"/>
              <a:ext cx="1" cy="28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507" name="Rectangle 16"/>
            <p:cNvSpPr>
              <a:spLocks noChangeArrowheads="1"/>
            </p:cNvSpPr>
            <p:nvPr/>
          </p:nvSpPr>
          <p:spPr bwMode="auto">
            <a:xfrm>
              <a:off x="573" y="2986"/>
              <a:ext cx="116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Rectangle 17"/>
            <p:cNvSpPr>
              <a:spLocks noChangeArrowheads="1"/>
            </p:cNvSpPr>
            <p:nvPr/>
          </p:nvSpPr>
          <p:spPr bwMode="auto">
            <a:xfrm>
              <a:off x="573" y="2986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>
                <a:latin typeface="Arial" charset="0"/>
              </a:endParaRPr>
            </a:p>
          </p:txBody>
        </p:sp>
        <p:sp>
          <p:nvSpPr>
            <p:cNvPr id="17509" name="Rectangle 18"/>
            <p:cNvSpPr>
              <a:spLocks noChangeArrowheads="1"/>
            </p:cNvSpPr>
            <p:nvPr/>
          </p:nvSpPr>
          <p:spPr bwMode="auto">
            <a:xfrm>
              <a:off x="773" y="2986"/>
              <a:ext cx="116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Rectangle 19"/>
            <p:cNvSpPr>
              <a:spLocks noChangeArrowheads="1"/>
            </p:cNvSpPr>
            <p:nvPr/>
          </p:nvSpPr>
          <p:spPr bwMode="auto">
            <a:xfrm>
              <a:off x="773" y="2986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>
                <a:latin typeface="Arial" charset="0"/>
              </a:endParaRPr>
            </a:p>
          </p:txBody>
        </p:sp>
        <p:sp>
          <p:nvSpPr>
            <p:cNvPr id="17511" name="Rectangle 20"/>
            <p:cNvSpPr>
              <a:spLocks noChangeArrowheads="1"/>
            </p:cNvSpPr>
            <p:nvPr/>
          </p:nvSpPr>
          <p:spPr bwMode="auto">
            <a:xfrm>
              <a:off x="967" y="2986"/>
              <a:ext cx="116" cy="18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Rectangle 21"/>
            <p:cNvSpPr>
              <a:spLocks noChangeArrowheads="1"/>
            </p:cNvSpPr>
            <p:nvPr/>
          </p:nvSpPr>
          <p:spPr bwMode="auto">
            <a:xfrm>
              <a:off x="967" y="2986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>
                <a:latin typeface="Arial" charset="0"/>
              </a:endParaRPr>
            </a:p>
          </p:txBody>
        </p:sp>
        <p:sp>
          <p:nvSpPr>
            <p:cNvPr id="17513" name="Rectangle 22"/>
            <p:cNvSpPr>
              <a:spLocks noChangeArrowheads="1"/>
            </p:cNvSpPr>
            <p:nvPr/>
          </p:nvSpPr>
          <p:spPr bwMode="auto">
            <a:xfrm>
              <a:off x="1160" y="2986"/>
              <a:ext cx="116" cy="18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4" name="Rectangle 23"/>
            <p:cNvSpPr>
              <a:spLocks noChangeArrowheads="1"/>
            </p:cNvSpPr>
            <p:nvPr/>
          </p:nvSpPr>
          <p:spPr bwMode="auto">
            <a:xfrm>
              <a:off x="1160" y="2986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>
                <a:latin typeface="Arial" charset="0"/>
              </a:endParaRPr>
            </a:p>
          </p:txBody>
        </p:sp>
        <p:sp>
          <p:nvSpPr>
            <p:cNvPr id="17515" name="Rectangle 24"/>
            <p:cNvSpPr>
              <a:spLocks noChangeArrowheads="1"/>
            </p:cNvSpPr>
            <p:nvPr/>
          </p:nvSpPr>
          <p:spPr bwMode="auto">
            <a:xfrm>
              <a:off x="1360" y="2986"/>
              <a:ext cx="116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6" name="Rectangle 25"/>
            <p:cNvSpPr>
              <a:spLocks noChangeArrowheads="1"/>
            </p:cNvSpPr>
            <p:nvPr/>
          </p:nvSpPr>
          <p:spPr bwMode="auto">
            <a:xfrm>
              <a:off x="1360" y="2986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>
                <a:latin typeface="Arial" charset="0"/>
              </a:endParaRPr>
            </a:p>
          </p:txBody>
        </p:sp>
        <p:sp>
          <p:nvSpPr>
            <p:cNvPr id="17517" name="Rectangle 26"/>
            <p:cNvSpPr>
              <a:spLocks noChangeArrowheads="1"/>
            </p:cNvSpPr>
            <p:nvPr/>
          </p:nvSpPr>
          <p:spPr bwMode="auto">
            <a:xfrm>
              <a:off x="1554" y="2986"/>
              <a:ext cx="116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Rectangle 27"/>
            <p:cNvSpPr>
              <a:spLocks noChangeArrowheads="1"/>
            </p:cNvSpPr>
            <p:nvPr/>
          </p:nvSpPr>
          <p:spPr bwMode="auto">
            <a:xfrm>
              <a:off x="1554" y="2986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>
                <a:latin typeface="Arial" charset="0"/>
              </a:endParaRPr>
            </a:p>
          </p:txBody>
        </p:sp>
        <p:sp>
          <p:nvSpPr>
            <p:cNvPr id="17519" name="Rectangle 28"/>
            <p:cNvSpPr>
              <a:spLocks noChangeArrowheads="1"/>
            </p:cNvSpPr>
            <p:nvPr/>
          </p:nvSpPr>
          <p:spPr bwMode="auto">
            <a:xfrm>
              <a:off x="1554" y="3205"/>
              <a:ext cx="122" cy="1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Rectangle 29"/>
            <p:cNvSpPr>
              <a:spLocks noChangeArrowheads="1"/>
            </p:cNvSpPr>
            <p:nvPr/>
          </p:nvSpPr>
          <p:spPr bwMode="auto">
            <a:xfrm>
              <a:off x="1554" y="3205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521" name="Rectangle 30"/>
            <p:cNvSpPr>
              <a:spLocks noChangeArrowheads="1"/>
            </p:cNvSpPr>
            <p:nvPr/>
          </p:nvSpPr>
          <p:spPr bwMode="auto">
            <a:xfrm>
              <a:off x="1360" y="3205"/>
              <a:ext cx="123" cy="1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Rectangle 31"/>
            <p:cNvSpPr>
              <a:spLocks noChangeArrowheads="1"/>
            </p:cNvSpPr>
            <p:nvPr/>
          </p:nvSpPr>
          <p:spPr bwMode="auto">
            <a:xfrm>
              <a:off x="1360" y="3205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523" name="Rectangle 32"/>
            <p:cNvSpPr>
              <a:spLocks noChangeArrowheads="1"/>
            </p:cNvSpPr>
            <p:nvPr/>
          </p:nvSpPr>
          <p:spPr bwMode="auto">
            <a:xfrm>
              <a:off x="1167" y="3205"/>
              <a:ext cx="122" cy="18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4" name="Rectangle 33"/>
            <p:cNvSpPr>
              <a:spLocks noChangeArrowheads="1"/>
            </p:cNvSpPr>
            <p:nvPr/>
          </p:nvSpPr>
          <p:spPr bwMode="auto">
            <a:xfrm>
              <a:off x="1167" y="3205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525" name="Rectangle 34"/>
            <p:cNvSpPr>
              <a:spLocks noChangeArrowheads="1"/>
            </p:cNvSpPr>
            <p:nvPr/>
          </p:nvSpPr>
          <p:spPr bwMode="auto">
            <a:xfrm>
              <a:off x="973" y="3205"/>
              <a:ext cx="123" cy="18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6" name="Rectangle 35"/>
            <p:cNvSpPr>
              <a:spLocks noChangeArrowheads="1"/>
            </p:cNvSpPr>
            <p:nvPr/>
          </p:nvSpPr>
          <p:spPr bwMode="auto">
            <a:xfrm>
              <a:off x="973" y="3205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527" name="Rectangle 36"/>
            <p:cNvSpPr>
              <a:spLocks noChangeArrowheads="1"/>
            </p:cNvSpPr>
            <p:nvPr/>
          </p:nvSpPr>
          <p:spPr bwMode="auto">
            <a:xfrm>
              <a:off x="780" y="3205"/>
              <a:ext cx="122" cy="1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8" name="Rectangle 37"/>
            <p:cNvSpPr>
              <a:spLocks noChangeArrowheads="1"/>
            </p:cNvSpPr>
            <p:nvPr/>
          </p:nvSpPr>
          <p:spPr bwMode="auto">
            <a:xfrm>
              <a:off x="780" y="3205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529" name="Rectangle 38"/>
            <p:cNvSpPr>
              <a:spLocks noChangeArrowheads="1"/>
            </p:cNvSpPr>
            <p:nvPr/>
          </p:nvSpPr>
          <p:spPr bwMode="auto">
            <a:xfrm>
              <a:off x="586" y="3205"/>
              <a:ext cx="123" cy="1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0" name="Rectangle 39"/>
            <p:cNvSpPr>
              <a:spLocks noChangeArrowheads="1"/>
            </p:cNvSpPr>
            <p:nvPr/>
          </p:nvSpPr>
          <p:spPr bwMode="auto">
            <a:xfrm>
              <a:off x="586" y="3205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531" name="Rectangle 40"/>
            <p:cNvSpPr>
              <a:spLocks noChangeArrowheads="1"/>
            </p:cNvSpPr>
            <p:nvPr/>
          </p:nvSpPr>
          <p:spPr bwMode="auto">
            <a:xfrm>
              <a:off x="1547" y="2760"/>
              <a:ext cx="123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2" name="Rectangle 41"/>
            <p:cNvSpPr>
              <a:spLocks noChangeArrowheads="1"/>
            </p:cNvSpPr>
            <p:nvPr/>
          </p:nvSpPr>
          <p:spPr bwMode="auto">
            <a:xfrm>
              <a:off x="1547" y="2760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533" name="Rectangle 42"/>
            <p:cNvSpPr>
              <a:spLocks noChangeArrowheads="1"/>
            </p:cNvSpPr>
            <p:nvPr/>
          </p:nvSpPr>
          <p:spPr bwMode="auto">
            <a:xfrm>
              <a:off x="1354" y="2760"/>
              <a:ext cx="122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4" name="Rectangle 43"/>
            <p:cNvSpPr>
              <a:spLocks noChangeArrowheads="1"/>
            </p:cNvSpPr>
            <p:nvPr/>
          </p:nvSpPr>
          <p:spPr bwMode="auto">
            <a:xfrm>
              <a:off x="1354" y="2760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535" name="Rectangle 44"/>
            <p:cNvSpPr>
              <a:spLocks noChangeArrowheads="1"/>
            </p:cNvSpPr>
            <p:nvPr/>
          </p:nvSpPr>
          <p:spPr bwMode="auto">
            <a:xfrm>
              <a:off x="1160" y="2760"/>
              <a:ext cx="123" cy="18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6" name="Rectangle 45"/>
            <p:cNvSpPr>
              <a:spLocks noChangeArrowheads="1"/>
            </p:cNvSpPr>
            <p:nvPr/>
          </p:nvSpPr>
          <p:spPr bwMode="auto">
            <a:xfrm>
              <a:off x="1160" y="2760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537" name="Rectangle 46"/>
            <p:cNvSpPr>
              <a:spLocks noChangeArrowheads="1"/>
            </p:cNvSpPr>
            <p:nvPr/>
          </p:nvSpPr>
          <p:spPr bwMode="auto">
            <a:xfrm>
              <a:off x="967" y="2760"/>
              <a:ext cx="122" cy="18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8" name="Rectangle 47"/>
            <p:cNvSpPr>
              <a:spLocks noChangeArrowheads="1"/>
            </p:cNvSpPr>
            <p:nvPr/>
          </p:nvSpPr>
          <p:spPr bwMode="auto">
            <a:xfrm>
              <a:off x="967" y="2760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539" name="Rectangle 48"/>
            <p:cNvSpPr>
              <a:spLocks noChangeArrowheads="1"/>
            </p:cNvSpPr>
            <p:nvPr/>
          </p:nvSpPr>
          <p:spPr bwMode="auto">
            <a:xfrm>
              <a:off x="773" y="2760"/>
              <a:ext cx="123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0" name="Rectangle 49"/>
            <p:cNvSpPr>
              <a:spLocks noChangeArrowheads="1"/>
            </p:cNvSpPr>
            <p:nvPr/>
          </p:nvSpPr>
          <p:spPr bwMode="auto">
            <a:xfrm>
              <a:off x="773" y="2760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541" name="Rectangle 50"/>
            <p:cNvSpPr>
              <a:spLocks noChangeArrowheads="1"/>
            </p:cNvSpPr>
            <p:nvPr/>
          </p:nvSpPr>
          <p:spPr bwMode="auto">
            <a:xfrm>
              <a:off x="580" y="2760"/>
              <a:ext cx="122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2" name="Rectangle 51"/>
            <p:cNvSpPr>
              <a:spLocks noChangeArrowheads="1"/>
            </p:cNvSpPr>
            <p:nvPr/>
          </p:nvSpPr>
          <p:spPr bwMode="auto">
            <a:xfrm>
              <a:off x="580" y="2760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543" name="Rectangle 52"/>
            <p:cNvSpPr>
              <a:spLocks noChangeArrowheads="1"/>
            </p:cNvSpPr>
            <p:nvPr/>
          </p:nvSpPr>
          <p:spPr bwMode="auto">
            <a:xfrm>
              <a:off x="612" y="3430"/>
              <a:ext cx="102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Polyethylene (PE)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17415" name="Group 155"/>
          <p:cNvGrpSpPr>
            <a:grpSpLocks/>
          </p:cNvGrpSpPr>
          <p:nvPr/>
        </p:nvGrpSpPr>
        <p:grpSpPr bwMode="auto">
          <a:xfrm>
            <a:off x="3048000" y="3406775"/>
            <a:ext cx="2314575" cy="1309688"/>
            <a:chOff x="1915" y="2759"/>
            <a:chExt cx="1458" cy="825"/>
          </a:xfrm>
        </p:grpSpPr>
        <p:sp>
          <p:nvSpPr>
            <p:cNvPr id="17454" name="Rectangle 55"/>
            <p:cNvSpPr>
              <a:spLocks noChangeArrowheads="1"/>
            </p:cNvSpPr>
            <p:nvPr/>
          </p:nvSpPr>
          <p:spPr bwMode="auto">
            <a:xfrm>
              <a:off x="2437" y="2759"/>
              <a:ext cx="355" cy="633"/>
            </a:xfrm>
            <a:prstGeom prst="rect">
              <a:avLst/>
            </a:prstGeom>
            <a:solidFill>
              <a:srgbClr val="99CCFF"/>
            </a:solidFill>
            <a:ln w="20638">
              <a:solidFill>
                <a:srgbClr val="99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Rectangle 56"/>
            <p:cNvSpPr>
              <a:spLocks noChangeArrowheads="1"/>
            </p:cNvSpPr>
            <p:nvPr/>
          </p:nvSpPr>
          <p:spPr bwMode="auto">
            <a:xfrm>
              <a:off x="2624" y="3211"/>
              <a:ext cx="161" cy="18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Rectangle 57"/>
            <p:cNvSpPr>
              <a:spLocks noChangeArrowheads="1"/>
            </p:cNvSpPr>
            <p:nvPr/>
          </p:nvSpPr>
          <p:spPr bwMode="auto">
            <a:xfrm>
              <a:off x="2624" y="3212"/>
              <a:ext cx="14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accent2"/>
                  </a:solidFill>
                  <a:latin typeface="Arial" charset="0"/>
                </a:rPr>
                <a:t>Cl</a:t>
              </a: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7457" name="Rectangle 58"/>
            <p:cNvSpPr>
              <a:spLocks noChangeArrowheads="1"/>
            </p:cNvSpPr>
            <p:nvPr/>
          </p:nvSpPr>
          <p:spPr bwMode="auto">
            <a:xfrm>
              <a:off x="2231" y="3211"/>
              <a:ext cx="161" cy="1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Rectangle 59"/>
            <p:cNvSpPr>
              <a:spLocks noChangeArrowheads="1"/>
            </p:cNvSpPr>
            <p:nvPr/>
          </p:nvSpPr>
          <p:spPr bwMode="auto">
            <a:xfrm>
              <a:off x="2231" y="3212"/>
              <a:ext cx="14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accent2"/>
                  </a:solidFill>
                  <a:latin typeface="Arial" charset="0"/>
                </a:rPr>
                <a:t>Cl</a:t>
              </a: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7459" name="Rectangle 60"/>
            <p:cNvSpPr>
              <a:spLocks noChangeArrowheads="1"/>
            </p:cNvSpPr>
            <p:nvPr/>
          </p:nvSpPr>
          <p:spPr bwMode="auto">
            <a:xfrm>
              <a:off x="3018" y="3211"/>
              <a:ext cx="161" cy="1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Rectangle 61"/>
            <p:cNvSpPr>
              <a:spLocks noChangeArrowheads="1"/>
            </p:cNvSpPr>
            <p:nvPr/>
          </p:nvSpPr>
          <p:spPr bwMode="auto">
            <a:xfrm>
              <a:off x="3018" y="3212"/>
              <a:ext cx="14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accent2"/>
                  </a:solidFill>
                  <a:latin typeface="Arial" charset="0"/>
                </a:rPr>
                <a:t>Cl</a:t>
              </a: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7461" name="Line 62"/>
            <p:cNvSpPr>
              <a:spLocks noChangeShapeType="1"/>
            </p:cNvSpPr>
            <p:nvPr/>
          </p:nvSpPr>
          <p:spPr bwMode="auto">
            <a:xfrm>
              <a:off x="2044" y="3082"/>
              <a:ext cx="113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62" name="Line 63"/>
            <p:cNvSpPr>
              <a:spLocks noChangeShapeType="1"/>
            </p:cNvSpPr>
            <p:nvPr/>
          </p:nvSpPr>
          <p:spPr bwMode="auto">
            <a:xfrm flipV="1">
              <a:off x="2115" y="2947"/>
              <a:ext cx="1" cy="27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63" name="Line 64"/>
            <p:cNvSpPr>
              <a:spLocks noChangeShapeType="1"/>
            </p:cNvSpPr>
            <p:nvPr/>
          </p:nvSpPr>
          <p:spPr bwMode="auto">
            <a:xfrm flipV="1">
              <a:off x="2315" y="2940"/>
              <a:ext cx="1" cy="28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64" name="Line 65"/>
            <p:cNvSpPr>
              <a:spLocks noChangeShapeType="1"/>
            </p:cNvSpPr>
            <p:nvPr/>
          </p:nvSpPr>
          <p:spPr bwMode="auto">
            <a:xfrm flipV="1">
              <a:off x="2508" y="2940"/>
              <a:ext cx="1" cy="28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65" name="Line 66"/>
            <p:cNvSpPr>
              <a:spLocks noChangeShapeType="1"/>
            </p:cNvSpPr>
            <p:nvPr/>
          </p:nvSpPr>
          <p:spPr bwMode="auto">
            <a:xfrm flipV="1">
              <a:off x="2702" y="2940"/>
              <a:ext cx="1" cy="28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66" name="Line 67"/>
            <p:cNvSpPr>
              <a:spLocks noChangeShapeType="1"/>
            </p:cNvSpPr>
            <p:nvPr/>
          </p:nvSpPr>
          <p:spPr bwMode="auto">
            <a:xfrm flipV="1">
              <a:off x="2902" y="2940"/>
              <a:ext cx="1" cy="28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67" name="Line 68"/>
            <p:cNvSpPr>
              <a:spLocks noChangeShapeType="1"/>
            </p:cNvSpPr>
            <p:nvPr/>
          </p:nvSpPr>
          <p:spPr bwMode="auto">
            <a:xfrm flipV="1">
              <a:off x="3095" y="2940"/>
              <a:ext cx="1" cy="28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68" name="Rectangle 69"/>
            <p:cNvSpPr>
              <a:spLocks noChangeArrowheads="1"/>
            </p:cNvSpPr>
            <p:nvPr/>
          </p:nvSpPr>
          <p:spPr bwMode="auto">
            <a:xfrm>
              <a:off x="2063" y="2986"/>
              <a:ext cx="116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Rectangle 70"/>
            <p:cNvSpPr>
              <a:spLocks noChangeArrowheads="1"/>
            </p:cNvSpPr>
            <p:nvPr/>
          </p:nvSpPr>
          <p:spPr bwMode="auto">
            <a:xfrm>
              <a:off x="2063" y="2986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>
                <a:latin typeface="Arial" charset="0"/>
              </a:endParaRPr>
            </a:p>
          </p:txBody>
        </p:sp>
        <p:sp>
          <p:nvSpPr>
            <p:cNvPr id="17470" name="Rectangle 71"/>
            <p:cNvSpPr>
              <a:spLocks noChangeArrowheads="1"/>
            </p:cNvSpPr>
            <p:nvPr/>
          </p:nvSpPr>
          <p:spPr bwMode="auto">
            <a:xfrm>
              <a:off x="2257" y="2986"/>
              <a:ext cx="116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Rectangle 72"/>
            <p:cNvSpPr>
              <a:spLocks noChangeArrowheads="1"/>
            </p:cNvSpPr>
            <p:nvPr/>
          </p:nvSpPr>
          <p:spPr bwMode="auto">
            <a:xfrm>
              <a:off x="2257" y="2986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>
                <a:latin typeface="Arial" charset="0"/>
              </a:endParaRPr>
            </a:p>
          </p:txBody>
        </p:sp>
        <p:sp>
          <p:nvSpPr>
            <p:cNvPr id="17472" name="Rectangle 73"/>
            <p:cNvSpPr>
              <a:spLocks noChangeArrowheads="1"/>
            </p:cNvSpPr>
            <p:nvPr/>
          </p:nvSpPr>
          <p:spPr bwMode="auto">
            <a:xfrm>
              <a:off x="2456" y="2986"/>
              <a:ext cx="117" cy="18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Rectangle 74"/>
            <p:cNvSpPr>
              <a:spLocks noChangeArrowheads="1"/>
            </p:cNvSpPr>
            <p:nvPr/>
          </p:nvSpPr>
          <p:spPr bwMode="auto">
            <a:xfrm>
              <a:off x="2456" y="2986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>
                <a:latin typeface="Arial" charset="0"/>
              </a:endParaRPr>
            </a:p>
          </p:txBody>
        </p:sp>
        <p:sp>
          <p:nvSpPr>
            <p:cNvPr id="17474" name="Rectangle 75"/>
            <p:cNvSpPr>
              <a:spLocks noChangeArrowheads="1"/>
            </p:cNvSpPr>
            <p:nvPr/>
          </p:nvSpPr>
          <p:spPr bwMode="auto">
            <a:xfrm>
              <a:off x="2650" y="2986"/>
              <a:ext cx="116" cy="18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Rectangle 76"/>
            <p:cNvSpPr>
              <a:spLocks noChangeArrowheads="1"/>
            </p:cNvSpPr>
            <p:nvPr/>
          </p:nvSpPr>
          <p:spPr bwMode="auto">
            <a:xfrm>
              <a:off x="2650" y="2986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>
                <a:latin typeface="Arial" charset="0"/>
              </a:endParaRPr>
            </a:p>
          </p:txBody>
        </p:sp>
        <p:sp>
          <p:nvSpPr>
            <p:cNvPr id="17476" name="Rectangle 77"/>
            <p:cNvSpPr>
              <a:spLocks noChangeArrowheads="1"/>
            </p:cNvSpPr>
            <p:nvPr/>
          </p:nvSpPr>
          <p:spPr bwMode="auto">
            <a:xfrm>
              <a:off x="2843" y="2986"/>
              <a:ext cx="117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Rectangle 78"/>
            <p:cNvSpPr>
              <a:spLocks noChangeArrowheads="1"/>
            </p:cNvSpPr>
            <p:nvPr/>
          </p:nvSpPr>
          <p:spPr bwMode="auto">
            <a:xfrm>
              <a:off x="2843" y="2986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>
                <a:latin typeface="Arial" charset="0"/>
              </a:endParaRPr>
            </a:p>
          </p:txBody>
        </p:sp>
        <p:sp>
          <p:nvSpPr>
            <p:cNvPr id="17478" name="Rectangle 79"/>
            <p:cNvSpPr>
              <a:spLocks noChangeArrowheads="1"/>
            </p:cNvSpPr>
            <p:nvPr/>
          </p:nvSpPr>
          <p:spPr bwMode="auto">
            <a:xfrm>
              <a:off x="3043" y="2986"/>
              <a:ext cx="117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Rectangle 80"/>
            <p:cNvSpPr>
              <a:spLocks noChangeArrowheads="1"/>
            </p:cNvSpPr>
            <p:nvPr/>
          </p:nvSpPr>
          <p:spPr bwMode="auto">
            <a:xfrm>
              <a:off x="3043" y="2986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>
                <a:latin typeface="Arial" charset="0"/>
              </a:endParaRPr>
            </a:p>
          </p:txBody>
        </p:sp>
        <p:sp>
          <p:nvSpPr>
            <p:cNvPr id="17480" name="Rectangle 81"/>
            <p:cNvSpPr>
              <a:spLocks noChangeArrowheads="1"/>
            </p:cNvSpPr>
            <p:nvPr/>
          </p:nvSpPr>
          <p:spPr bwMode="auto">
            <a:xfrm>
              <a:off x="2843" y="3205"/>
              <a:ext cx="123" cy="1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1" name="Rectangle 82"/>
            <p:cNvSpPr>
              <a:spLocks noChangeArrowheads="1"/>
            </p:cNvSpPr>
            <p:nvPr/>
          </p:nvSpPr>
          <p:spPr bwMode="auto">
            <a:xfrm>
              <a:off x="2843" y="3205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482" name="Rectangle 83"/>
            <p:cNvSpPr>
              <a:spLocks noChangeArrowheads="1"/>
            </p:cNvSpPr>
            <p:nvPr/>
          </p:nvSpPr>
          <p:spPr bwMode="auto">
            <a:xfrm>
              <a:off x="2456" y="3205"/>
              <a:ext cx="123" cy="18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3" name="Rectangle 84"/>
            <p:cNvSpPr>
              <a:spLocks noChangeArrowheads="1"/>
            </p:cNvSpPr>
            <p:nvPr/>
          </p:nvSpPr>
          <p:spPr bwMode="auto">
            <a:xfrm>
              <a:off x="2456" y="3205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484" name="Rectangle 85"/>
            <p:cNvSpPr>
              <a:spLocks noChangeArrowheads="1"/>
            </p:cNvSpPr>
            <p:nvPr/>
          </p:nvSpPr>
          <p:spPr bwMode="auto">
            <a:xfrm>
              <a:off x="2069" y="3205"/>
              <a:ext cx="123" cy="1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5" name="Rectangle 86"/>
            <p:cNvSpPr>
              <a:spLocks noChangeArrowheads="1"/>
            </p:cNvSpPr>
            <p:nvPr/>
          </p:nvSpPr>
          <p:spPr bwMode="auto">
            <a:xfrm>
              <a:off x="2069" y="3205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486" name="Rectangle 87"/>
            <p:cNvSpPr>
              <a:spLocks noChangeArrowheads="1"/>
            </p:cNvSpPr>
            <p:nvPr/>
          </p:nvSpPr>
          <p:spPr bwMode="auto">
            <a:xfrm>
              <a:off x="3037" y="2760"/>
              <a:ext cx="123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7" name="Rectangle 88"/>
            <p:cNvSpPr>
              <a:spLocks noChangeArrowheads="1"/>
            </p:cNvSpPr>
            <p:nvPr/>
          </p:nvSpPr>
          <p:spPr bwMode="auto">
            <a:xfrm>
              <a:off x="3037" y="2760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488" name="Rectangle 89"/>
            <p:cNvSpPr>
              <a:spLocks noChangeArrowheads="1"/>
            </p:cNvSpPr>
            <p:nvPr/>
          </p:nvSpPr>
          <p:spPr bwMode="auto">
            <a:xfrm>
              <a:off x="2843" y="2760"/>
              <a:ext cx="123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9" name="Rectangle 90"/>
            <p:cNvSpPr>
              <a:spLocks noChangeArrowheads="1"/>
            </p:cNvSpPr>
            <p:nvPr/>
          </p:nvSpPr>
          <p:spPr bwMode="auto">
            <a:xfrm>
              <a:off x="2843" y="2760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490" name="Rectangle 91"/>
            <p:cNvSpPr>
              <a:spLocks noChangeArrowheads="1"/>
            </p:cNvSpPr>
            <p:nvPr/>
          </p:nvSpPr>
          <p:spPr bwMode="auto">
            <a:xfrm>
              <a:off x="2650" y="2760"/>
              <a:ext cx="123" cy="18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1" name="Rectangle 92"/>
            <p:cNvSpPr>
              <a:spLocks noChangeArrowheads="1"/>
            </p:cNvSpPr>
            <p:nvPr/>
          </p:nvSpPr>
          <p:spPr bwMode="auto">
            <a:xfrm>
              <a:off x="2650" y="2760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492" name="Rectangle 93"/>
            <p:cNvSpPr>
              <a:spLocks noChangeArrowheads="1"/>
            </p:cNvSpPr>
            <p:nvPr/>
          </p:nvSpPr>
          <p:spPr bwMode="auto">
            <a:xfrm>
              <a:off x="2456" y="2760"/>
              <a:ext cx="123" cy="18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Rectangle 94"/>
            <p:cNvSpPr>
              <a:spLocks noChangeArrowheads="1"/>
            </p:cNvSpPr>
            <p:nvPr/>
          </p:nvSpPr>
          <p:spPr bwMode="auto">
            <a:xfrm>
              <a:off x="2456" y="2760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494" name="Rectangle 95"/>
            <p:cNvSpPr>
              <a:spLocks noChangeArrowheads="1"/>
            </p:cNvSpPr>
            <p:nvPr/>
          </p:nvSpPr>
          <p:spPr bwMode="auto">
            <a:xfrm>
              <a:off x="2263" y="2760"/>
              <a:ext cx="123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5" name="Rectangle 96"/>
            <p:cNvSpPr>
              <a:spLocks noChangeArrowheads="1"/>
            </p:cNvSpPr>
            <p:nvPr/>
          </p:nvSpPr>
          <p:spPr bwMode="auto">
            <a:xfrm>
              <a:off x="2263" y="2760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496" name="Rectangle 97"/>
            <p:cNvSpPr>
              <a:spLocks noChangeArrowheads="1"/>
            </p:cNvSpPr>
            <p:nvPr/>
          </p:nvSpPr>
          <p:spPr bwMode="auto">
            <a:xfrm>
              <a:off x="2069" y="2760"/>
              <a:ext cx="123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Rectangle 98"/>
            <p:cNvSpPr>
              <a:spLocks noChangeArrowheads="1"/>
            </p:cNvSpPr>
            <p:nvPr/>
          </p:nvSpPr>
          <p:spPr bwMode="auto">
            <a:xfrm>
              <a:off x="2069" y="2760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498" name="Rectangle 99"/>
            <p:cNvSpPr>
              <a:spLocks noChangeArrowheads="1"/>
            </p:cNvSpPr>
            <p:nvPr/>
          </p:nvSpPr>
          <p:spPr bwMode="auto">
            <a:xfrm>
              <a:off x="1915" y="3430"/>
              <a:ext cx="14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Poly(vinyl chloride) (PVC)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17416" name="Group 156"/>
          <p:cNvGrpSpPr>
            <a:grpSpLocks/>
          </p:cNvGrpSpPr>
          <p:nvPr/>
        </p:nvGrpSpPr>
        <p:grpSpPr bwMode="auto">
          <a:xfrm>
            <a:off x="5413375" y="3406775"/>
            <a:ext cx="2740025" cy="1309688"/>
            <a:chOff x="3405" y="2759"/>
            <a:chExt cx="1726" cy="825"/>
          </a:xfrm>
        </p:grpSpPr>
        <p:sp>
          <p:nvSpPr>
            <p:cNvPr id="17420" name="Rectangle 127"/>
            <p:cNvSpPr>
              <a:spLocks noChangeArrowheads="1"/>
            </p:cNvSpPr>
            <p:nvPr/>
          </p:nvSpPr>
          <p:spPr bwMode="auto">
            <a:xfrm>
              <a:off x="4566" y="3206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421" name="Rectangle 131"/>
            <p:cNvSpPr>
              <a:spLocks noChangeArrowheads="1"/>
            </p:cNvSpPr>
            <p:nvPr/>
          </p:nvSpPr>
          <p:spPr bwMode="auto">
            <a:xfrm>
              <a:off x="3450" y="3206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422" name="Rectangle 135"/>
            <p:cNvSpPr>
              <a:spLocks noChangeArrowheads="1"/>
            </p:cNvSpPr>
            <p:nvPr/>
          </p:nvSpPr>
          <p:spPr bwMode="auto">
            <a:xfrm>
              <a:off x="4559" y="2760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423" name="Rectangle 141"/>
            <p:cNvSpPr>
              <a:spLocks noChangeArrowheads="1"/>
            </p:cNvSpPr>
            <p:nvPr/>
          </p:nvSpPr>
          <p:spPr bwMode="auto">
            <a:xfrm>
              <a:off x="3727" y="2760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424" name="Rectangle 143"/>
            <p:cNvSpPr>
              <a:spLocks noChangeArrowheads="1"/>
            </p:cNvSpPr>
            <p:nvPr/>
          </p:nvSpPr>
          <p:spPr bwMode="auto">
            <a:xfrm>
              <a:off x="3450" y="2760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425" name="Rectangle 133"/>
            <p:cNvSpPr>
              <a:spLocks noChangeArrowheads="1"/>
            </p:cNvSpPr>
            <p:nvPr/>
          </p:nvSpPr>
          <p:spPr bwMode="auto">
            <a:xfrm>
              <a:off x="4852" y="2760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426" name="Rectangle 102"/>
            <p:cNvSpPr>
              <a:spLocks noChangeArrowheads="1"/>
            </p:cNvSpPr>
            <p:nvPr/>
          </p:nvSpPr>
          <p:spPr bwMode="auto">
            <a:xfrm>
              <a:off x="3992" y="2759"/>
              <a:ext cx="562" cy="672"/>
            </a:xfrm>
            <a:prstGeom prst="rect">
              <a:avLst/>
            </a:prstGeom>
            <a:solidFill>
              <a:srgbClr val="99CCFF"/>
            </a:solidFill>
            <a:ln w="20638">
              <a:solidFill>
                <a:srgbClr val="99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Rectangle 103"/>
            <p:cNvSpPr>
              <a:spLocks noChangeArrowheads="1"/>
            </p:cNvSpPr>
            <p:nvPr/>
          </p:nvSpPr>
          <p:spPr bwMode="auto">
            <a:xfrm>
              <a:off x="3734" y="3430"/>
              <a:ext cx="110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Polypropylene (PP)</a:t>
              </a:r>
              <a:endParaRPr lang="en-US">
                <a:latin typeface="Arial" charset="0"/>
              </a:endParaRPr>
            </a:p>
          </p:txBody>
        </p:sp>
        <p:sp>
          <p:nvSpPr>
            <p:cNvPr id="17428" name="Line 107"/>
            <p:cNvSpPr>
              <a:spLocks noChangeShapeType="1"/>
            </p:cNvSpPr>
            <p:nvPr/>
          </p:nvSpPr>
          <p:spPr bwMode="auto">
            <a:xfrm>
              <a:off x="3405" y="3082"/>
              <a:ext cx="164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29" name="Line 108"/>
            <p:cNvSpPr>
              <a:spLocks noChangeShapeType="1"/>
            </p:cNvSpPr>
            <p:nvPr/>
          </p:nvSpPr>
          <p:spPr bwMode="auto">
            <a:xfrm flipV="1">
              <a:off x="3496" y="2947"/>
              <a:ext cx="1" cy="27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30" name="Line 109"/>
            <p:cNvSpPr>
              <a:spLocks noChangeShapeType="1"/>
            </p:cNvSpPr>
            <p:nvPr/>
          </p:nvSpPr>
          <p:spPr bwMode="auto">
            <a:xfrm flipV="1">
              <a:off x="3780" y="2940"/>
              <a:ext cx="1" cy="28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31" name="Line 110"/>
            <p:cNvSpPr>
              <a:spLocks noChangeShapeType="1"/>
            </p:cNvSpPr>
            <p:nvPr/>
          </p:nvSpPr>
          <p:spPr bwMode="auto">
            <a:xfrm flipV="1">
              <a:off x="4064" y="2940"/>
              <a:ext cx="1" cy="28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32" name="Line 111"/>
            <p:cNvSpPr>
              <a:spLocks noChangeShapeType="1"/>
            </p:cNvSpPr>
            <p:nvPr/>
          </p:nvSpPr>
          <p:spPr bwMode="auto">
            <a:xfrm flipV="1">
              <a:off x="4332" y="2940"/>
              <a:ext cx="1" cy="28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33" name="Line 112"/>
            <p:cNvSpPr>
              <a:spLocks noChangeShapeType="1"/>
            </p:cNvSpPr>
            <p:nvPr/>
          </p:nvSpPr>
          <p:spPr bwMode="auto">
            <a:xfrm flipV="1">
              <a:off x="4616" y="2940"/>
              <a:ext cx="1" cy="28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34" name="Line 113"/>
            <p:cNvSpPr>
              <a:spLocks noChangeShapeType="1"/>
            </p:cNvSpPr>
            <p:nvPr/>
          </p:nvSpPr>
          <p:spPr bwMode="auto">
            <a:xfrm flipV="1">
              <a:off x="4907" y="2940"/>
              <a:ext cx="1" cy="28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35" name="Rectangle 114"/>
            <p:cNvSpPr>
              <a:spLocks noChangeArrowheads="1"/>
            </p:cNvSpPr>
            <p:nvPr/>
          </p:nvSpPr>
          <p:spPr bwMode="auto">
            <a:xfrm>
              <a:off x="3437" y="2986"/>
              <a:ext cx="116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Rectangle 115"/>
            <p:cNvSpPr>
              <a:spLocks noChangeArrowheads="1"/>
            </p:cNvSpPr>
            <p:nvPr/>
          </p:nvSpPr>
          <p:spPr bwMode="auto">
            <a:xfrm>
              <a:off x="3437" y="2986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>
                <a:latin typeface="Arial" charset="0"/>
              </a:endParaRPr>
            </a:p>
          </p:txBody>
        </p:sp>
        <p:sp>
          <p:nvSpPr>
            <p:cNvPr id="17437" name="Rectangle 116"/>
            <p:cNvSpPr>
              <a:spLocks noChangeArrowheads="1"/>
            </p:cNvSpPr>
            <p:nvPr/>
          </p:nvSpPr>
          <p:spPr bwMode="auto">
            <a:xfrm>
              <a:off x="3721" y="2986"/>
              <a:ext cx="116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Rectangle 117"/>
            <p:cNvSpPr>
              <a:spLocks noChangeArrowheads="1"/>
            </p:cNvSpPr>
            <p:nvPr/>
          </p:nvSpPr>
          <p:spPr bwMode="auto">
            <a:xfrm>
              <a:off x="3721" y="2986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>
                <a:latin typeface="Arial" charset="0"/>
              </a:endParaRPr>
            </a:p>
          </p:txBody>
        </p:sp>
        <p:sp>
          <p:nvSpPr>
            <p:cNvPr id="17439" name="Rectangle 118"/>
            <p:cNvSpPr>
              <a:spLocks noChangeArrowheads="1"/>
            </p:cNvSpPr>
            <p:nvPr/>
          </p:nvSpPr>
          <p:spPr bwMode="auto">
            <a:xfrm>
              <a:off x="4004" y="2986"/>
              <a:ext cx="117" cy="18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Rectangle 119"/>
            <p:cNvSpPr>
              <a:spLocks noChangeArrowheads="1"/>
            </p:cNvSpPr>
            <p:nvPr/>
          </p:nvSpPr>
          <p:spPr bwMode="auto">
            <a:xfrm>
              <a:off x="4004" y="2986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>
                <a:latin typeface="Arial" charset="0"/>
              </a:endParaRPr>
            </a:p>
          </p:txBody>
        </p:sp>
        <p:sp>
          <p:nvSpPr>
            <p:cNvPr id="17441" name="Rectangle 120"/>
            <p:cNvSpPr>
              <a:spLocks noChangeArrowheads="1"/>
            </p:cNvSpPr>
            <p:nvPr/>
          </p:nvSpPr>
          <p:spPr bwMode="auto">
            <a:xfrm>
              <a:off x="4282" y="2986"/>
              <a:ext cx="122" cy="18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Rectangle 121"/>
            <p:cNvSpPr>
              <a:spLocks noChangeArrowheads="1"/>
            </p:cNvSpPr>
            <p:nvPr/>
          </p:nvSpPr>
          <p:spPr bwMode="auto">
            <a:xfrm>
              <a:off x="4282" y="2986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>
                <a:latin typeface="Arial" charset="0"/>
              </a:endParaRPr>
            </a:p>
          </p:txBody>
        </p:sp>
        <p:sp>
          <p:nvSpPr>
            <p:cNvPr id="17443" name="Rectangle 122"/>
            <p:cNvSpPr>
              <a:spLocks noChangeArrowheads="1"/>
            </p:cNvSpPr>
            <p:nvPr/>
          </p:nvSpPr>
          <p:spPr bwMode="auto">
            <a:xfrm>
              <a:off x="4566" y="2986"/>
              <a:ext cx="116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Rectangle 123"/>
            <p:cNvSpPr>
              <a:spLocks noChangeArrowheads="1"/>
            </p:cNvSpPr>
            <p:nvPr/>
          </p:nvSpPr>
          <p:spPr bwMode="auto">
            <a:xfrm>
              <a:off x="4566" y="2986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>
                <a:latin typeface="Arial" charset="0"/>
              </a:endParaRPr>
            </a:p>
          </p:txBody>
        </p:sp>
        <p:sp>
          <p:nvSpPr>
            <p:cNvPr id="17445" name="Rectangle 124"/>
            <p:cNvSpPr>
              <a:spLocks noChangeArrowheads="1"/>
            </p:cNvSpPr>
            <p:nvPr/>
          </p:nvSpPr>
          <p:spPr bwMode="auto">
            <a:xfrm>
              <a:off x="4849" y="2986"/>
              <a:ext cx="116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Rectangle 125"/>
            <p:cNvSpPr>
              <a:spLocks noChangeArrowheads="1"/>
            </p:cNvSpPr>
            <p:nvPr/>
          </p:nvSpPr>
          <p:spPr bwMode="auto">
            <a:xfrm>
              <a:off x="4852" y="2986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>
                <a:latin typeface="Arial" charset="0"/>
              </a:endParaRPr>
            </a:p>
          </p:txBody>
        </p:sp>
        <p:sp>
          <p:nvSpPr>
            <p:cNvPr id="17447" name="Rectangle 147"/>
            <p:cNvSpPr>
              <a:spLocks noChangeArrowheads="1"/>
            </p:cNvSpPr>
            <p:nvPr/>
          </p:nvSpPr>
          <p:spPr bwMode="auto">
            <a:xfrm>
              <a:off x="4740" y="3206"/>
              <a:ext cx="335" cy="2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Rectangle 148"/>
            <p:cNvSpPr>
              <a:spLocks noChangeArrowheads="1"/>
            </p:cNvSpPr>
            <p:nvPr/>
          </p:nvSpPr>
          <p:spPr bwMode="auto">
            <a:xfrm>
              <a:off x="4854" y="3206"/>
              <a:ext cx="27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latin typeface="Arial" charset="0"/>
                </a:rPr>
                <a:t>CH</a:t>
              </a:r>
              <a:r>
                <a:rPr lang="en-US" sz="1900" baseline="-25000">
                  <a:latin typeface="Arial" charset="0"/>
                </a:rPr>
                <a:t>3</a:t>
              </a:r>
              <a:endParaRPr lang="en-US">
                <a:latin typeface="Arial" charset="0"/>
              </a:endParaRPr>
            </a:p>
          </p:txBody>
        </p:sp>
        <p:sp>
          <p:nvSpPr>
            <p:cNvPr id="17449" name="Rectangle 137"/>
            <p:cNvSpPr>
              <a:spLocks noChangeArrowheads="1"/>
            </p:cNvSpPr>
            <p:nvPr/>
          </p:nvSpPr>
          <p:spPr bwMode="auto">
            <a:xfrm>
              <a:off x="4282" y="2760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450" name="Rectangle 139"/>
            <p:cNvSpPr>
              <a:spLocks noChangeArrowheads="1"/>
            </p:cNvSpPr>
            <p:nvPr/>
          </p:nvSpPr>
          <p:spPr bwMode="auto">
            <a:xfrm>
              <a:off x="4004" y="2760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451" name="Rectangle 152"/>
            <p:cNvSpPr>
              <a:spLocks noChangeArrowheads="1"/>
            </p:cNvSpPr>
            <p:nvPr/>
          </p:nvSpPr>
          <p:spPr bwMode="auto">
            <a:xfrm>
              <a:off x="4278" y="3206"/>
              <a:ext cx="27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latin typeface="Arial" charset="0"/>
                </a:rPr>
                <a:t>CH</a:t>
              </a:r>
              <a:r>
                <a:rPr lang="en-US" sz="1900" baseline="-25000">
                  <a:latin typeface="Arial" charset="0"/>
                </a:rPr>
                <a:t>3</a:t>
              </a:r>
              <a:endParaRPr lang="en-US">
                <a:latin typeface="Arial" charset="0"/>
              </a:endParaRPr>
            </a:p>
          </p:txBody>
        </p:sp>
        <p:sp>
          <p:nvSpPr>
            <p:cNvPr id="17452" name="Rectangle 153"/>
            <p:cNvSpPr>
              <a:spLocks noChangeArrowheads="1"/>
            </p:cNvSpPr>
            <p:nvPr/>
          </p:nvSpPr>
          <p:spPr bwMode="auto">
            <a:xfrm>
              <a:off x="3725" y="3206"/>
              <a:ext cx="27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latin typeface="Arial" charset="0"/>
                </a:rPr>
                <a:t>CH</a:t>
              </a:r>
              <a:r>
                <a:rPr lang="en-US" sz="1900" baseline="-25000">
                  <a:latin typeface="Arial" charset="0"/>
                </a:rPr>
                <a:t>3</a:t>
              </a:r>
              <a:endParaRPr lang="en-US">
                <a:latin typeface="Arial" charset="0"/>
              </a:endParaRPr>
            </a:p>
          </p:txBody>
        </p:sp>
        <p:sp>
          <p:nvSpPr>
            <p:cNvPr id="17453" name="Rectangle 129"/>
            <p:cNvSpPr>
              <a:spLocks noChangeArrowheads="1"/>
            </p:cNvSpPr>
            <p:nvPr/>
          </p:nvSpPr>
          <p:spPr bwMode="auto">
            <a:xfrm>
              <a:off x="4011" y="3206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chemeClr val="bg2"/>
                  </a:solidFill>
                  <a:latin typeface="Arial" charset="0"/>
                </a:rPr>
                <a:t>H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17417" name="Text Box 157"/>
          <p:cNvSpPr txBox="1">
            <a:spLocks noChangeArrowheads="1"/>
          </p:cNvSpPr>
          <p:nvPr/>
        </p:nvSpPr>
        <p:spPr bwMode="auto">
          <a:xfrm>
            <a:off x="1446213" y="2925763"/>
            <a:ext cx="688975" cy="5175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repeat</a:t>
            </a:r>
          </a:p>
          <a:p>
            <a:pPr algn="ctr"/>
            <a:r>
              <a:rPr lang="en-US" sz="1400">
                <a:latin typeface="Arial" charset="0"/>
              </a:rPr>
              <a:t>unit</a:t>
            </a:r>
          </a:p>
        </p:txBody>
      </p:sp>
      <p:sp>
        <p:nvSpPr>
          <p:cNvPr id="17418" name="Text Box 158"/>
          <p:cNvSpPr txBox="1">
            <a:spLocks noChangeArrowheads="1"/>
          </p:cNvSpPr>
          <p:nvPr/>
        </p:nvSpPr>
        <p:spPr bwMode="auto">
          <a:xfrm>
            <a:off x="3803650" y="2925763"/>
            <a:ext cx="688975" cy="5175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repeat</a:t>
            </a:r>
          </a:p>
          <a:p>
            <a:pPr algn="ctr"/>
            <a:r>
              <a:rPr lang="en-US" sz="1400">
                <a:latin typeface="Arial" charset="0"/>
              </a:rPr>
              <a:t>unit</a:t>
            </a:r>
          </a:p>
        </p:txBody>
      </p:sp>
      <p:sp>
        <p:nvSpPr>
          <p:cNvPr id="17419" name="Text Box 159"/>
          <p:cNvSpPr txBox="1">
            <a:spLocks noChangeArrowheads="1"/>
          </p:cNvSpPr>
          <p:nvPr/>
        </p:nvSpPr>
        <p:spPr bwMode="auto">
          <a:xfrm>
            <a:off x="6424613" y="2925763"/>
            <a:ext cx="688975" cy="5175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repeat</a:t>
            </a:r>
          </a:p>
          <a:p>
            <a:pPr algn="ctr"/>
            <a:r>
              <a:rPr lang="en-US" sz="1400">
                <a:latin typeface="Arial" charset="0"/>
              </a:rPr>
              <a:t>unit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1D23D6-821F-4822-8CFA-DC32C3EC6D34}" type="slidenum">
              <a:rPr lang="en-US"/>
              <a:pPr/>
              <a:t>20</a:t>
            </a:fld>
            <a:endParaRPr lang="en-US"/>
          </a:p>
        </p:txBody>
      </p:sp>
      <p:sp>
        <p:nvSpPr>
          <p:cNvPr id="53251" name="Rectangle 6"/>
          <p:cNvSpPr>
            <a:spLocks noChangeArrowheads="1"/>
          </p:cNvSpPr>
          <p:nvPr/>
        </p:nvSpPr>
        <p:spPr bwMode="auto">
          <a:xfrm>
            <a:off x="4025900" y="4413250"/>
            <a:ext cx="39862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14.7,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8e.</a:t>
            </a:r>
          </a:p>
        </p:txBody>
      </p:sp>
      <p:sp>
        <p:nvSpPr>
          <p:cNvPr id="53252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Molecular Structures for Polymers</a:t>
            </a:r>
            <a:endParaRPr lang="en-US" u="sng" smtClean="0">
              <a:ea typeface="ＭＳ Ｐゴシック" charset="-128"/>
            </a:endParaRPr>
          </a:p>
        </p:txBody>
      </p:sp>
      <p:grpSp>
        <p:nvGrpSpPr>
          <p:cNvPr id="53253" name="Group 10"/>
          <p:cNvGrpSpPr>
            <a:grpSpLocks noChangeAspect="1"/>
          </p:cNvGrpSpPr>
          <p:nvPr/>
        </p:nvGrpSpPr>
        <p:grpSpPr bwMode="auto">
          <a:xfrm>
            <a:off x="763588" y="2568575"/>
            <a:ext cx="7062787" cy="1644650"/>
            <a:chOff x="481" y="1618"/>
            <a:chExt cx="4449" cy="1036"/>
          </a:xfrm>
        </p:grpSpPr>
        <p:sp>
          <p:nvSpPr>
            <p:cNvPr id="53254" name="AutoShape 9"/>
            <p:cNvSpPr>
              <a:spLocks noChangeAspect="1" noChangeArrowheads="1" noTextEdit="1"/>
            </p:cNvSpPr>
            <p:nvPr/>
          </p:nvSpPr>
          <p:spPr bwMode="auto">
            <a:xfrm>
              <a:off x="481" y="1618"/>
              <a:ext cx="4449" cy="1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53255" name="Group 60"/>
            <p:cNvGrpSpPr>
              <a:grpSpLocks/>
            </p:cNvGrpSpPr>
            <p:nvPr/>
          </p:nvGrpSpPr>
          <p:grpSpPr bwMode="auto">
            <a:xfrm>
              <a:off x="1564" y="1632"/>
              <a:ext cx="860" cy="1015"/>
              <a:chOff x="1564" y="1632"/>
              <a:chExt cx="860" cy="1015"/>
            </a:xfrm>
          </p:grpSpPr>
          <p:sp>
            <p:nvSpPr>
              <p:cNvPr id="53379" name="Freeform 11"/>
              <p:cNvSpPr>
                <a:spLocks/>
              </p:cNvSpPr>
              <p:nvPr/>
            </p:nvSpPr>
            <p:spPr bwMode="auto">
              <a:xfrm>
                <a:off x="1564" y="1713"/>
                <a:ext cx="840" cy="494"/>
              </a:xfrm>
              <a:custGeom>
                <a:avLst/>
                <a:gdLst>
                  <a:gd name="T0" fmla="*/ 55 w 840"/>
                  <a:gd name="T1" fmla="*/ 0 h 494"/>
                  <a:gd name="T2" fmla="*/ 0 w 840"/>
                  <a:gd name="T3" fmla="*/ 494 h 494"/>
                  <a:gd name="T4" fmla="*/ 163 w 840"/>
                  <a:gd name="T5" fmla="*/ 453 h 494"/>
                  <a:gd name="T6" fmla="*/ 393 w 840"/>
                  <a:gd name="T7" fmla="*/ 426 h 494"/>
                  <a:gd name="T8" fmla="*/ 596 w 840"/>
                  <a:gd name="T9" fmla="*/ 447 h 494"/>
                  <a:gd name="T10" fmla="*/ 772 w 840"/>
                  <a:gd name="T11" fmla="*/ 440 h 494"/>
                  <a:gd name="T12" fmla="*/ 840 w 840"/>
                  <a:gd name="T13" fmla="*/ 440 h 494"/>
                  <a:gd name="T14" fmla="*/ 840 w 840"/>
                  <a:gd name="T15" fmla="*/ 223 h 494"/>
                  <a:gd name="T16" fmla="*/ 705 w 840"/>
                  <a:gd name="T17" fmla="*/ 210 h 494"/>
                  <a:gd name="T18" fmla="*/ 556 w 840"/>
                  <a:gd name="T19" fmla="*/ 169 h 494"/>
                  <a:gd name="T20" fmla="*/ 393 w 840"/>
                  <a:gd name="T21" fmla="*/ 95 h 494"/>
                  <a:gd name="T22" fmla="*/ 298 w 840"/>
                  <a:gd name="T23" fmla="*/ 40 h 494"/>
                  <a:gd name="T24" fmla="*/ 204 w 840"/>
                  <a:gd name="T25" fmla="*/ 27 h 494"/>
                  <a:gd name="T26" fmla="*/ 109 w 840"/>
                  <a:gd name="T27" fmla="*/ 0 h 494"/>
                  <a:gd name="T28" fmla="*/ 55 w 840"/>
                  <a:gd name="T29" fmla="*/ 0 h 4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40"/>
                  <a:gd name="T46" fmla="*/ 0 h 494"/>
                  <a:gd name="T47" fmla="*/ 840 w 840"/>
                  <a:gd name="T48" fmla="*/ 494 h 4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40" h="494">
                    <a:moveTo>
                      <a:pt x="55" y="0"/>
                    </a:moveTo>
                    <a:lnTo>
                      <a:pt x="0" y="494"/>
                    </a:lnTo>
                    <a:lnTo>
                      <a:pt x="163" y="453"/>
                    </a:lnTo>
                    <a:lnTo>
                      <a:pt x="393" y="426"/>
                    </a:lnTo>
                    <a:lnTo>
                      <a:pt x="596" y="447"/>
                    </a:lnTo>
                    <a:lnTo>
                      <a:pt x="772" y="440"/>
                    </a:lnTo>
                    <a:lnTo>
                      <a:pt x="840" y="440"/>
                    </a:lnTo>
                    <a:lnTo>
                      <a:pt x="840" y="223"/>
                    </a:lnTo>
                    <a:lnTo>
                      <a:pt x="705" y="210"/>
                    </a:lnTo>
                    <a:lnTo>
                      <a:pt x="556" y="169"/>
                    </a:lnTo>
                    <a:lnTo>
                      <a:pt x="393" y="95"/>
                    </a:lnTo>
                    <a:lnTo>
                      <a:pt x="298" y="40"/>
                    </a:lnTo>
                    <a:lnTo>
                      <a:pt x="204" y="27"/>
                    </a:lnTo>
                    <a:lnTo>
                      <a:pt x="109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0" name="Rectangle 12"/>
              <p:cNvSpPr>
                <a:spLocks noChangeArrowheads="1"/>
              </p:cNvSpPr>
              <p:nvPr/>
            </p:nvSpPr>
            <p:spPr bwMode="auto">
              <a:xfrm>
                <a:off x="1632" y="2484"/>
                <a:ext cx="9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FF0000"/>
                    </a:solidFill>
                    <a:latin typeface="Arial" charset="0"/>
                  </a:rPr>
                  <a:t>B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53381" name="Rectangle 13"/>
              <p:cNvSpPr>
                <a:spLocks noChangeArrowheads="1"/>
              </p:cNvSpPr>
              <p:nvPr/>
            </p:nvSpPr>
            <p:spPr bwMode="auto">
              <a:xfrm>
                <a:off x="1727" y="2484"/>
                <a:ext cx="49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FF0000"/>
                    </a:solidFill>
                    <a:latin typeface="Arial" charset="0"/>
                  </a:rPr>
                  <a:t>ranched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53382" name="Freeform 14"/>
              <p:cNvSpPr>
                <a:spLocks/>
              </p:cNvSpPr>
              <p:nvPr/>
            </p:nvSpPr>
            <p:spPr bwMode="auto">
              <a:xfrm>
                <a:off x="1605" y="1686"/>
                <a:ext cx="806" cy="237"/>
              </a:xfrm>
              <a:custGeom>
                <a:avLst/>
                <a:gdLst>
                  <a:gd name="T0" fmla="*/ 0 w 806"/>
                  <a:gd name="T1" fmla="*/ 0 h 237"/>
                  <a:gd name="T2" fmla="*/ 115 w 806"/>
                  <a:gd name="T3" fmla="*/ 13 h 237"/>
                  <a:gd name="T4" fmla="*/ 176 w 806"/>
                  <a:gd name="T5" fmla="*/ 20 h 237"/>
                  <a:gd name="T6" fmla="*/ 244 w 806"/>
                  <a:gd name="T7" fmla="*/ 47 h 237"/>
                  <a:gd name="T8" fmla="*/ 305 w 806"/>
                  <a:gd name="T9" fmla="*/ 67 h 237"/>
                  <a:gd name="T10" fmla="*/ 359 w 806"/>
                  <a:gd name="T11" fmla="*/ 101 h 237"/>
                  <a:gd name="T12" fmla="*/ 420 w 806"/>
                  <a:gd name="T13" fmla="*/ 128 h 237"/>
                  <a:gd name="T14" fmla="*/ 488 w 806"/>
                  <a:gd name="T15" fmla="*/ 162 h 237"/>
                  <a:gd name="T16" fmla="*/ 582 w 806"/>
                  <a:gd name="T17" fmla="*/ 189 h 237"/>
                  <a:gd name="T18" fmla="*/ 698 w 806"/>
                  <a:gd name="T19" fmla="*/ 216 h 237"/>
                  <a:gd name="T20" fmla="*/ 745 w 806"/>
                  <a:gd name="T21" fmla="*/ 223 h 237"/>
                  <a:gd name="T22" fmla="*/ 772 w 806"/>
                  <a:gd name="T23" fmla="*/ 230 h 237"/>
                  <a:gd name="T24" fmla="*/ 806 w 806"/>
                  <a:gd name="T25" fmla="*/ 237 h 2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6"/>
                  <a:gd name="T40" fmla="*/ 0 h 237"/>
                  <a:gd name="T41" fmla="*/ 806 w 806"/>
                  <a:gd name="T42" fmla="*/ 237 h 2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6" h="237">
                    <a:moveTo>
                      <a:pt x="0" y="0"/>
                    </a:moveTo>
                    <a:lnTo>
                      <a:pt x="115" y="13"/>
                    </a:lnTo>
                    <a:lnTo>
                      <a:pt x="176" y="20"/>
                    </a:lnTo>
                    <a:lnTo>
                      <a:pt x="244" y="47"/>
                    </a:lnTo>
                    <a:lnTo>
                      <a:pt x="305" y="67"/>
                    </a:lnTo>
                    <a:lnTo>
                      <a:pt x="359" y="101"/>
                    </a:lnTo>
                    <a:lnTo>
                      <a:pt x="420" y="128"/>
                    </a:lnTo>
                    <a:lnTo>
                      <a:pt x="488" y="162"/>
                    </a:lnTo>
                    <a:lnTo>
                      <a:pt x="582" y="189"/>
                    </a:lnTo>
                    <a:lnTo>
                      <a:pt x="698" y="216"/>
                    </a:lnTo>
                    <a:lnTo>
                      <a:pt x="745" y="223"/>
                    </a:lnTo>
                    <a:lnTo>
                      <a:pt x="772" y="230"/>
                    </a:lnTo>
                    <a:lnTo>
                      <a:pt x="806" y="237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3" name="Line 15"/>
              <p:cNvSpPr>
                <a:spLocks noChangeShapeType="1"/>
              </p:cNvSpPr>
              <p:nvPr/>
            </p:nvSpPr>
            <p:spPr bwMode="auto">
              <a:xfrm flipH="1" flipV="1">
                <a:off x="2411" y="1923"/>
                <a:ext cx="7" cy="6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3384" name="Freeform 16"/>
              <p:cNvSpPr>
                <a:spLocks/>
              </p:cNvSpPr>
              <p:nvPr/>
            </p:nvSpPr>
            <p:spPr bwMode="auto">
              <a:xfrm>
                <a:off x="1713" y="1720"/>
                <a:ext cx="61" cy="149"/>
              </a:xfrm>
              <a:custGeom>
                <a:avLst/>
                <a:gdLst>
                  <a:gd name="T0" fmla="*/ 61 w 61"/>
                  <a:gd name="T1" fmla="*/ 0 h 149"/>
                  <a:gd name="T2" fmla="*/ 48 w 61"/>
                  <a:gd name="T3" fmla="*/ 27 h 149"/>
                  <a:gd name="T4" fmla="*/ 34 w 61"/>
                  <a:gd name="T5" fmla="*/ 67 h 149"/>
                  <a:gd name="T6" fmla="*/ 0 w 61"/>
                  <a:gd name="T7" fmla="*/ 149 h 1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149"/>
                  <a:gd name="T14" fmla="*/ 61 w 61"/>
                  <a:gd name="T15" fmla="*/ 149 h 1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149">
                    <a:moveTo>
                      <a:pt x="61" y="0"/>
                    </a:moveTo>
                    <a:lnTo>
                      <a:pt x="48" y="27"/>
                    </a:lnTo>
                    <a:lnTo>
                      <a:pt x="34" y="67"/>
                    </a:lnTo>
                    <a:lnTo>
                      <a:pt x="0" y="149"/>
                    </a:ln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5" name="Line 17"/>
              <p:cNvSpPr>
                <a:spLocks noChangeShapeType="1"/>
              </p:cNvSpPr>
              <p:nvPr/>
            </p:nvSpPr>
            <p:spPr bwMode="auto">
              <a:xfrm flipH="1" flipV="1">
                <a:off x="1713" y="1869"/>
                <a:ext cx="14" cy="13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3386" name="Freeform 18"/>
              <p:cNvSpPr>
                <a:spLocks/>
              </p:cNvSpPr>
              <p:nvPr/>
            </p:nvSpPr>
            <p:spPr bwMode="auto">
              <a:xfrm>
                <a:off x="2079" y="1652"/>
                <a:ext cx="108" cy="183"/>
              </a:xfrm>
              <a:custGeom>
                <a:avLst/>
                <a:gdLst>
                  <a:gd name="T0" fmla="*/ 0 w 108"/>
                  <a:gd name="T1" fmla="*/ 183 h 183"/>
                  <a:gd name="T2" fmla="*/ 41 w 108"/>
                  <a:gd name="T3" fmla="*/ 135 h 183"/>
                  <a:gd name="T4" fmla="*/ 48 w 108"/>
                  <a:gd name="T5" fmla="*/ 101 h 183"/>
                  <a:gd name="T6" fmla="*/ 61 w 108"/>
                  <a:gd name="T7" fmla="*/ 81 h 183"/>
                  <a:gd name="T8" fmla="*/ 88 w 108"/>
                  <a:gd name="T9" fmla="*/ 34 h 183"/>
                  <a:gd name="T10" fmla="*/ 108 w 108"/>
                  <a:gd name="T11" fmla="*/ 0 h 1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183"/>
                  <a:gd name="T20" fmla="*/ 108 w 108"/>
                  <a:gd name="T21" fmla="*/ 183 h 1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183">
                    <a:moveTo>
                      <a:pt x="0" y="183"/>
                    </a:moveTo>
                    <a:lnTo>
                      <a:pt x="41" y="135"/>
                    </a:lnTo>
                    <a:lnTo>
                      <a:pt x="48" y="101"/>
                    </a:lnTo>
                    <a:lnTo>
                      <a:pt x="61" y="81"/>
                    </a:lnTo>
                    <a:lnTo>
                      <a:pt x="88" y="34"/>
                    </a:lnTo>
                    <a:lnTo>
                      <a:pt x="108" y="0"/>
                    </a:ln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7" name="Line 19"/>
              <p:cNvSpPr>
                <a:spLocks noChangeShapeType="1"/>
              </p:cNvSpPr>
              <p:nvPr/>
            </p:nvSpPr>
            <p:spPr bwMode="auto">
              <a:xfrm flipH="1" flipV="1">
                <a:off x="2187" y="1652"/>
                <a:ext cx="14" cy="13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3388" name="Freeform 20"/>
              <p:cNvSpPr>
                <a:spLocks/>
              </p:cNvSpPr>
              <p:nvPr/>
            </p:nvSpPr>
            <p:spPr bwMode="auto">
              <a:xfrm>
                <a:off x="1564" y="2153"/>
                <a:ext cx="833" cy="61"/>
              </a:xfrm>
              <a:custGeom>
                <a:avLst/>
                <a:gdLst>
                  <a:gd name="T0" fmla="*/ 0 w 833"/>
                  <a:gd name="T1" fmla="*/ 61 h 61"/>
                  <a:gd name="T2" fmla="*/ 136 w 833"/>
                  <a:gd name="T3" fmla="*/ 27 h 61"/>
                  <a:gd name="T4" fmla="*/ 204 w 833"/>
                  <a:gd name="T5" fmla="*/ 13 h 61"/>
                  <a:gd name="T6" fmla="*/ 292 w 833"/>
                  <a:gd name="T7" fmla="*/ 7 h 61"/>
                  <a:gd name="T8" fmla="*/ 414 w 833"/>
                  <a:gd name="T9" fmla="*/ 7 h 61"/>
                  <a:gd name="T10" fmla="*/ 474 w 833"/>
                  <a:gd name="T11" fmla="*/ 13 h 61"/>
                  <a:gd name="T12" fmla="*/ 542 w 833"/>
                  <a:gd name="T13" fmla="*/ 20 h 61"/>
                  <a:gd name="T14" fmla="*/ 678 w 833"/>
                  <a:gd name="T15" fmla="*/ 13 h 61"/>
                  <a:gd name="T16" fmla="*/ 833 w 833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33"/>
                  <a:gd name="T28" fmla="*/ 0 h 61"/>
                  <a:gd name="T29" fmla="*/ 833 w 833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33" h="61">
                    <a:moveTo>
                      <a:pt x="0" y="61"/>
                    </a:moveTo>
                    <a:lnTo>
                      <a:pt x="136" y="27"/>
                    </a:lnTo>
                    <a:lnTo>
                      <a:pt x="204" y="13"/>
                    </a:lnTo>
                    <a:lnTo>
                      <a:pt x="292" y="7"/>
                    </a:lnTo>
                    <a:lnTo>
                      <a:pt x="414" y="7"/>
                    </a:lnTo>
                    <a:lnTo>
                      <a:pt x="474" y="13"/>
                    </a:lnTo>
                    <a:lnTo>
                      <a:pt x="542" y="20"/>
                    </a:lnTo>
                    <a:lnTo>
                      <a:pt x="678" y="13"/>
                    </a:lnTo>
                    <a:lnTo>
                      <a:pt x="833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9" name="Line 21"/>
              <p:cNvSpPr>
                <a:spLocks noChangeShapeType="1"/>
              </p:cNvSpPr>
              <p:nvPr/>
            </p:nvSpPr>
            <p:spPr bwMode="auto">
              <a:xfrm flipH="1" flipV="1">
                <a:off x="2397" y="2153"/>
                <a:ext cx="7" cy="13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3390" name="Freeform 22"/>
              <p:cNvSpPr>
                <a:spLocks/>
              </p:cNvSpPr>
              <p:nvPr/>
            </p:nvSpPr>
            <p:spPr bwMode="auto">
              <a:xfrm>
                <a:off x="1639" y="1977"/>
                <a:ext cx="61" cy="203"/>
              </a:xfrm>
              <a:custGeom>
                <a:avLst/>
                <a:gdLst>
                  <a:gd name="T0" fmla="*/ 61 w 61"/>
                  <a:gd name="T1" fmla="*/ 203 h 203"/>
                  <a:gd name="T2" fmla="*/ 61 w 61"/>
                  <a:gd name="T3" fmla="*/ 156 h 203"/>
                  <a:gd name="T4" fmla="*/ 54 w 61"/>
                  <a:gd name="T5" fmla="*/ 115 h 203"/>
                  <a:gd name="T6" fmla="*/ 34 w 61"/>
                  <a:gd name="T7" fmla="*/ 81 h 203"/>
                  <a:gd name="T8" fmla="*/ 20 w 61"/>
                  <a:gd name="T9" fmla="*/ 54 h 203"/>
                  <a:gd name="T10" fmla="*/ 0 w 61"/>
                  <a:gd name="T11" fmla="*/ 0 h 2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203"/>
                  <a:gd name="T20" fmla="*/ 61 w 61"/>
                  <a:gd name="T21" fmla="*/ 203 h 2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203">
                    <a:moveTo>
                      <a:pt x="61" y="203"/>
                    </a:moveTo>
                    <a:lnTo>
                      <a:pt x="61" y="156"/>
                    </a:lnTo>
                    <a:lnTo>
                      <a:pt x="54" y="115"/>
                    </a:lnTo>
                    <a:lnTo>
                      <a:pt x="34" y="81"/>
                    </a:lnTo>
                    <a:lnTo>
                      <a:pt x="20" y="54"/>
                    </a:lnTo>
                    <a:lnTo>
                      <a:pt x="0" y="0"/>
                    </a:ln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1" name="Line 23"/>
              <p:cNvSpPr>
                <a:spLocks noChangeShapeType="1"/>
              </p:cNvSpPr>
              <p:nvPr/>
            </p:nvSpPr>
            <p:spPr bwMode="auto">
              <a:xfrm flipH="1" flipV="1">
                <a:off x="1639" y="1977"/>
                <a:ext cx="14" cy="13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3392" name="Freeform 24"/>
              <p:cNvSpPr>
                <a:spLocks/>
              </p:cNvSpPr>
              <p:nvPr/>
            </p:nvSpPr>
            <p:spPr bwMode="auto">
              <a:xfrm>
                <a:off x="2079" y="2180"/>
                <a:ext cx="176" cy="217"/>
              </a:xfrm>
              <a:custGeom>
                <a:avLst/>
                <a:gdLst>
                  <a:gd name="T0" fmla="*/ 0 w 176"/>
                  <a:gd name="T1" fmla="*/ 0 h 217"/>
                  <a:gd name="T2" fmla="*/ 0 w 176"/>
                  <a:gd name="T3" fmla="*/ 47 h 217"/>
                  <a:gd name="T4" fmla="*/ 7 w 176"/>
                  <a:gd name="T5" fmla="*/ 68 h 217"/>
                  <a:gd name="T6" fmla="*/ 20 w 176"/>
                  <a:gd name="T7" fmla="*/ 95 h 217"/>
                  <a:gd name="T8" fmla="*/ 61 w 176"/>
                  <a:gd name="T9" fmla="*/ 135 h 217"/>
                  <a:gd name="T10" fmla="*/ 115 w 176"/>
                  <a:gd name="T11" fmla="*/ 176 h 217"/>
                  <a:gd name="T12" fmla="*/ 142 w 176"/>
                  <a:gd name="T13" fmla="*/ 190 h 217"/>
                  <a:gd name="T14" fmla="*/ 176 w 176"/>
                  <a:gd name="T15" fmla="*/ 217 h 2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6"/>
                  <a:gd name="T25" fmla="*/ 0 h 217"/>
                  <a:gd name="T26" fmla="*/ 176 w 176"/>
                  <a:gd name="T27" fmla="*/ 217 h 2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6" h="217">
                    <a:moveTo>
                      <a:pt x="0" y="0"/>
                    </a:moveTo>
                    <a:lnTo>
                      <a:pt x="0" y="47"/>
                    </a:lnTo>
                    <a:lnTo>
                      <a:pt x="7" y="68"/>
                    </a:lnTo>
                    <a:lnTo>
                      <a:pt x="20" y="95"/>
                    </a:lnTo>
                    <a:lnTo>
                      <a:pt x="61" y="135"/>
                    </a:lnTo>
                    <a:lnTo>
                      <a:pt x="115" y="176"/>
                    </a:lnTo>
                    <a:lnTo>
                      <a:pt x="142" y="190"/>
                    </a:lnTo>
                    <a:lnTo>
                      <a:pt x="176" y="217"/>
                    </a:ln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3" name="Line 25"/>
              <p:cNvSpPr>
                <a:spLocks noChangeShapeType="1"/>
              </p:cNvSpPr>
              <p:nvPr/>
            </p:nvSpPr>
            <p:spPr bwMode="auto">
              <a:xfrm flipH="1" flipV="1">
                <a:off x="2255" y="2397"/>
                <a:ext cx="7" cy="6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3394" name="Rectangle 26"/>
              <p:cNvSpPr>
                <a:spLocks noChangeArrowheads="1"/>
              </p:cNvSpPr>
              <p:nvPr/>
            </p:nvSpPr>
            <p:spPr bwMode="auto">
              <a:xfrm>
                <a:off x="1639" y="1666"/>
                <a:ext cx="34" cy="60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5" name="Rectangle 27"/>
              <p:cNvSpPr>
                <a:spLocks noChangeArrowheads="1"/>
              </p:cNvSpPr>
              <p:nvPr/>
            </p:nvSpPr>
            <p:spPr bwMode="auto">
              <a:xfrm>
                <a:off x="1720" y="1679"/>
                <a:ext cx="34" cy="54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6" name="Rectangle 28"/>
              <p:cNvSpPr>
                <a:spLocks noChangeArrowheads="1"/>
              </p:cNvSpPr>
              <p:nvPr/>
            </p:nvSpPr>
            <p:spPr bwMode="auto">
              <a:xfrm>
                <a:off x="1795" y="1699"/>
                <a:ext cx="33" cy="54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7" name="Rectangle 29"/>
              <p:cNvSpPr>
                <a:spLocks noChangeArrowheads="1"/>
              </p:cNvSpPr>
              <p:nvPr/>
            </p:nvSpPr>
            <p:spPr bwMode="auto">
              <a:xfrm>
                <a:off x="1869" y="1727"/>
                <a:ext cx="34" cy="60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8" name="Rectangle 30"/>
              <p:cNvSpPr>
                <a:spLocks noChangeArrowheads="1"/>
              </p:cNvSpPr>
              <p:nvPr/>
            </p:nvSpPr>
            <p:spPr bwMode="auto">
              <a:xfrm>
                <a:off x="1951" y="1767"/>
                <a:ext cx="33" cy="54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9" name="Rectangle 31"/>
              <p:cNvSpPr>
                <a:spLocks noChangeArrowheads="1"/>
              </p:cNvSpPr>
              <p:nvPr/>
            </p:nvSpPr>
            <p:spPr bwMode="auto">
              <a:xfrm>
                <a:off x="2025" y="1801"/>
                <a:ext cx="34" cy="61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0" name="Rectangle 32"/>
              <p:cNvSpPr>
                <a:spLocks noChangeArrowheads="1"/>
              </p:cNvSpPr>
              <p:nvPr/>
            </p:nvSpPr>
            <p:spPr bwMode="auto">
              <a:xfrm>
                <a:off x="2100" y="1842"/>
                <a:ext cx="33" cy="53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1" name="Rectangle 33"/>
              <p:cNvSpPr>
                <a:spLocks noChangeArrowheads="1"/>
              </p:cNvSpPr>
              <p:nvPr/>
            </p:nvSpPr>
            <p:spPr bwMode="auto">
              <a:xfrm>
                <a:off x="2181" y="1848"/>
                <a:ext cx="33" cy="61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2" name="Rectangle 34"/>
              <p:cNvSpPr>
                <a:spLocks noChangeArrowheads="1"/>
              </p:cNvSpPr>
              <p:nvPr/>
            </p:nvSpPr>
            <p:spPr bwMode="auto">
              <a:xfrm>
                <a:off x="2262" y="1876"/>
                <a:ext cx="34" cy="53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3" name="Rectangle 35"/>
              <p:cNvSpPr>
                <a:spLocks noChangeArrowheads="1"/>
              </p:cNvSpPr>
              <p:nvPr/>
            </p:nvSpPr>
            <p:spPr bwMode="auto">
              <a:xfrm>
                <a:off x="2343" y="1896"/>
                <a:ext cx="34" cy="54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4" name="Rectangle 36"/>
              <p:cNvSpPr>
                <a:spLocks noChangeArrowheads="1"/>
              </p:cNvSpPr>
              <p:nvPr/>
            </p:nvSpPr>
            <p:spPr bwMode="auto">
              <a:xfrm>
                <a:off x="1592" y="2187"/>
                <a:ext cx="33" cy="60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5" name="Rectangle 37"/>
              <p:cNvSpPr>
                <a:spLocks noChangeArrowheads="1"/>
              </p:cNvSpPr>
              <p:nvPr/>
            </p:nvSpPr>
            <p:spPr bwMode="auto">
              <a:xfrm>
                <a:off x="1660" y="2167"/>
                <a:ext cx="33" cy="60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6" name="Rectangle 38"/>
              <p:cNvSpPr>
                <a:spLocks noChangeArrowheads="1"/>
              </p:cNvSpPr>
              <p:nvPr/>
            </p:nvSpPr>
            <p:spPr bwMode="auto">
              <a:xfrm>
                <a:off x="1734" y="2146"/>
                <a:ext cx="33" cy="54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7" name="Rectangle 39"/>
              <p:cNvSpPr>
                <a:spLocks noChangeArrowheads="1"/>
              </p:cNvSpPr>
              <p:nvPr/>
            </p:nvSpPr>
            <p:spPr bwMode="auto">
              <a:xfrm>
                <a:off x="1808" y="2133"/>
                <a:ext cx="34" cy="54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8" name="Rectangle 40"/>
              <p:cNvSpPr>
                <a:spLocks noChangeArrowheads="1"/>
              </p:cNvSpPr>
              <p:nvPr/>
            </p:nvSpPr>
            <p:spPr bwMode="auto">
              <a:xfrm>
                <a:off x="1883" y="2133"/>
                <a:ext cx="33" cy="54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9" name="Rectangle 41"/>
              <p:cNvSpPr>
                <a:spLocks noChangeArrowheads="1"/>
              </p:cNvSpPr>
              <p:nvPr/>
            </p:nvSpPr>
            <p:spPr bwMode="auto">
              <a:xfrm>
                <a:off x="1957" y="2140"/>
                <a:ext cx="27" cy="53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0" name="Rectangle 42"/>
              <p:cNvSpPr>
                <a:spLocks noChangeArrowheads="1"/>
              </p:cNvSpPr>
              <p:nvPr/>
            </p:nvSpPr>
            <p:spPr bwMode="auto">
              <a:xfrm>
                <a:off x="2025" y="2140"/>
                <a:ext cx="34" cy="60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1" name="Rectangle 43"/>
              <p:cNvSpPr>
                <a:spLocks noChangeArrowheads="1"/>
              </p:cNvSpPr>
              <p:nvPr/>
            </p:nvSpPr>
            <p:spPr bwMode="auto">
              <a:xfrm>
                <a:off x="2100" y="2146"/>
                <a:ext cx="33" cy="61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2" name="Rectangle 44"/>
              <p:cNvSpPr>
                <a:spLocks noChangeArrowheads="1"/>
              </p:cNvSpPr>
              <p:nvPr/>
            </p:nvSpPr>
            <p:spPr bwMode="auto">
              <a:xfrm>
                <a:off x="2174" y="2146"/>
                <a:ext cx="34" cy="54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3" name="Rectangle 45"/>
              <p:cNvSpPr>
                <a:spLocks noChangeArrowheads="1"/>
              </p:cNvSpPr>
              <p:nvPr/>
            </p:nvSpPr>
            <p:spPr bwMode="auto">
              <a:xfrm>
                <a:off x="2249" y="2140"/>
                <a:ext cx="33" cy="53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4" name="Rectangle 46"/>
              <p:cNvSpPr>
                <a:spLocks noChangeArrowheads="1"/>
              </p:cNvSpPr>
              <p:nvPr/>
            </p:nvSpPr>
            <p:spPr bwMode="auto">
              <a:xfrm>
                <a:off x="2316" y="2133"/>
                <a:ext cx="34" cy="54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5" name="Rectangle 47"/>
              <p:cNvSpPr>
                <a:spLocks noChangeArrowheads="1"/>
              </p:cNvSpPr>
              <p:nvPr/>
            </p:nvSpPr>
            <p:spPr bwMode="auto">
              <a:xfrm>
                <a:off x="2391" y="2126"/>
                <a:ext cx="33" cy="54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6" name="Rectangle 48"/>
              <p:cNvSpPr>
                <a:spLocks noChangeArrowheads="1"/>
              </p:cNvSpPr>
              <p:nvPr/>
            </p:nvSpPr>
            <p:spPr bwMode="auto">
              <a:xfrm>
                <a:off x="1673" y="2099"/>
                <a:ext cx="54" cy="33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7" name="Rectangle 49"/>
              <p:cNvSpPr>
                <a:spLocks noChangeArrowheads="1"/>
              </p:cNvSpPr>
              <p:nvPr/>
            </p:nvSpPr>
            <p:spPr bwMode="auto">
              <a:xfrm>
                <a:off x="1646" y="2025"/>
                <a:ext cx="60" cy="33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8" name="Rectangle 50"/>
              <p:cNvSpPr>
                <a:spLocks noChangeArrowheads="1"/>
              </p:cNvSpPr>
              <p:nvPr/>
            </p:nvSpPr>
            <p:spPr bwMode="auto">
              <a:xfrm>
                <a:off x="1612" y="1957"/>
                <a:ext cx="61" cy="33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9" name="Rectangle 51"/>
              <p:cNvSpPr>
                <a:spLocks noChangeArrowheads="1"/>
              </p:cNvSpPr>
              <p:nvPr/>
            </p:nvSpPr>
            <p:spPr bwMode="auto">
              <a:xfrm>
                <a:off x="1687" y="1896"/>
                <a:ext cx="60" cy="33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0" name="Rectangle 52"/>
              <p:cNvSpPr>
                <a:spLocks noChangeArrowheads="1"/>
              </p:cNvSpPr>
              <p:nvPr/>
            </p:nvSpPr>
            <p:spPr bwMode="auto">
              <a:xfrm>
                <a:off x="1700" y="1828"/>
                <a:ext cx="61" cy="34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1" name="Rectangle 53"/>
              <p:cNvSpPr>
                <a:spLocks noChangeArrowheads="1"/>
              </p:cNvSpPr>
              <p:nvPr/>
            </p:nvSpPr>
            <p:spPr bwMode="auto">
              <a:xfrm>
                <a:off x="1720" y="1760"/>
                <a:ext cx="61" cy="34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2" name="Rectangle 54"/>
              <p:cNvSpPr>
                <a:spLocks noChangeArrowheads="1"/>
              </p:cNvSpPr>
              <p:nvPr/>
            </p:nvSpPr>
            <p:spPr bwMode="auto">
              <a:xfrm>
                <a:off x="2093" y="1774"/>
                <a:ext cx="54" cy="33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3" name="Rectangle 55"/>
              <p:cNvSpPr>
                <a:spLocks noChangeArrowheads="1"/>
              </p:cNvSpPr>
              <p:nvPr/>
            </p:nvSpPr>
            <p:spPr bwMode="auto">
              <a:xfrm>
                <a:off x="2127" y="1699"/>
                <a:ext cx="53" cy="34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4" name="Rectangle 56"/>
              <p:cNvSpPr>
                <a:spLocks noChangeArrowheads="1"/>
              </p:cNvSpPr>
              <p:nvPr/>
            </p:nvSpPr>
            <p:spPr bwMode="auto">
              <a:xfrm>
                <a:off x="2161" y="1632"/>
                <a:ext cx="53" cy="33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5" name="Rectangle 57"/>
              <p:cNvSpPr>
                <a:spLocks noChangeArrowheads="1"/>
              </p:cNvSpPr>
              <p:nvPr/>
            </p:nvSpPr>
            <p:spPr bwMode="auto">
              <a:xfrm>
                <a:off x="2073" y="2241"/>
                <a:ext cx="53" cy="34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6" name="Rectangle 58"/>
              <p:cNvSpPr>
                <a:spLocks noChangeArrowheads="1"/>
              </p:cNvSpPr>
              <p:nvPr/>
            </p:nvSpPr>
            <p:spPr bwMode="auto">
              <a:xfrm>
                <a:off x="2113" y="2302"/>
                <a:ext cx="61" cy="34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7" name="Rectangle 59"/>
              <p:cNvSpPr>
                <a:spLocks noChangeArrowheads="1"/>
              </p:cNvSpPr>
              <p:nvPr/>
            </p:nvSpPr>
            <p:spPr bwMode="auto">
              <a:xfrm>
                <a:off x="2194" y="2363"/>
                <a:ext cx="61" cy="33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256" name="Group 123"/>
            <p:cNvGrpSpPr>
              <a:grpSpLocks/>
            </p:cNvGrpSpPr>
            <p:nvPr/>
          </p:nvGrpSpPr>
          <p:grpSpPr bwMode="auto">
            <a:xfrm>
              <a:off x="2668" y="1903"/>
              <a:ext cx="968" cy="744"/>
              <a:chOff x="2668" y="1903"/>
              <a:chExt cx="968" cy="744"/>
            </a:xfrm>
          </p:grpSpPr>
          <p:sp>
            <p:nvSpPr>
              <p:cNvPr id="53317" name="Freeform 61"/>
              <p:cNvSpPr>
                <a:spLocks/>
              </p:cNvSpPr>
              <p:nvPr/>
            </p:nvSpPr>
            <p:spPr bwMode="auto">
              <a:xfrm>
                <a:off x="2675" y="1950"/>
                <a:ext cx="941" cy="372"/>
              </a:xfrm>
              <a:custGeom>
                <a:avLst/>
                <a:gdLst>
                  <a:gd name="T0" fmla="*/ 14 w 941"/>
                  <a:gd name="T1" fmla="*/ 27 h 372"/>
                  <a:gd name="T2" fmla="*/ 183 w 941"/>
                  <a:gd name="T3" fmla="*/ 7 h 372"/>
                  <a:gd name="T4" fmla="*/ 325 w 941"/>
                  <a:gd name="T5" fmla="*/ 0 h 372"/>
                  <a:gd name="T6" fmla="*/ 447 w 941"/>
                  <a:gd name="T7" fmla="*/ 20 h 372"/>
                  <a:gd name="T8" fmla="*/ 664 w 941"/>
                  <a:gd name="T9" fmla="*/ 40 h 372"/>
                  <a:gd name="T10" fmla="*/ 786 w 941"/>
                  <a:gd name="T11" fmla="*/ 54 h 372"/>
                  <a:gd name="T12" fmla="*/ 941 w 941"/>
                  <a:gd name="T13" fmla="*/ 40 h 372"/>
                  <a:gd name="T14" fmla="*/ 941 w 941"/>
                  <a:gd name="T15" fmla="*/ 372 h 372"/>
                  <a:gd name="T16" fmla="*/ 792 w 941"/>
                  <a:gd name="T17" fmla="*/ 352 h 372"/>
                  <a:gd name="T18" fmla="*/ 643 w 941"/>
                  <a:gd name="T19" fmla="*/ 338 h 372"/>
                  <a:gd name="T20" fmla="*/ 372 w 941"/>
                  <a:gd name="T21" fmla="*/ 338 h 372"/>
                  <a:gd name="T22" fmla="*/ 203 w 941"/>
                  <a:gd name="T23" fmla="*/ 352 h 372"/>
                  <a:gd name="T24" fmla="*/ 0 w 941"/>
                  <a:gd name="T25" fmla="*/ 372 h 372"/>
                  <a:gd name="T26" fmla="*/ 14 w 941"/>
                  <a:gd name="T27" fmla="*/ 27 h 3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41"/>
                  <a:gd name="T43" fmla="*/ 0 h 372"/>
                  <a:gd name="T44" fmla="*/ 941 w 941"/>
                  <a:gd name="T45" fmla="*/ 372 h 37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41" h="372">
                    <a:moveTo>
                      <a:pt x="14" y="27"/>
                    </a:moveTo>
                    <a:lnTo>
                      <a:pt x="183" y="7"/>
                    </a:lnTo>
                    <a:lnTo>
                      <a:pt x="325" y="0"/>
                    </a:lnTo>
                    <a:lnTo>
                      <a:pt x="447" y="20"/>
                    </a:lnTo>
                    <a:lnTo>
                      <a:pt x="664" y="40"/>
                    </a:lnTo>
                    <a:lnTo>
                      <a:pt x="786" y="54"/>
                    </a:lnTo>
                    <a:lnTo>
                      <a:pt x="941" y="40"/>
                    </a:lnTo>
                    <a:lnTo>
                      <a:pt x="941" y="372"/>
                    </a:lnTo>
                    <a:lnTo>
                      <a:pt x="792" y="352"/>
                    </a:lnTo>
                    <a:lnTo>
                      <a:pt x="643" y="338"/>
                    </a:lnTo>
                    <a:lnTo>
                      <a:pt x="372" y="338"/>
                    </a:lnTo>
                    <a:lnTo>
                      <a:pt x="203" y="352"/>
                    </a:lnTo>
                    <a:lnTo>
                      <a:pt x="0" y="372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8" name="Rectangle 62"/>
              <p:cNvSpPr>
                <a:spLocks noChangeArrowheads="1"/>
              </p:cNvSpPr>
              <p:nvPr/>
            </p:nvSpPr>
            <p:spPr bwMode="auto">
              <a:xfrm>
                <a:off x="2722" y="2484"/>
                <a:ext cx="80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FF0000"/>
                    </a:solidFill>
                    <a:latin typeface="Arial" charset="0"/>
                  </a:rPr>
                  <a:t>Cross-Linked</a:t>
                </a:r>
                <a:endParaRPr lang="en-US">
                  <a:latin typeface="Arial" charset="0"/>
                </a:endParaRPr>
              </a:p>
            </p:txBody>
          </p:sp>
          <p:grpSp>
            <p:nvGrpSpPr>
              <p:cNvPr id="53319" name="Group 122"/>
              <p:cNvGrpSpPr>
                <a:grpSpLocks/>
              </p:cNvGrpSpPr>
              <p:nvPr/>
            </p:nvGrpSpPr>
            <p:grpSpPr bwMode="auto">
              <a:xfrm>
                <a:off x="2668" y="1903"/>
                <a:ext cx="968" cy="460"/>
                <a:chOff x="2668" y="1903"/>
                <a:chExt cx="968" cy="460"/>
              </a:xfrm>
            </p:grpSpPr>
            <p:sp>
              <p:nvSpPr>
                <p:cNvPr id="53320" name="Freeform 63"/>
                <p:cNvSpPr>
                  <a:spLocks/>
                </p:cNvSpPr>
                <p:nvPr/>
              </p:nvSpPr>
              <p:spPr bwMode="auto">
                <a:xfrm>
                  <a:off x="2689" y="1929"/>
                  <a:ext cx="914" cy="55"/>
                </a:xfrm>
                <a:custGeom>
                  <a:avLst/>
                  <a:gdLst>
                    <a:gd name="T0" fmla="*/ 0 w 914"/>
                    <a:gd name="T1" fmla="*/ 28 h 55"/>
                    <a:gd name="T2" fmla="*/ 74 w 914"/>
                    <a:gd name="T3" fmla="*/ 14 h 55"/>
                    <a:gd name="T4" fmla="*/ 162 w 914"/>
                    <a:gd name="T5" fmla="*/ 7 h 55"/>
                    <a:gd name="T6" fmla="*/ 284 w 914"/>
                    <a:gd name="T7" fmla="*/ 0 h 55"/>
                    <a:gd name="T8" fmla="*/ 406 w 914"/>
                    <a:gd name="T9" fmla="*/ 14 h 55"/>
                    <a:gd name="T10" fmla="*/ 514 w 914"/>
                    <a:gd name="T11" fmla="*/ 28 h 55"/>
                    <a:gd name="T12" fmla="*/ 636 w 914"/>
                    <a:gd name="T13" fmla="*/ 48 h 55"/>
                    <a:gd name="T14" fmla="*/ 744 w 914"/>
                    <a:gd name="T15" fmla="*/ 55 h 55"/>
                    <a:gd name="T16" fmla="*/ 860 w 914"/>
                    <a:gd name="T17" fmla="*/ 55 h 55"/>
                    <a:gd name="T18" fmla="*/ 914 w 914"/>
                    <a:gd name="T19" fmla="*/ 41 h 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14"/>
                    <a:gd name="T31" fmla="*/ 0 h 55"/>
                    <a:gd name="T32" fmla="*/ 914 w 914"/>
                    <a:gd name="T33" fmla="*/ 55 h 5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14" h="55">
                      <a:moveTo>
                        <a:pt x="0" y="28"/>
                      </a:moveTo>
                      <a:lnTo>
                        <a:pt x="74" y="14"/>
                      </a:lnTo>
                      <a:lnTo>
                        <a:pt x="162" y="7"/>
                      </a:lnTo>
                      <a:lnTo>
                        <a:pt x="284" y="0"/>
                      </a:lnTo>
                      <a:lnTo>
                        <a:pt x="406" y="14"/>
                      </a:lnTo>
                      <a:lnTo>
                        <a:pt x="514" y="28"/>
                      </a:lnTo>
                      <a:lnTo>
                        <a:pt x="636" y="48"/>
                      </a:lnTo>
                      <a:lnTo>
                        <a:pt x="744" y="55"/>
                      </a:lnTo>
                      <a:lnTo>
                        <a:pt x="860" y="55"/>
                      </a:lnTo>
                      <a:lnTo>
                        <a:pt x="914" y="41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21" name="Line 64"/>
                <p:cNvSpPr>
                  <a:spLocks noChangeShapeType="1"/>
                </p:cNvSpPr>
                <p:nvPr/>
              </p:nvSpPr>
              <p:spPr bwMode="auto">
                <a:xfrm flipH="1" flipV="1">
                  <a:off x="3603" y="1970"/>
                  <a:ext cx="13" cy="7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3322" name="Freeform 65"/>
                <p:cNvSpPr>
                  <a:spLocks/>
                </p:cNvSpPr>
                <p:nvPr/>
              </p:nvSpPr>
              <p:spPr bwMode="auto">
                <a:xfrm>
                  <a:off x="2682" y="2092"/>
                  <a:ext cx="928" cy="81"/>
                </a:xfrm>
                <a:custGeom>
                  <a:avLst/>
                  <a:gdLst>
                    <a:gd name="T0" fmla="*/ 0 w 928"/>
                    <a:gd name="T1" fmla="*/ 34 h 81"/>
                    <a:gd name="T2" fmla="*/ 68 w 928"/>
                    <a:gd name="T3" fmla="*/ 27 h 81"/>
                    <a:gd name="T4" fmla="*/ 142 w 928"/>
                    <a:gd name="T5" fmla="*/ 34 h 81"/>
                    <a:gd name="T6" fmla="*/ 244 w 928"/>
                    <a:gd name="T7" fmla="*/ 47 h 81"/>
                    <a:gd name="T8" fmla="*/ 352 w 928"/>
                    <a:gd name="T9" fmla="*/ 74 h 81"/>
                    <a:gd name="T10" fmla="*/ 481 w 928"/>
                    <a:gd name="T11" fmla="*/ 81 h 81"/>
                    <a:gd name="T12" fmla="*/ 542 w 928"/>
                    <a:gd name="T13" fmla="*/ 81 h 81"/>
                    <a:gd name="T14" fmla="*/ 609 w 928"/>
                    <a:gd name="T15" fmla="*/ 81 h 81"/>
                    <a:gd name="T16" fmla="*/ 731 w 928"/>
                    <a:gd name="T17" fmla="*/ 68 h 81"/>
                    <a:gd name="T18" fmla="*/ 860 w 928"/>
                    <a:gd name="T19" fmla="*/ 47 h 81"/>
                    <a:gd name="T20" fmla="*/ 894 w 928"/>
                    <a:gd name="T21" fmla="*/ 20 h 81"/>
                    <a:gd name="T22" fmla="*/ 928 w 928"/>
                    <a:gd name="T23" fmla="*/ 0 h 8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28"/>
                    <a:gd name="T37" fmla="*/ 0 h 81"/>
                    <a:gd name="T38" fmla="*/ 928 w 928"/>
                    <a:gd name="T39" fmla="*/ 81 h 8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28" h="81">
                      <a:moveTo>
                        <a:pt x="0" y="34"/>
                      </a:moveTo>
                      <a:lnTo>
                        <a:pt x="68" y="27"/>
                      </a:lnTo>
                      <a:lnTo>
                        <a:pt x="142" y="34"/>
                      </a:lnTo>
                      <a:lnTo>
                        <a:pt x="244" y="47"/>
                      </a:lnTo>
                      <a:lnTo>
                        <a:pt x="352" y="74"/>
                      </a:lnTo>
                      <a:lnTo>
                        <a:pt x="481" y="81"/>
                      </a:lnTo>
                      <a:lnTo>
                        <a:pt x="542" y="81"/>
                      </a:lnTo>
                      <a:lnTo>
                        <a:pt x="609" y="81"/>
                      </a:lnTo>
                      <a:lnTo>
                        <a:pt x="731" y="68"/>
                      </a:lnTo>
                      <a:lnTo>
                        <a:pt x="860" y="47"/>
                      </a:lnTo>
                      <a:lnTo>
                        <a:pt x="894" y="20"/>
                      </a:lnTo>
                      <a:lnTo>
                        <a:pt x="928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23" name="Line 66"/>
                <p:cNvSpPr>
                  <a:spLocks noChangeShapeType="1"/>
                </p:cNvSpPr>
                <p:nvPr/>
              </p:nvSpPr>
              <p:spPr bwMode="auto">
                <a:xfrm flipH="1" flipV="1">
                  <a:off x="3610" y="2092"/>
                  <a:ext cx="13" cy="14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3324" name="Freeform 67"/>
                <p:cNvSpPr>
                  <a:spLocks/>
                </p:cNvSpPr>
                <p:nvPr/>
              </p:nvSpPr>
              <p:spPr bwMode="auto">
                <a:xfrm>
                  <a:off x="2668" y="2288"/>
                  <a:ext cx="942" cy="27"/>
                </a:xfrm>
                <a:custGeom>
                  <a:avLst/>
                  <a:gdLst>
                    <a:gd name="T0" fmla="*/ 0 w 942"/>
                    <a:gd name="T1" fmla="*/ 27 h 27"/>
                    <a:gd name="T2" fmla="*/ 129 w 942"/>
                    <a:gd name="T3" fmla="*/ 14 h 27"/>
                    <a:gd name="T4" fmla="*/ 197 w 942"/>
                    <a:gd name="T5" fmla="*/ 7 h 27"/>
                    <a:gd name="T6" fmla="*/ 271 w 942"/>
                    <a:gd name="T7" fmla="*/ 7 h 27"/>
                    <a:gd name="T8" fmla="*/ 366 w 942"/>
                    <a:gd name="T9" fmla="*/ 0 h 27"/>
                    <a:gd name="T10" fmla="*/ 413 w 942"/>
                    <a:gd name="T11" fmla="*/ 0 h 27"/>
                    <a:gd name="T12" fmla="*/ 468 w 942"/>
                    <a:gd name="T13" fmla="*/ 7 h 27"/>
                    <a:gd name="T14" fmla="*/ 549 w 942"/>
                    <a:gd name="T15" fmla="*/ 7 h 27"/>
                    <a:gd name="T16" fmla="*/ 623 w 942"/>
                    <a:gd name="T17" fmla="*/ 14 h 27"/>
                    <a:gd name="T18" fmla="*/ 705 w 942"/>
                    <a:gd name="T19" fmla="*/ 21 h 27"/>
                    <a:gd name="T20" fmla="*/ 799 w 942"/>
                    <a:gd name="T21" fmla="*/ 27 h 27"/>
                    <a:gd name="T22" fmla="*/ 860 w 942"/>
                    <a:gd name="T23" fmla="*/ 27 h 27"/>
                    <a:gd name="T24" fmla="*/ 942 w 942"/>
                    <a:gd name="T25" fmla="*/ 27 h 2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42"/>
                    <a:gd name="T40" fmla="*/ 0 h 27"/>
                    <a:gd name="T41" fmla="*/ 942 w 942"/>
                    <a:gd name="T42" fmla="*/ 27 h 2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42" h="27">
                      <a:moveTo>
                        <a:pt x="0" y="27"/>
                      </a:moveTo>
                      <a:lnTo>
                        <a:pt x="129" y="14"/>
                      </a:lnTo>
                      <a:lnTo>
                        <a:pt x="197" y="7"/>
                      </a:lnTo>
                      <a:lnTo>
                        <a:pt x="271" y="7"/>
                      </a:lnTo>
                      <a:lnTo>
                        <a:pt x="366" y="0"/>
                      </a:lnTo>
                      <a:lnTo>
                        <a:pt x="413" y="0"/>
                      </a:lnTo>
                      <a:lnTo>
                        <a:pt x="468" y="7"/>
                      </a:lnTo>
                      <a:lnTo>
                        <a:pt x="549" y="7"/>
                      </a:lnTo>
                      <a:lnTo>
                        <a:pt x="623" y="14"/>
                      </a:lnTo>
                      <a:lnTo>
                        <a:pt x="705" y="21"/>
                      </a:lnTo>
                      <a:lnTo>
                        <a:pt x="799" y="27"/>
                      </a:lnTo>
                      <a:lnTo>
                        <a:pt x="860" y="27"/>
                      </a:lnTo>
                      <a:lnTo>
                        <a:pt x="942" y="27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25" name="Line 68"/>
                <p:cNvSpPr>
                  <a:spLocks noChangeShapeType="1"/>
                </p:cNvSpPr>
                <p:nvPr/>
              </p:nvSpPr>
              <p:spPr bwMode="auto">
                <a:xfrm flipH="1" flipV="1">
                  <a:off x="3610" y="2315"/>
                  <a:ext cx="6" cy="14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3326" name="Freeform 69"/>
                <p:cNvSpPr>
                  <a:spLocks/>
                </p:cNvSpPr>
                <p:nvPr/>
              </p:nvSpPr>
              <p:spPr bwMode="auto">
                <a:xfrm>
                  <a:off x="2817" y="2126"/>
                  <a:ext cx="14" cy="176"/>
                </a:xfrm>
                <a:custGeom>
                  <a:avLst/>
                  <a:gdLst>
                    <a:gd name="T0" fmla="*/ 14 w 14"/>
                    <a:gd name="T1" fmla="*/ 176 h 176"/>
                    <a:gd name="T2" fmla="*/ 7 w 14"/>
                    <a:gd name="T3" fmla="*/ 142 h 176"/>
                    <a:gd name="T4" fmla="*/ 7 w 14"/>
                    <a:gd name="T5" fmla="*/ 115 h 176"/>
                    <a:gd name="T6" fmla="*/ 0 w 14"/>
                    <a:gd name="T7" fmla="*/ 81 h 176"/>
                    <a:gd name="T8" fmla="*/ 0 w 14"/>
                    <a:gd name="T9" fmla="*/ 54 h 176"/>
                    <a:gd name="T10" fmla="*/ 0 w 14"/>
                    <a:gd name="T11" fmla="*/ 0 h 1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176"/>
                    <a:gd name="T20" fmla="*/ 14 w 14"/>
                    <a:gd name="T21" fmla="*/ 176 h 17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176">
                      <a:moveTo>
                        <a:pt x="14" y="176"/>
                      </a:moveTo>
                      <a:lnTo>
                        <a:pt x="7" y="142"/>
                      </a:lnTo>
                      <a:lnTo>
                        <a:pt x="7" y="115"/>
                      </a:lnTo>
                      <a:lnTo>
                        <a:pt x="0" y="81"/>
                      </a:lnTo>
                      <a:lnTo>
                        <a:pt x="0" y="5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27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2817" y="2126"/>
                  <a:ext cx="14" cy="13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3328" name="Freeform 71"/>
                <p:cNvSpPr>
                  <a:spLocks/>
                </p:cNvSpPr>
                <p:nvPr/>
              </p:nvSpPr>
              <p:spPr bwMode="auto">
                <a:xfrm>
                  <a:off x="3427" y="2166"/>
                  <a:ext cx="27" cy="149"/>
                </a:xfrm>
                <a:custGeom>
                  <a:avLst/>
                  <a:gdLst>
                    <a:gd name="T0" fmla="*/ 0 w 27"/>
                    <a:gd name="T1" fmla="*/ 0 h 149"/>
                    <a:gd name="T2" fmla="*/ 0 w 27"/>
                    <a:gd name="T3" fmla="*/ 34 h 149"/>
                    <a:gd name="T4" fmla="*/ 6 w 27"/>
                    <a:gd name="T5" fmla="*/ 75 h 149"/>
                    <a:gd name="T6" fmla="*/ 6 w 27"/>
                    <a:gd name="T7" fmla="*/ 109 h 149"/>
                    <a:gd name="T8" fmla="*/ 27 w 27"/>
                    <a:gd name="T9" fmla="*/ 149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149"/>
                    <a:gd name="T17" fmla="*/ 27 w 27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149">
                      <a:moveTo>
                        <a:pt x="0" y="0"/>
                      </a:moveTo>
                      <a:lnTo>
                        <a:pt x="0" y="34"/>
                      </a:lnTo>
                      <a:lnTo>
                        <a:pt x="6" y="75"/>
                      </a:lnTo>
                      <a:lnTo>
                        <a:pt x="6" y="109"/>
                      </a:lnTo>
                      <a:lnTo>
                        <a:pt x="27" y="149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29" name="Line 72"/>
                <p:cNvSpPr>
                  <a:spLocks noChangeShapeType="1"/>
                </p:cNvSpPr>
                <p:nvPr/>
              </p:nvSpPr>
              <p:spPr bwMode="auto">
                <a:xfrm flipH="1" flipV="1">
                  <a:off x="3454" y="2315"/>
                  <a:ext cx="7" cy="14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3330" name="Freeform 73"/>
                <p:cNvSpPr>
                  <a:spLocks/>
                </p:cNvSpPr>
                <p:nvPr/>
              </p:nvSpPr>
              <p:spPr bwMode="auto">
                <a:xfrm>
                  <a:off x="3149" y="1950"/>
                  <a:ext cx="34" cy="216"/>
                </a:xfrm>
                <a:custGeom>
                  <a:avLst/>
                  <a:gdLst>
                    <a:gd name="T0" fmla="*/ 0 w 34"/>
                    <a:gd name="T1" fmla="*/ 216 h 216"/>
                    <a:gd name="T2" fmla="*/ 0 w 34"/>
                    <a:gd name="T3" fmla="*/ 149 h 216"/>
                    <a:gd name="T4" fmla="*/ 14 w 34"/>
                    <a:gd name="T5" fmla="*/ 95 h 216"/>
                    <a:gd name="T6" fmla="*/ 20 w 34"/>
                    <a:gd name="T7" fmla="*/ 40 h 216"/>
                    <a:gd name="T8" fmla="*/ 34 w 34"/>
                    <a:gd name="T9" fmla="*/ 0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216"/>
                    <a:gd name="T17" fmla="*/ 34 w 34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216">
                      <a:moveTo>
                        <a:pt x="0" y="216"/>
                      </a:moveTo>
                      <a:lnTo>
                        <a:pt x="0" y="149"/>
                      </a:lnTo>
                      <a:lnTo>
                        <a:pt x="14" y="95"/>
                      </a:lnTo>
                      <a:lnTo>
                        <a:pt x="20" y="40"/>
                      </a:lnTo>
                      <a:lnTo>
                        <a:pt x="34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31" name="Line 74"/>
                <p:cNvSpPr>
                  <a:spLocks noChangeShapeType="1"/>
                </p:cNvSpPr>
                <p:nvPr/>
              </p:nvSpPr>
              <p:spPr bwMode="auto">
                <a:xfrm flipH="1" flipV="1">
                  <a:off x="3183" y="1950"/>
                  <a:ext cx="7" cy="13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3332" name="Rectangle 75"/>
                <p:cNvSpPr>
                  <a:spLocks noChangeArrowheads="1"/>
                </p:cNvSpPr>
                <p:nvPr/>
              </p:nvSpPr>
              <p:spPr bwMode="auto">
                <a:xfrm>
                  <a:off x="2696" y="1930"/>
                  <a:ext cx="33" cy="60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33" name="Rectangle 76"/>
                <p:cNvSpPr>
                  <a:spLocks noChangeArrowheads="1"/>
                </p:cNvSpPr>
                <p:nvPr/>
              </p:nvSpPr>
              <p:spPr bwMode="auto">
                <a:xfrm>
                  <a:off x="2770" y="1923"/>
                  <a:ext cx="33" cy="54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34" name="Rectangle 77"/>
                <p:cNvSpPr>
                  <a:spLocks noChangeArrowheads="1"/>
                </p:cNvSpPr>
                <p:nvPr/>
              </p:nvSpPr>
              <p:spPr bwMode="auto">
                <a:xfrm>
                  <a:off x="2838" y="1916"/>
                  <a:ext cx="33" cy="54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35" name="Rectangle 78"/>
                <p:cNvSpPr>
                  <a:spLocks noChangeArrowheads="1"/>
                </p:cNvSpPr>
                <p:nvPr/>
              </p:nvSpPr>
              <p:spPr bwMode="auto">
                <a:xfrm>
                  <a:off x="2912" y="1909"/>
                  <a:ext cx="34" cy="54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36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7" y="1903"/>
                  <a:ext cx="33" cy="60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37" name="Rectangle 80"/>
                <p:cNvSpPr>
                  <a:spLocks noChangeArrowheads="1"/>
                </p:cNvSpPr>
                <p:nvPr/>
              </p:nvSpPr>
              <p:spPr bwMode="auto">
                <a:xfrm>
                  <a:off x="3061" y="1916"/>
                  <a:ext cx="34" cy="54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38" name="Rectangle 81"/>
                <p:cNvSpPr>
                  <a:spLocks noChangeArrowheads="1"/>
                </p:cNvSpPr>
                <p:nvPr/>
              </p:nvSpPr>
              <p:spPr bwMode="auto">
                <a:xfrm>
                  <a:off x="3136" y="1916"/>
                  <a:ext cx="26" cy="61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39" name="Rectangle 82"/>
                <p:cNvSpPr>
                  <a:spLocks noChangeArrowheads="1"/>
                </p:cNvSpPr>
                <p:nvPr/>
              </p:nvSpPr>
              <p:spPr bwMode="auto">
                <a:xfrm>
                  <a:off x="3203" y="1930"/>
                  <a:ext cx="34" cy="60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40" name="Rectangle 83"/>
                <p:cNvSpPr>
                  <a:spLocks noChangeArrowheads="1"/>
                </p:cNvSpPr>
                <p:nvPr/>
              </p:nvSpPr>
              <p:spPr bwMode="auto">
                <a:xfrm>
                  <a:off x="3278" y="1943"/>
                  <a:ext cx="33" cy="61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41" name="Rectangle 84"/>
                <p:cNvSpPr>
                  <a:spLocks noChangeArrowheads="1"/>
                </p:cNvSpPr>
                <p:nvPr/>
              </p:nvSpPr>
              <p:spPr bwMode="auto">
                <a:xfrm>
                  <a:off x="3352" y="1957"/>
                  <a:ext cx="34" cy="60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42" name="Rectangle 85"/>
                <p:cNvSpPr>
                  <a:spLocks noChangeArrowheads="1"/>
                </p:cNvSpPr>
                <p:nvPr/>
              </p:nvSpPr>
              <p:spPr bwMode="auto">
                <a:xfrm>
                  <a:off x="3427" y="1957"/>
                  <a:ext cx="33" cy="60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43" name="Rectangle 86"/>
                <p:cNvSpPr>
                  <a:spLocks noChangeArrowheads="1"/>
                </p:cNvSpPr>
                <p:nvPr/>
              </p:nvSpPr>
              <p:spPr bwMode="auto">
                <a:xfrm>
                  <a:off x="3495" y="1957"/>
                  <a:ext cx="33" cy="60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44" name="Rectangle 87"/>
                <p:cNvSpPr>
                  <a:spLocks noChangeArrowheads="1"/>
                </p:cNvSpPr>
                <p:nvPr/>
              </p:nvSpPr>
              <p:spPr bwMode="auto">
                <a:xfrm>
                  <a:off x="3569" y="1950"/>
                  <a:ext cx="34" cy="61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45" name="Rectangle 88"/>
                <p:cNvSpPr>
                  <a:spLocks noChangeArrowheads="1"/>
                </p:cNvSpPr>
                <p:nvPr/>
              </p:nvSpPr>
              <p:spPr bwMode="auto">
                <a:xfrm>
                  <a:off x="3583" y="2085"/>
                  <a:ext cx="33" cy="61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46" name="Rectangle 89"/>
                <p:cNvSpPr>
                  <a:spLocks noChangeArrowheads="1"/>
                </p:cNvSpPr>
                <p:nvPr/>
              </p:nvSpPr>
              <p:spPr bwMode="auto">
                <a:xfrm>
                  <a:off x="3522" y="2119"/>
                  <a:ext cx="33" cy="61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47" name="Rectangle 90"/>
                <p:cNvSpPr>
                  <a:spLocks noChangeArrowheads="1"/>
                </p:cNvSpPr>
                <p:nvPr/>
              </p:nvSpPr>
              <p:spPr bwMode="auto">
                <a:xfrm>
                  <a:off x="3461" y="2140"/>
                  <a:ext cx="33" cy="60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48" name="Rectangle 91"/>
                <p:cNvSpPr>
                  <a:spLocks noChangeArrowheads="1"/>
                </p:cNvSpPr>
                <p:nvPr/>
              </p:nvSpPr>
              <p:spPr bwMode="auto">
                <a:xfrm>
                  <a:off x="3393" y="2146"/>
                  <a:ext cx="33" cy="54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49" name="Rectangle 92"/>
                <p:cNvSpPr>
                  <a:spLocks noChangeArrowheads="1"/>
                </p:cNvSpPr>
                <p:nvPr/>
              </p:nvSpPr>
              <p:spPr bwMode="auto">
                <a:xfrm>
                  <a:off x="3332" y="2153"/>
                  <a:ext cx="34" cy="54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50" name="Rectangle 93"/>
                <p:cNvSpPr>
                  <a:spLocks noChangeArrowheads="1"/>
                </p:cNvSpPr>
                <p:nvPr/>
              </p:nvSpPr>
              <p:spPr bwMode="auto">
                <a:xfrm>
                  <a:off x="3271" y="2160"/>
                  <a:ext cx="34" cy="54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51" name="Rectangle 94"/>
                <p:cNvSpPr>
                  <a:spLocks noChangeArrowheads="1"/>
                </p:cNvSpPr>
                <p:nvPr/>
              </p:nvSpPr>
              <p:spPr bwMode="auto">
                <a:xfrm>
                  <a:off x="3210" y="2153"/>
                  <a:ext cx="34" cy="61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52" name="Rectangle 95"/>
                <p:cNvSpPr>
                  <a:spLocks noChangeArrowheads="1"/>
                </p:cNvSpPr>
                <p:nvPr/>
              </p:nvSpPr>
              <p:spPr bwMode="auto">
                <a:xfrm>
                  <a:off x="3143" y="2153"/>
                  <a:ext cx="33" cy="61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53" name="Rectangle 96"/>
                <p:cNvSpPr>
                  <a:spLocks noChangeArrowheads="1"/>
                </p:cNvSpPr>
                <p:nvPr/>
              </p:nvSpPr>
              <p:spPr bwMode="auto">
                <a:xfrm>
                  <a:off x="3082" y="2153"/>
                  <a:ext cx="33" cy="54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54" name="Rectangle 97"/>
                <p:cNvSpPr>
                  <a:spLocks noChangeArrowheads="1"/>
                </p:cNvSpPr>
                <p:nvPr/>
              </p:nvSpPr>
              <p:spPr bwMode="auto">
                <a:xfrm>
                  <a:off x="3021" y="2140"/>
                  <a:ext cx="33" cy="60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55" name="Rectangle 98"/>
                <p:cNvSpPr>
                  <a:spLocks noChangeArrowheads="1"/>
                </p:cNvSpPr>
                <p:nvPr/>
              </p:nvSpPr>
              <p:spPr bwMode="auto">
                <a:xfrm>
                  <a:off x="2960" y="2133"/>
                  <a:ext cx="33" cy="54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56" name="Rectangle 99"/>
                <p:cNvSpPr>
                  <a:spLocks noChangeArrowheads="1"/>
                </p:cNvSpPr>
                <p:nvPr/>
              </p:nvSpPr>
              <p:spPr bwMode="auto">
                <a:xfrm>
                  <a:off x="2892" y="2119"/>
                  <a:ext cx="33" cy="61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57" name="Rectangle 100"/>
                <p:cNvSpPr>
                  <a:spLocks noChangeArrowheads="1"/>
                </p:cNvSpPr>
                <p:nvPr/>
              </p:nvSpPr>
              <p:spPr bwMode="auto">
                <a:xfrm>
                  <a:off x="2831" y="2106"/>
                  <a:ext cx="33" cy="60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58" name="Rectangle 101"/>
                <p:cNvSpPr>
                  <a:spLocks noChangeArrowheads="1"/>
                </p:cNvSpPr>
                <p:nvPr/>
              </p:nvSpPr>
              <p:spPr bwMode="auto">
                <a:xfrm>
                  <a:off x="2770" y="2106"/>
                  <a:ext cx="33" cy="53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59" name="Rectangle 102"/>
                <p:cNvSpPr>
                  <a:spLocks noChangeArrowheads="1"/>
                </p:cNvSpPr>
                <p:nvPr/>
              </p:nvSpPr>
              <p:spPr bwMode="auto">
                <a:xfrm>
                  <a:off x="2709" y="2106"/>
                  <a:ext cx="34" cy="53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60" name="Rectangle 103"/>
                <p:cNvSpPr>
                  <a:spLocks noChangeArrowheads="1"/>
                </p:cNvSpPr>
                <p:nvPr/>
              </p:nvSpPr>
              <p:spPr bwMode="auto">
                <a:xfrm>
                  <a:off x="2696" y="2295"/>
                  <a:ext cx="33" cy="54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61" name="Rectangle 104"/>
                <p:cNvSpPr>
                  <a:spLocks noChangeArrowheads="1"/>
                </p:cNvSpPr>
                <p:nvPr/>
              </p:nvSpPr>
              <p:spPr bwMode="auto">
                <a:xfrm>
                  <a:off x="2757" y="2289"/>
                  <a:ext cx="33" cy="60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62" name="Rectangle 105"/>
                <p:cNvSpPr>
                  <a:spLocks noChangeArrowheads="1"/>
                </p:cNvSpPr>
                <p:nvPr/>
              </p:nvSpPr>
              <p:spPr bwMode="auto">
                <a:xfrm>
                  <a:off x="2824" y="2282"/>
                  <a:ext cx="34" cy="54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63" name="Rectangle 106"/>
                <p:cNvSpPr>
                  <a:spLocks noChangeArrowheads="1"/>
                </p:cNvSpPr>
                <p:nvPr/>
              </p:nvSpPr>
              <p:spPr bwMode="auto">
                <a:xfrm>
                  <a:off x="2885" y="2268"/>
                  <a:ext cx="34" cy="61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64" name="Rectangle 107"/>
                <p:cNvSpPr>
                  <a:spLocks noChangeArrowheads="1"/>
                </p:cNvSpPr>
                <p:nvPr/>
              </p:nvSpPr>
              <p:spPr bwMode="auto">
                <a:xfrm>
                  <a:off x="2953" y="2261"/>
                  <a:ext cx="33" cy="61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65" name="Rectangle 108"/>
                <p:cNvSpPr>
                  <a:spLocks noChangeArrowheads="1"/>
                </p:cNvSpPr>
                <p:nvPr/>
              </p:nvSpPr>
              <p:spPr bwMode="auto">
                <a:xfrm>
                  <a:off x="3021" y="2261"/>
                  <a:ext cx="26" cy="61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66" name="Rectangle 109"/>
                <p:cNvSpPr>
                  <a:spLocks noChangeArrowheads="1"/>
                </p:cNvSpPr>
                <p:nvPr/>
              </p:nvSpPr>
              <p:spPr bwMode="auto">
                <a:xfrm>
                  <a:off x="3082" y="2268"/>
                  <a:ext cx="33" cy="54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67" name="Rectangle 110"/>
                <p:cNvSpPr>
                  <a:spLocks noChangeArrowheads="1"/>
                </p:cNvSpPr>
                <p:nvPr/>
              </p:nvSpPr>
              <p:spPr bwMode="auto">
                <a:xfrm>
                  <a:off x="3149" y="2268"/>
                  <a:ext cx="34" cy="54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68" name="Rectangle 111"/>
                <p:cNvSpPr>
                  <a:spLocks noChangeArrowheads="1"/>
                </p:cNvSpPr>
                <p:nvPr/>
              </p:nvSpPr>
              <p:spPr bwMode="auto">
                <a:xfrm>
                  <a:off x="3210" y="2275"/>
                  <a:ext cx="34" cy="54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69" name="Rectangle 112"/>
                <p:cNvSpPr>
                  <a:spLocks noChangeArrowheads="1"/>
                </p:cNvSpPr>
                <p:nvPr/>
              </p:nvSpPr>
              <p:spPr bwMode="auto">
                <a:xfrm>
                  <a:off x="3278" y="2275"/>
                  <a:ext cx="33" cy="61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70" name="Rectangle 113"/>
                <p:cNvSpPr>
                  <a:spLocks noChangeArrowheads="1"/>
                </p:cNvSpPr>
                <p:nvPr/>
              </p:nvSpPr>
              <p:spPr bwMode="auto">
                <a:xfrm>
                  <a:off x="3339" y="2282"/>
                  <a:ext cx="33" cy="60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71" name="Rectangle 114"/>
                <p:cNvSpPr>
                  <a:spLocks noChangeArrowheads="1"/>
                </p:cNvSpPr>
                <p:nvPr/>
              </p:nvSpPr>
              <p:spPr bwMode="auto">
                <a:xfrm>
                  <a:off x="3407" y="2289"/>
                  <a:ext cx="33" cy="60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72" name="Rectangle 115"/>
                <p:cNvSpPr>
                  <a:spLocks noChangeArrowheads="1"/>
                </p:cNvSpPr>
                <p:nvPr/>
              </p:nvSpPr>
              <p:spPr bwMode="auto">
                <a:xfrm>
                  <a:off x="3474" y="2295"/>
                  <a:ext cx="34" cy="54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73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35" y="2302"/>
                  <a:ext cx="34" cy="54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74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03" y="2302"/>
                  <a:ext cx="33" cy="61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75" name="Rectangle 118"/>
                <p:cNvSpPr>
                  <a:spLocks noChangeArrowheads="1"/>
                </p:cNvSpPr>
                <p:nvPr/>
              </p:nvSpPr>
              <p:spPr bwMode="auto">
                <a:xfrm>
                  <a:off x="2797" y="2207"/>
                  <a:ext cx="54" cy="34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76" name="Rectangle 119"/>
                <p:cNvSpPr>
                  <a:spLocks noChangeArrowheads="1"/>
                </p:cNvSpPr>
                <p:nvPr/>
              </p:nvSpPr>
              <p:spPr bwMode="auto">
                <a:xfrm>
                  <a:off x="3413" y="2228"/>
                  <a:ext cx="61" cy="33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77" name="Rectangle 120"/>
                <p:cNvSpPr>
                  <a:spLocks noChangeArrowheads="1"/>
                </p:cNvSpPr>
                <p:nvPr/>
              </p:nvSpPr>
              <p:spPr bwMode="auto">
                <a:xfrm>
                  <a:off x="3122" y="2079"/>
                  <a:ext cx="61" cy="33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78" name="Rectangle 121"/>
                <p:cNvSpPr>
                  <a:spLocks noChangeArrowheads="1"/>
                </p:cNvSpPr>
                <p:nvPr/>
              </p:nvSpPr>
              <p:spPr bwMode="auto">
                <a:xfrm>
                  <a:off x="3143" y="2018"/>
                  <a:ext cx="60" cy="26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3257" name="Group 153"/>
            <p:cNvGrpSpPr>
              <a:grpSpLocks/>
            </p:cNvGrpSpPr>
            <p:nvPr/>
          </p:nvGrpSpPr>
          <p:grpSpPr bwMode="auto">
            <a:xfrm>
              <a:off x="3880" y="1652"/>
              <a:ext cx="1029" cy="995"/>
              <a:chOff x="3880" y="1652"/>
              <a:chExt cx="1029" cy="995"/>
            </a:xfrm>
          </p:grpSpPr>
          <p:sp>
            <p:nvSpPr>
              <p:cNvPr id="53288" name="Rectangle 124"/>
              <p:cNvSpPr>
                <a:spLocks noChangeArrowheads="1"/>
              </p:cNvSpPr>
              <p:nvPr/>
            </p:nvSpPr>
            <p:spPr bwMode="auto">
              <a:xfrm>
                <a:off x="4111" y="2484"/>
                <a:ext cx="499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0000"/>
                    </a:solidFill>
                    <a:latin typeface="Arial" charset="0"/>
                  </a:rPr>
                  <a:t>Network</a:t>
                </a:r>
                <a:endParaRPr lang="en-US">
                  <a:latin typeface="Arial" charset="0"/>
                </a:endParaRPr>
              </a:p>
            </p:txBody>
          </p:sp>
          <p:grpSp>
            <p:nvGrpSpPr>
              <p:cNvPr id="53289" name="Group 152"/>
              <p:cNvGrpSpPr>
                <a:grpSpLocks/>
              </p:cNvGrpSpPr>
              <p:nvPr/>
            </p:nvGrpSpPr>
            <p:grpSpPr bwMode="auto">
              <a:xfrm>
                <a:off x="3880" y="1652"/>
                <a:ext cx="1029" cy="846"/>
                <a:chOff x="3880" y="1652"/>
                <a:chExt cx="1029" cy="846"/>
              </a:xfrm>
            </p:grpSpPr>
            <p:sp>
              <p:nvSpPr>
                <p:cNvPr id="53290" name="Line 125"/>
                <p:cNvSpPr>
                  <a:spLocks noChangeShapeType="1"/>
                </p:cNvSpPr>
                <p:nvPr/>
              </p:nvSpPr>
              <p:spPr bwMode="auto">
                <a:xfrm>
                  <a:off x="3928" y="1821"/>
                  <a:ext cx="169" cy="136"/>
                </a:xfrm>
                <a:prstGeom prst="line">
                  <a:avLst/>
                </a:prstGeom>
                <a:noFill/>
                <a:ln w="428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3291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4097" y="1855"/>
                  <a:ext cx="217" cy="115"/>
                </a:xfrm>
                <a:prstGeom prst="line">
                  <a:avLst/>
                </a:prstGeom>
                <a:noFill/>
                <a:ln w="428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3292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4063" y="1977"/>
                  <a:ext cx="34" cy="196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3293" name="Line 128"/>
                <p:cNvSpPr>
                  <a:spLocks noChangeShapeType="1"/>
                </p:cNvSpPr>
                <p:nvPr/>
              </p:nvSpPr>
              <p:spPr bwMode="auto">
                <a:xfrm>
                  <a:off x="4063" y="2173"/>
                  <a:ext cx="190" cy="122"/>
                </a:xfrm>
                <a:prstGeom prst="line">
                  <a:avLst/>
                </a:prstGeom>
                <a:noFill/>
                <a:ln w="428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3294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3880" y="2180"/>
                  <a:ext cx="183" cy="135"/>
                </a:xfrm>
                <a:prstGeom prst="line">
                  <a:avLst/>
                </a:prstGeom>
                <a:noFill/>
                <a:ln w="428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3295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4273" y="2180"/>
                  <a:ext cx="203" cy="115"/>
                </a:xfrm>
                <a:prstGeom prst="line">
                  <a:avLst/>
                </a:prstGeom>
                <a:noFill/>
                <a:ln w="428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3296" name="Line 131"/>
                <p:cNvSpPr>
                  <a:spLocks noChangeShapeType="1"/>
                </p:cNvSpPr>
                <p:nvPr/>
              </p:nvSpPr>
              <p:spPr bwMode="auto">
                <a:xfrm>
                  <a:off x="4266" y="2302"/>
                  <a:ext cx="14" cy="142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3297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4470" y="1997"/>
                  <a:ext cx="27" cy="183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3298" name="Line 133"/>
                <p:cNvSpPr>
                  <a:spLocks noChangeShapeType="1"/>
                </p:cNvSpPr>
                <p:nvPr/>
              </p:nvSpPr>
              <p:spPr bwMode="auto">
                <a:xfrm>
                  <a:off x="4476" y="2200"/>
                  <a:ext cx="203" cy="68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3299" name="Line 134"/>
                <p:cNvSpPr>
                  <a:spLocks noChangeShapeType="1"/>
                </p:cNvSpPr>
                <p:nvPr/>
              </p:nvSpPr>
              <p:spPr bwMode="auto">
                <a:xfrm>
                  <a:off x="4327" y="1855"/>
                  <a:ext cx="170" cy="135"/>
                </a:xfrm>
                <a:prstGeom prst="line">
                  <a:avLst/>
                </a:prstGeom>
                <a:noFill/>
                <a:ln w="428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3300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4503" y="1862"/>
                  <a:ext cx="170" cy="128"/>
                </a:xfrm>
                <a:prstGeom prst="line">
                  <a:avLst/>
                </a:prstGeom>
                <a:noFill/>
                <a:ln w="428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3301" name="Line 136"/>
                <p:cNvSpPr>
                  <a:spLocks noChangeShapeType="1"/>
                </p:cNvSpPr>
                <p:nvPr/>
              </p:nvSpPr>
              <p:spPr bwMode="auto">
                <a:xfrm>
                  <a:off x="4673" y="1862"/>
                  <a:ext cx="189" cy="122"/>
                </a:xfrm>
                <a:prstGeom prst="line">
                  <a:avLst/>
                </a:prstGeom>
                <a:noFill/>
                <a:ln w="428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3302" name="Line 137"/>
                <p:cNvSpPr>
                  <a:spLocks noChangeShapeType="1"/>
                </p:cNvSpPr>
                <p:nvPr/>
              </p:nvSpPr>
              <p:spPr bwMode="auto">
                <a:xfrm>
                  <a:off x="4646" y="1679"/>
                  <a:ext cx="27" cy="183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3303" name="Line 138"/>
                <p:cNvSpPr>
                  <a:spLocks noChangeShapeType="1"/>
                </p:cNvSpPr>
                <p:nvPr/>
              </p:nvSpPr>
              <p:spPr bwMode="auto">
                <a:xfrm>
                  <a:off x="4300" y="1652"/>
                  <a:ext cx="21" cy="196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3304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4693" y="2173"/>
                  <a:ext cx="163" cy="102"/>
                </a:xfrm>
                <a:prstGeom prst="line">
                  <a:avLst/>
                </a:prstGeom>
                <a:noFill/>
                <a:ln w="428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3305" name="Line 140"/>
                <p:cNvSpPr>
                  <a:spLocks noChangeShapeType="1"/>
                </p:cNvSpPr>
                <p:nvPr/>
              </p:nvSpPr>
              <p:spPr bwMode="auto">
                <a:xfrm>
                  <a:off x="4693" y="2288"/>
                  <a:ext cx="41" cy="2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3306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856" y="1984"/>
                  <a:ext cx="6" cy="196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3307" name="Rectangle 142"/>
                <p:cNvSpPr>
                  <a:spLocks noChangeArrowheads="1"/>
                </p:cNvSpPr>
                <p:nvPr/>
              </p:nvSpPr>
              <p:spPr bwMode="auto">
                <a:xfrm>
                  <a:off x="4070" y="1909"/>
                  <a:ext cx="74" cy="129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08" name="Rectangle 143"/>
                <p:cNvSpPr>
                  <a:spLocks noChangeArrowheads="1"/>
                </p:cNvSpPr>
                <p:nvPr/>
              </p:nvSpPr>
              <p:spPr bwMode="auto">
                <a:xfrm>
                  <a:off x="4036" y="2126"/>
                  <a:ext cx="74" cy="128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09" name="Rectangle 144"/>
                <p:cNvSpPr>
                  <a:spLocks noChangeArrowheads="1"/>
                </p:cNvSpPr>
                <p:nvPr/>
              </p:nvSpPr>
              <p:spPr bwMode="auto">
                <a:xfrm>
                  <a:off x="4233" y="2234"/>
                  <a:ext cx="74" cy="129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10" name="Rectangle 145"/>
                <p:cNvSpPr>
                  <a:spLocks noChangeArrowheads="1"/>
                </p:cNvSpPr>
                <p:nvPr/>
              </p:nvSpPr>
              <p:spPr bwMode="auto">
                <a:xfrm>
                  <a:off x="4436" y="2146"/>
                  <a:ext cx="81" cy="129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11" name="Rectangle 146"/>
                <p:cNvSpPr>
                  <a:spLocks noChangeArrowheads="1"/>
                </p:cNvSpPr>
                <p:nvPr/>
              </p:nvSpPr>
              <p:spPr bwMode="auto">
                <a:xfrm>
                  <a:off x="4666" y="2214"/>
                  <a:ext cx="74" cy="128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12" name="Rectangle 147"/>
                <p:cNvSpPr>
                  <a:spLocks noChangeArrowheads="1"/>
                </p:cNvSpPr>
                <p:nvPr/>
              </p:nvSpPr>
              <p:spPr bwMode="auto">
                <a:xfrm>
                  <a:off x="4829" y="2126"/>
                  <a:ext cx="80" cy="135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13" name="Rectangle 148"/>
                <p:cNvSpPr>
                  <a:spLocks noChangeArrowheads="1"/>
                </p:cNvSpPr>
                <p:nvPr/>
              </p:nvSpPr>
              <p:spPr bwMode="auto">
                <a:xfrm>
                  <a:off x="4829" y="1916"/>
                  <a:ext cx="74" cy="135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14" name="Rectangle 149"/>
                <p:cNvSpPr>
                  <a:spLocks noChangeArrowheads="1"/>
                </p:cNvSpPr>
                <p:nvPr/>
              </p:nvSpPr>
              <p:spPr bwMode="auto">
                <a:xfrm>
                  <a:off x="4639" y="1821"/>
                  <a:ext cx="74" cy="129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15" name="Rectangle 150"/>
                <p:cNvSpPr>
                  <a:spLocks noChangeArrowheads="1"/>
                </p:cNvSpPr>
                <p:nvPr/>
              </p:nvSpPr>
              <p:spPr bwMode="auto">
                <a:xfrm>
                  <a:off x="4463" y="1930"/>
                  <a:ext cx="74" cy="135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16" name="Rectangle 151"/>
                <p:cNvSpPr>
                  <a:spLocks noChangeArrowheads="1"/>
                </p:cNvSpPr>
                <p:nvPr/>
              </p:nvSpPr>
              <p:spPr bwMode="auto">
                <a:xfrm>
                  <a:off x="4280" y="1801"/>
                  <a:ext cx="81" cy="128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3258" name="Group 183"/>
            <p:cNvGrpSpPr>
              <a:grpSpLocks/>
            </p:cNvGrpSpPr>
            <p:nvPr/>
          </p:nvGrpSpPr>
          <p:grpSpPr bwMode="auto">
            <a:xfrm>
              <a:off x="488" y="1862"/>
              <a:ext cx="839" cy="785"/>
              <a:chOff x="488" y="1862"/>
              <a:chExt cx="839" cy="785"/>
            </a:xfrm>
          </p:grpSpPr>
          <p:sp>
            <p:nvSpPr>
              <p:cNvPr id="53259" name="Freeform 154"/>
              <p:cNvSpPr>
                <a:spLocks/>
              </p:cNvSpPr>
              <p:nvPr/>
            </p:nvSpPr>
            <p:spPr bwMode="auto">
              <a:xfrm>
                <a:off x="549" y="1902"/>
                <a:ext cx="765" cy="400"/>
              </a:xfrm>
              <a:custGeom>
                <a:avLst/>
                <a:gdLst>
                  <a:gd name="T0" fmla="*/ 0 w 765"/>
                  <a:gd name="T1" fmla="*/ 183 h 400"/>
                  <a:gd name="T2" fmla="*/ 196 w 765"/>
                  <a:gd name="T3" fmla="*/ 183 h 400"/>
                  <a:gd name="T4" fmla="*/ 406 w 765"/>
                  <a:gd name="T5" fmla="*/ 237 h 400"/>
                  <a:gd name="T6" fmla="*/ 609 w 765"/>
                  <a:gd name="T7" fmla="*/ 319 h 400"/>
                  <a:gd name="T8" fmla="*/ 697 w 765"/>
                  <a:gd name="T9" fmla="*/ 400 h 400"/>
                  <a:gd name="T10" fmla="*/ 765 w 765"/>
                  <a:gd name="T11" fmla="*/ 61 h 400"/>
                  <a:gd name="T12" fmla="*/ 609 w 765"/>
                  <a:gd name="T13" fmla="*/ 75 h 400"/>
                  <a:gd name="T14" fmla="*/ 474 w 765"/>
                  <a:gd name="T15" fmla="*/ 48 h 400"/>
                  <a:gd name="T16" fmla="*/ 345 w 765"/>
                  <a:gd name="T17" fmla="*/ 21 h 400"/>
                  <a:gd name="T18" fmla="*/ 257 w 765"/>
                  <a:gd name="T19" fmla="*/ 7 h 400"/>
                  <a:gd name="T20" fmla="*/ 135 w 765"/>
                  <a:gd name="T21" fmla="*/ 0 h 400"/>
                  <a:gd name="T22" fmla="*/ 54 w 765"/>
                  <a:gd name="T23" fmla="*/ 14 h 400"/>
                  <a:gd name="T24" fmla="*/ 13 w 765"/>
                  <a:gd name="T25" fmla="*/ 34 h 400"/>
                  <a:gd name="T26" fmla="*/ 0 w 765"/>
                  <a:gd name="T27" fmla="*/ 183 h 4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65"/>
                  <a:gd name="T43" fmla="*/ 0 h 400"/>
                  <a:gd name="T44" fmla="*/ 765 w 765"/>
                  <a:gd name="T45" fmla="*/ 400 h 4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65" h="400">
                    <a:moveTo>
                      <a:pt x="0" y="183"/>
                    </a:moveTo>
                    <a:lnTo>
                      <a:pt x="196" y="183"/>
                    </a:lnTo>
                    <a:lnTo>
                      <a:pt x="406" y="237"/>
                    </a:lnTo>
                    <a:lnTo>
                      <a:pt x="609" y="319"/>
                    </a:lnTo>
                    <a:lnTo>
                      <a:pt x="697" y="400"/>
                    </a:lnTo>
                    <a:lnTo>
                      <a:pt x="765" y="61"/>
                    </a:lnTo>
                    <a:lnTo>
                      <a:pt x="609" y="75"/>
                    </a:lnTo>
                    <a:lnTo>
                      <a:pt x="474" y="48"/>
                    </a:lnTo>
                    <a:lnTo>
                      <a:pt x="345" y="21"/>
                    </a:lnTo>
                    <a:lnTo>
                      <a:pt x="257" y="7"/>
                    </a:lnTo>
                    <a:lnTo>
                      <a:pt x="135" y="0"/>
                    </a:lnTo>
                    <a:lnTo>
                      <a:pt x="54" y="14"/>
                    </a:lnTo>
                    <a:lnTo>
                      <a:pt x="13" y="34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0" name="Rectangle 155"/>
              <p:cNvSpPr>
                <a:spLocks noChangeArrowheads="1"/>
              </p:cNvSpPr>
              <p:nvPr/>
            </p:nvSpPr>
            <p:spPr bwMode="auto">
              <a:xfrm>
                <a:off x="698" y="2484"/>
                <a:ext cx="37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0000"/>
                    </a:solidFill>
                    <a:latin typeface="Arial" charset="0"/>
                  </a:rPr>
                  <a:t>Linear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53261" name="Freeform 156"/>
              <p:cNvSpPr>
                <a:spLocks/>
              </p:cNvSpPr>
              <p:nvPr/>
            </p:nvSpPr>
            <p:spPr bwMode="auto">
              <a:xfrm>
                <a:off x="542" y="2085"/>
                <a:ext cx="704" cy="224"/>
              </a:xfrm>
              <a:custGeom>
                <a:avLst/>
                <a:gdLst>
                  <a:gd name="T0" fmla="*/ 0 w 704"/>
                  <a:gd name="T1" fmla="*/ 7 h 224"/>
                  <a:gd name="T2" fmla="*/ 68 w 704"/>
                  <a:gd name="T3" fmla="*/ 0 h 224"/>
                  <a:gd name="T4" fmla="*/ 149 w 704"/>
                  <a:gd name="T5" fmla="*/ 7 h 224"/>
                  <a:gd name="T6" fmla="*/ 244 w 704"/>
                  <a:gd name="T7" fmla="*/ 21 h 224"/>
                  <a:gd name="T8" fmla="*/ 359 w 704"/>
                  <a:gd name="T9" fmla="*/ 48 h 224"/>
                  <a:gd name="T10" fmla="*/ 467 w 704"/>
                  <a:gd name="T11" fmla="*/ 81 h 224"/>
                  <a:gd name="T12" fmla="*/ 515 w 704"/>
                  <a:gd name="T13" fmla="*/ 109 h 224"/>
                  <a:gd name="T14" fmla="*/ 582 w 704"/>
                  <a:gd name="T15" fmla="*/ 142 h 224"/>
                  <a:gd name="T16" fmla="*/ 636 w 704"/>
                  <a:gd name="T17" fmla="*/ 176 h 224"/>
                  <a:gd name="T18" fmla="*/ 704 w 704"/>
                  <a:gd name="T19" fmla="*/ 224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04"/>
                  <a:gd name="T31" fmla="*/ 0 h 224"/>
                  <a:gd name="T32" fmla="*/ 704 w 704"/>
                  <a:gd name="T33" fmla="*/ 224 h 2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04" h="224">
                    <a:moveTo>
                      <a:pt x="0" y="7"/>
                    </a:moveTo>
                    <a:lnTo>
                      <a:pt x="68" y="0"/>
                    </a:lnTo>
                    <a:lnTo>
                      <a:pt x="149" y="7"/>
                    </a:lnTo>
                    <a:lnTo>
                      <a:pt x="244" y="21"/>
                    </a:lnTo>
                    <a:lnTo>
                      <a:pt x="359" y="48"/>
                    </a:lnTo>
                    <a:lnTo>
                      <a:pt x="467" y="81"/>
                    </a:lnTo>
                    <a:lnTo>
                      <a:pt x="515" y="109"/>
                    </a:lnTo>
                    <a:lnTo>
                      <a:pt x="582" y="142"/>
                    </a:lnTo>
                    <a:lnTo>
                      <a:pt x="636" y="176"/>
                    </a:lnTo>
                    <a:lnTo>
                      <a:pt x="704" y="224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2" name="Line 157"/>
              <p:cNvSpPr>
                <a:spLocks noChangeShapeType="1"/>
              </p:cNvSpPr>
              <p:nvPr/>
            </p:nvSpPr>
            <p:spPr bwMode="auto">
              <a:xfrm flipH="1" flipV="1">
                <a:off x="1246" y="2309"/>
                <a:ext cx="7" cy="6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53263" name="Group 170"/>
              <p:cNvGrpSpPr>
                <a:grpSpLocks/>
              </p:cNvGrpSpPr>
              <p:nvPr/>
            </p:nvGrpSpPr>
            <p:grpSpPr bwMode="auto">
              <a:xfrm>
                <a:off x="535" y="1862"/>
                <a:ext cx="792" cy="128"/>
                <a:chOff x="535" y="1862"/>
                <a:chExt cx="792" cy="128"/>
              </a:xfrm>
            </p:grpSpPr>
            <p:sp>
              <p:nvSpPr>
                <p:cNvPr id="53276" name="Freeform 158"/>
                <p:cNvSpPr>
                  <a:spLocks/>
                </p:cNvSpPr>
                <p:nvPr/>
              </p:nvSpPr>
              <p:spPr bwMode="auto">
                <a:xfrm>
                  <a:off x="535" y="1889"/>
                  <a:ext cx="786" cy="61"/>
                </a:xfrm>
                <a:custGeom>
                  <a:avLst/>
                  <a:gdLst>
                    <a:gd name="T0" fmla="*/ 0 w 786"/>
                    <a:gd name="T1" fmla="*/ 20 h 61"/>
                    <a:gd name="T2" fmla="*/ 75 w 786"/>
                    <a:gd name="T3" fmla="*/ 7 h 61"/>
                    <a:gd name="T4" fmla="*/ 115 w 786"/>
                    <a:gd name="T5" fmla="*/ 0 h 61"/>
                    <a:gd name="T6" fmla="*/ 169 w 786"/>
                    <a:gd name="T7" fmla="*/ 0 h 61"/>
                    <a:gd name="T8" fmla="*/ 278 w 786"/>
                    <a:gd name="T9" fmla="*/ 0 h 61"/>
                    <a:gd name="T10" fmla="*/ 400 w 786"/>
                    <a:gd name="T11" fmla="*/ 20 h 61"/>
                    <a:gd name="T12" fmla="*/ 515 w 786"/>
                    <a:gd name="T13" fmla="*/ 47 h 61"/>
                    <a:gd name="T14" fmla="*/ 637 w 786"/>
                    <a:gd name="T15" fmla="*/ 61 h 61"/>
                    <a:gd name="T16" fmla="*/ 704 w 786"/>
                    <a:gd name="T17" fmla="*/ 54 h 61"/>
                    <a:gd name="T18" fmla="*/ 786 w 786"/>
                    <a:gd name="T19" fmla="*/ 47 h 6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6"/>
                    <a:gd name="T31" fmla="*/ 0 h 61"/>
                    <a:gd name="T32" fmla="*/ 786 w 786"/>
                    <a:gd name="T33" fmla="*/ 61 h 6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6" h="61">
                      <a:moveTo>
                        <a:pt x="0" y="20"/>
                      </a:moveTo>
                      <a:lnTo>
                        <a:pt x="75" y="7"/>
                      </a:lnTo>
                      <a:lnTo>
                        <a:pt x="115" y="0"/>
                      </a:lnTo>
                      <a:lnTo>
                        <a:pt x="169" y="0"/>
                      </a:lnTo>
                      <a:lnTo>
                        <a:pt x="278" y="0"/>
                      </a:lnTo>
                      <a:lnTo>
                        <a:pt x="400" y="20"/>
                      </a:lnTo>
                      <a:lnTo>
                        <a:pt x="515" y="47"/>
                      </a:lnTo>
                      <a:lnTo>
                        <a:pt x="637" y="61"/>
                      </a:lnTo>
                      <a:lnTo>
                        <a:pt x="704" y="54"/>
                      </a:lnTo>
                      <a:lnTo>
                        <a:pt x="786" y="47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77" name="Line 159"/>
                <p:cNvSpPr>
                  <a:spLocks noChangeShapeType="1"/>
                </p:cNvSpPr>
                <p:nvPr/>
              </p:nvSpPr>
              <p:spPr bwMode="auto">
                <a:xfrm flipH="1" flipV="1">
                  <a:off x="1321" y="1936"/>
                  <a:ext cx="6" cy="14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3278" name="Rectangle 160"/>
                <p:cNvSpPr>
                  <a:spLocks noChangeArrowheads="1"/>
                </p:cNvSpPr>
                <p:nvPr/>
              </p:nvSpPr>
              <p:spPr bwMode="auto">
                <a:xfrm>
                  <a:off x="556" y="1876"/>
                  <a:ext cx="33" cy="60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79" name="Rectangle 161"/>
                <p:cNvSpPr>
                  <a:spLocks noChangeArrowheads="1"/>
                </p:cNvSpPr>
                <p:nvPr/>
              </p:nvSpPr>
              <p:spPr bwMode="auto">
                <a:xfrm>
                  <a:off x="637" y="1869"/>
                  <a:ext cx="33" cy="60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80" name="Rectangle 162"/>
                <p:cNvSpPr>
                  <a:spLocks noChangeArrowheads="1"/>
                </p:cNvSpPr>
                <p:nvPr/>
              </p:nvSpPr>
              <p:spPr bwMode="auto">
                <a:xfrm>
                  <a:off x="1267" y="1923"/>
                  <a:ext cx="33" cy="60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81" name="Rectangle 163"/>
                <p:cNvSpPr>
                  <a:spLocks noChangeArrowheads="1"/>
                </p:cNvSpPr>
                <p:nvPr/>
              </p:nvSpPr>
              <p:spPr bwMode="auto">
                <a:xfrm>
                  <a:off x="711" y="1862"/>
                  <a:ext cx="34" cy="54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82" name="Rectangle 164"/>
                <p:cNvSpPr>
                  <a:spLocks noChangeArrowheads="1"/>
                </p:cNvSpPr>
                <p:nvPr/>
              </p:nvSpPr>
              <p:spPr bwMode="auto">
                <a:xfrm>
                  <a:off x="793" y="1862"/>
                  <a:ext cx="33" cy="60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83" name="Rectangle 165"/>
                <p:cNvSpPr>
                  <a:spLocks noChangeArrowheads="1"/>
                </p:cNvSpPr>
                <p:nvPr/>
              </p:nvSpPr>
              <p:spPr bwMode="auto">
                <a:xfrm>
                  <a:off x="874" y="1882"/>
                  <a:ext cx="33" cy="54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84" name="Rectangle 166"/>
                <p:cNvSpPr>
                  <a:spLocks noChangeArrowheads="1"/>
                </p:cNvSpPr>
                <p:nvPr/>
              </p:nvSpPr>
              <p:spPr bwMode="auto">
                <a:xfrm>
                  <a:off x="948" y="1896"/>
                  <a:ext cx="34" cy="60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85" name="Rectangle 167"/>
                <p:cNvSpPr>
                  <a:spLocks noChangeArrowheads="1"/>
                </p:cNvSpPr>
                <p:nvPr/>
              </p:nvSpPr>
              <p:spPr bwMode="auto">
                <a:xfrm>
                  <a:off x="1030" y="1916"/>
                  <a:ext cx="33" cy="61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86" name="Rectangle 168"/>
                <p:cNvSpPr>
                  <a:spLocks noChangeArrowheads="1"/>
                </p:cNvSpPr>
                <p:nvPr/>
              </p:nvSpPr>
              <p:spPr bwMode="auto">
                <a:xfrm>
                  <a:off x="1111" y="1936"/>
                  <a:ext cx="33" cy="54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87" name="Rectangle 169"/>
                <p:cNvSpPr>
                  <a:spLocks noChangeArrowheads="1"/>
                </p:cNvSpPr>
                <p:nvPr/>
              </p:nvSpPr>
              <p:spPr bwMode="auto">
                <a:xfrm>
                  <a:off x="1185" y="1930"/>
                  <a:ext cx="34" cy="60"/>
                </a:xfrm>
                <a:prstGeom prst="rect">
                  <a:avLst/>
                </a:prstGeom>
                <a:solidFill>
                  <a:srgbClr val="009999"/>
                </a:solidFill>
                <a:ln w="22225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264" name="Rectangle 171"/>
              <p:cNvSpPr>
                <a:spLocks noChangeArrowheads="1"/>
              </p:cNvSpPr>
              <p:nvPr/>
            </p:nvSpPr>
            <p:spPr bwMode="auto">
              <a:xfrm>
                <a:off x="569" y="2072"/>
                <a:ext cx="27" cy="60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5" name="Rectangle 172"/>
              <p:cNvSpPr>
                <a:spLocks noChangeArrowheads="1"/>
              </p:cNvSpPr>
              <p:nvPr/>
            </p:nvSpPr>
            <p:spPr bwMode="auto">
              <a:xfrm>
                <a:off x="637" y="2065"/>
                <a:ext cx="33" cy="61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6" name="Rectangle 173"/>
              <p:cNvSpPr>
                <a:spLocks noChangeArrowheads="1"/>
              </p:cNvSpPr>
              <p:nvPr/>
            </p:nvSpPr>
            <p:spPr bwMode="auto">
              <a:xfrm>
                <a:off x="1226" y="2282"/>
                <a:ext cx="34" cy="54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7" name="Rectangle 174"/>
              <p:cNvSpPr>
                <a:spLocks noChangeArrowheads="1"/>
              </p:cNvSpPr>
              <p:nvPr/>
            </p:nvSpPr>
            <p:spPr bwMode="auto">
              <a:xfrm>
                <a:off x="711" y="2085"/>
                <a:ext cx="34" cy="61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8" name="Rectangle 175"/>
              <p:cNvSpPr>
                <a:spLocks noChangeArrowheads="1"/>
              </p:cNvSpPr>
              <p:nvPr/>
            </p:nvSpPr>
            <p:spPr bwMode="auto">
              <a:xfrm>
                <a:off x="786" y="2092"/>
                <a:ext cx="33" cy="54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9" name="Rectangle 176"/>
              <p:cNvSpPr>
                <a:spLocks noChangeArrowheads="1"/>
              </p:cNvSpPr>
              <p:nvPr/>
            </p:nvSpPr>
            <p:spPr bwMode="auto">
              <a:xfrm>
                <a:off x="860" y="2106"/>
                <a:ext cx="34" cy="60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0" name="Rectangle 177"/>
              <p:cNvSpPr>
                <a:spLocks noChangeArrowheads="1"/>
              </p:cNvSpPr>
              <p:nvPr/>
            </p:nvSpPr>
            <p:spPr bwMode="auto">
              <a:xfrm>
                <a:off x="935" y="2133"/>
                <a:ext cx="33" cy="54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1" name="Rectangle 178"/>
              <p:cNvSpPr>
                <a:spLocks noChangeArrowheads="1"/>
              </p:cNvSpPr>
              <p:nvPr/>
            </p:nvSpPr>
            <p:spPr bwMode="auto">
              <a:xfrm>
                <a:off x="1009" y="2160"/>
                <a:ext cx="34" cy="60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2" name="Rectangle 179"/>
              <p:cNvSpPr>
                <a:spLocks noChangeArrowheads="1"/>
              </p:cNvSpPr>
              <p:nvPr/>
            </p:nvSpPr>
            <p:spPr bwMode="auto">
              <a:xfrm>
                <a:off x="1084" y="2194"/>
                <a:ext cx="27" cy="53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3" name="Rectangle 180"/>
              <p:cNvSpPr>
                <a:spLocks noChangeArrowheads="1"/>
              </p:cNvSpPr>
              <p:nvPr/>
            </p:nvSpPr>
            <p:spPr bwMode="auto">
              <a:xfrm>
                <a:off x="1152" y="2228"/>
                <a:ext cx="33" cy="60"/>
              </a:xfrm>
              <a:prstGeom prst="rect">
                <a:avLst/>
              </a:prstGeom>
              <a:solidFill>
                <a:srgbClr val="009999"/>
              </a:solidFill>
              <a:ln w="22225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4" name="Rectangle 181"/>
              <p:cNvSpPr>
                <a:spLocks noChangeArrowheads="1"/>
              </p:cNvSpPr>
              <p:nvPr/>
            </p:nvSpPr>
            <p:spPr bwMode="auto">
              <a:xfrm>
                <a:off x="488" y="1957"/>
                <a:ext cx="44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secondary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53275" name="Rectangle 182"/>
              <p:cNvSpPr>
                <a:spLocks noChangeArrowheads="1"/>
              </p:cNvSpPr>
              <p:nvPr/>
            </p:nvSpPr>
            <p:spPr bwMode="auto">
              <a:xfrm>
                <a:off x="975" y="2031"/>
                <a:ext cx="34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bonding</a:t>
                </a:r>
                <a:endParaRPr lang="en-US">
                  <a:latin typeface="Arial" charset="0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CE7C9C-AC00-4320-8756-5D31BA8CB4C4}" type="slidenum">
              <a:rPr lang="en-US"/>
              <a:pPr/>
              <a:t>21</a:t>
            </a:fld>
            <a:endParaRPr lang="en-US"/>
          </a:p>
        </p:txBody>
      </p:sp>
      <p:pic>
        <p:nvPicPr>
          <p:cNvPr id="55299" name="Picture 10" descr="Fig 14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4950" y="3789363"/>
            <a:ext cx="56769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Polymers – Molecular Shape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smtClean="0">
                <a:ea typeface="ＭＳ Ｐゴシック" charset="-128"/>
              </a:rPr>
              <a:t>Molecular Shape (or </a:t>
            </a:r>
            <a:r>
              <a:rPr lang="en-US" b="0" smtClean="0">
                <a:solidFill>
                  <a:srgbClr val="FF3300"/>
                </a:solidFill>
                <a:ea typeface="ＭＳ Ｐゴシック" charset="-128"/>
              </a:rPr>
              <a:t>Conformation</a:t>
            </a:r>
            <a:r>
              <a:rPr lang="en-US" b="0" smtClean="0">
                <a:ea typeface="ＭＳ Ｐゴシック" charset="-128"/>
              </a:rPr>
              <a:t>) – chain bending and twisting are possible by rotation of carbon atoms around their chain bonds</a:t>
            </a:r>
          </a:p>
          <a:p>
            <a:pPr lvl="1"/>
            <a:r>
              <a:rPr lang="en-US" b="0" smtClean="0">
                <a:ea typeface="ＭＳ Ｐゴシック" charset="-128"/>
              </a:rPr>
              <a:t>note: not necessary to break chain bonds to alter molecular shape</a:t>
            </a:r>
            <a:r>
              <a:rPr lang="en-US" smtClean="0">
                <a:ea typeface="ＭＳ Ｐゴシック" charset="-128"/>
              </a:rPr>
              <a:t> </a:t>
            </a:r>
            <a:endParaRPr lang="en-US" b="0" smtClean="0">
              <a:ea typeface="ＭＳ Ｐゴシック" charset="-128"/>
            </a:endParaRPr>
          </a:p>
          <a:p>
            <a:pPr lvl="1"/>
            <a:endParaRPr lang="en-US" b="0" smtClean="0">
              <a:ea typeface="ＭＳ Ｐゴシック" charset="-128"/>
            </a:endParaRPr>
          </a:p>
          <a:p>
            <a:pPr>
              <a:buFontTx/>
              <a:buNone/>
            </a:pPr>
            <a:endParaRPr lang="en-US" b="0" u="sng" smtClean="0">
              <a:ea typeface="ＭＳ Ｐゴシック" charset="-128"/>
            </a:endParaRPr>
          </a:p>
          <a:p>
            <a:pPr>
              <a:buFontTx/>
              <a:buNone/>
            </a:pPr>
            <a:endParaRPr lang="en-US" b="0" u="sng" smtClean="0">
              <a:ea typeface="ＭＳ Ｐゴシック" charset="-128"/>
            </a:endParaRPr>
          </a:p>
        </p:txBody>
      </p:sp>
      <p:sp>
        <p:nvSpPr>
          <p:cNvPr id="55302" name="Line 5"/>
          <p:cNvSpPr>
            <a:spLocks noChangeShapeType="1"/>
          </p:cNvSpPr>
          <p:nvPr/>
        </p:nvSpPr>
        <p:spPr bwMode="auto">
          <a:xfrm>
            <a:off x="4343400" y="4289425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7018338" y="4024313"/>
            <a:ext cx="1414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14.5,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6E3021-B8E6-4320-A71C-ED2371055F44}" type="slidenum">
              <a:rPr lang="en-US"/>
              <a:pPr/>
              <a:t>22</a:t>
            </a:fld>
            <a:endParaRPr lang="en-US"/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3288" y="1049338"/>
            <a:ext cx="4799012" cy="52292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Chain End-to-End Distance, </a:t>
            </a:r>
            <a:r>
              <a:rPr lang="en-US" i="1" smtClean="0">
                <a:ea typeface="ＭＳ Ｐゴシック" charset="-128"/>
              </a:rPr>
              <a:t>r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7018338" y="3011488"/>
            <a:ext cx="1414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14.6,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AEC00A-9B04-4F8E-9866-89EAD9586477}" type="slidenum">
              <a:rPr lang="en-US"/>
              <a:pPr/>
              <a:t>23</a:t>
            </a:fld>
            <a:endParaRPr lang="en-US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Molecular Configurations for Polymers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0" smtClean="0">
                <a:solidFill>
                  <a:srgbClr val="FF3300"/>
                </a:solidFill>
                <a:ea typeface="ＭＳ Ｐゴシック" charset="-128"/>
              </a:rPr>
              <a:t>Configurations</a:t>
            </a:r>
            <a:r>
              <a:rPr lang="en-US" sz="2400" b="0" smtClean="0">
                <a:ea typeface="ＭＳ Ｐゴシック" charset="-128"/>
              </a:rPr>
              <a:t> – to change must break bonds</a:t>
            </a:r>
            <a:endParaRPr lang="en-US" sz="2400" b="0" u="sng" smtClean="0">
              <a:ea typeface="ＭＳ Ｐゴシック" charset="-128"/>
            </a:endParaRPr>
          </a:p>
          <a:p>
            <a:r>
              <a:rPr lang="en-US" sz="2400" b="0" smtClean="0">
                <a:solidFill>
                  <a:srgbClr val="FF3300"/>
                </a:solidFill>
                <a:ea typeface="ＭＳ Ｐゴシック" charset="-128"/>
              </a:rPr>
              <a:t>Stereoisomerism</a:t>
            </a:r>
            <a:r>
              <a:rPr lang="en-US" sz="2400" b="0" u="sng" smtClean="0">
                <a:ea typeface="ＭＳ Ｐゴシック" charset="-128"/>
              </a:rPr>
              <a:t> </a:t>
            </a:r>
          </a:p>
        </p:txBody>
      </p:sp>
      <p:sp>
        <p:nvSpPr>
          <p:cNvPr id="59397" name="Rectangle 9"/>
          <p:cNvSpPr>
            <a:spLocks noChangeArrowheads="1"/>
          </p:cNvSpPr>
          <p:nvPr/>
        </p:nvSpPr>
        <p:spPr bwMode="auto">
          <a:xfrm>
            <a:off x="4822825" y="4722813"/>
            <a:ext cx="18573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800080"/>
                </a:solidFill>
                <a:latin typeface="Arial" charset="0"/>
              </a:rPr>
              <a:t>E</a:t>
            </a:r>
            <a:endParaRPr lang="en-US">
              <a:solidFill>
                <a:srgbClr val="800080"/>
              </a:solidFill>
            </a:endParaRPr>
          </a:p>
        </p:txBody>
      </p:sp>
      <p:sp>
        <p:nvSpPr>
          <p:cNvPr id="59398" name="Rectangle 10"/>
          <p:cNvSpPr>
            <a:spLocks noChangeArrowheads="1"/>
          </p:cNvSpPr>
          <p:nvPr/>
        </p:nvSpPr>
        <p:spPr bwMode="auto">
          <a:xfrm>
            <a:off x="3844925" y="4995863"/>
            <a:ext cx="18573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chemeClr val="accent2"/>
                </a:solidFill>
                <a:latin typeface="Arial" charset="0"/>
              </a:rPr>
              <a:t>B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59399" name="Rectangle 11"/>
          <p:cNvSpPr>
            <a:spLocks noChangeArrowheads="1"/>
          </p:cNvSpPr>
          <p:nvPr/>
        </p:nvSpPr>
        <p:spPr bwMode="auto">
          <a:xfrm>
            <a:off x="4221163" y="3937000"/>
            <a:ext cx="1857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FF0000"/>
                </a:solidFill>
                <a:latin typeface="Arial" charset="0"/>
              </a:rPr>
              <a:t>A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9400" name="Rectangle 12"/>
          <p:cNvSpPr>
            <a:spLocks noChangeArrowheads="1"/>
          </p:cNvSpPr>
          <p:nvPr/>
        </p:nvSpPr>
        <p:spPr bwMode="auto">
          <a:xfrm>
            <a:off x="4513263" y="5097463"/>
            <a:ext cx="20161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2F9D83"/>
                </a:solidFill>
                <a:latin typeface="Arial" charset="0"/>
              </a:rPr>
              <a:t>D</a:t>
            </a:r>
            <a:endParaRPr lang="en-US">
              <a:solidFill>
                <a:srgbClr val="2F9D83"/>
              </a:solidFill>
            </a:endParaRPr>
          </a:p>
        </p:txBody>
      </p:sp>
      <p:sp>
        <p:nvSpPr>
          <p:cNvPr id="59401" name="Rectangle 13"/>
          <p:cNvSpPr>
            <a:spLocks noChangeArrowheads="1"/>
          </p:cNvSpPr>
          <p:nvPr/>
        </p:nvSpPr>
        <p:spPr bwMode="auto">
          <a:xfrm>
            <a:off x="4205288" y="4533900"/>
            <a:ext cx="2016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C</a:t>
            </a:r>
            <a:endParaRPr lang="en-US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flipH="1">
            <a:off x="3973513" y="4783138"/>
            <a:ext cx="206375" cy="1889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 flipV="1">
            <a:off x="4300538" y="4202113"/>
            <a:ext cx="1587" cy="3254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9404" name="Freeform 16"/>
          <p:cNvSpPr>
            <a:spLocks/>
          </p:cNvSpPr>
          <p:nvPr/>
        </p:nvSpPr>
        <p:spPr bwMode="auto">
          <a:xfrm>
            <a:off x="4368800" y="4800600"/>
            <a:ext cx="188913" cy="255588"/>
          </a:xfrm>
          <a:custGeom>
            <a:avLst/>
            <a:gdLst>
              <a:gd name="T0" fmla="*/ 0 w 119"/>
              <a:gd name="T1" fmla="*/ 0 h 161"/>
              <a:gd name="T2" fmla="*/ 2147483647 w 119"/>
              <a:gd name="T3" fmla="*/ 2147483647 h 161"/>
              <a:gd name="T4" fmla="*/ 2147483647 w 119"/>
              <a:gd name="T5" fmla="*/ 2147483647 h 161"/>
              <a:gd name="T6" fmla="*/ 0 w 119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19"/>
              <a:gd name="T13" fmla="*/ 0 h 161"/>
              <a:gd name="T14" fmla="*/ 119 w 119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9" h="161">
                <a:moveTo>
                  <a:pt x="0" y="0"/>
                </a:moveTo>
                <a:lnTo>
                  <a:pt x="75" y="161"/>
                </a:lnTo>
                <a:lnTo>
                  <a:pt x="119" y="1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5" name="Freeform 17"/>
          <p:cNvSpPr>
            <a:spLocks/>
          </p:cNvSpPr>
          <p:nvPr/>
        </p:nvSpPr>
        <p:spPr bwMode="auto">
          <a:xfrm>
            <a:off x="4419600" y="4664075"/>
            <a:ext cx="342900" cy="153988"/>
          </a:xfrm>
          <a:custGeom>
            <a:avLst/>
            <a:gdLst>
              <a:gd name="T0" fmla="*/ 2147483647 w 216"/>
              <a:gd name="T1" fmla="*/ 2147483647 h 97"/>
              <a:gd name="T2" fmla="*/ 0 w 216"/>
              <a:gd name="T3" fmla="*/ 0 h 97"/>
              <a:gd name="T4" fmla="*/ 0 w 216"/>
              <a:gd name="T5" fmla="*/ 2147483647 h 97"/>
              <a:gd name="T6" fmla="*/ 2147483647 w 216"/>
              <a:gd name="T7" fmla="*/ 2147483647 h 97"/>
              <a:gd name="T8" fmla="*/ 0 60000 65536"/>
              <a:gd name="T9" fmla="*/ 0 60000 65536"/>
              <a:gd name="T10" fmla="*/ 0 60000 65536"/>
              <a:gd name="T11" fmla="*/ 0 60000 65536"/>
              <a:gd name="T12" fmla="*/ 0 w 216"/>
              <a:gd name="T13" fmla="*/ 0 h 97"/>
              <a:gd name="T14" fmla="*/ 216 w 216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" h="97">
                <a:moveTo>
                  <a:pt x="216" y="97"/>
                </a:moveTo>
                <a:lnTo>
                  <a:pt x="0" y="0"/>
                </a:lnTo>
                <a:lnTo>
                  <a:pt x="0" y="43"/>
                </a:lnTo>
                <a:lnTo>
                  <a:pt x="216" y="9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6" name="Freeform 18"/>
          <p:cNvSpPr>
            <a:spLocks/>
          </p:cNvSpPr>
          <p:nvPr/>
        </p:nvSpPr>
        <p:spPr bwMode="auto">
          <a:xfrm>
            <a:off x="4378325" y="4800600"/>
            <a:ext cx="188913" cy="255588"/>
          </a:xfrm>
          <a:custGeom>
            <a:avLst/>
            <a:gdLst>
              <a:gd name="T0" fmla="*/ 0 w 119"/>
              <a:gd name="T1" fmla="*/ 0 h 161"/>
              <a:gd name="T2" fmla="*/ 2147483647 w 119"/>
              <a:gd name="T3" fmla="*/ 2147483647 h 161"/>
              <a:gd name="T4" fmla="*/ 2147483647 w 119"/>
              <a:gd name="T5" fmla="*/ 2147483647 h 161"/>
              <a:gd name="T6" fmla="*/ 0 w 119"/>
              <a:gd name="T7" fmla="*/ 0 h 161"/>
              <a:gd name="T8" fmla="*/ 0 w 119"/>
              <a:gd name="T9" fmla="*/ 0 h 1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"/>
              <a:gd name="T16" fmla="*/ 0 h 161"/>
              <a:gd name="T17" fmla="*/ 119 w 119"/>
              <a:gd name="T18" fmla="*/ 161 h 1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" h="161">
                <a:moveTo>
                  <a:pt x="0" y="0"/>
                </a:moveTo>
                <a:lnTo>
                  <a:pt x="75" y="161"/>
                </a:lnTo>
                <a:lnTo>
                  <a:pt x="119" y="161"/>
                </a:lnTo>
                <a:lnTo>
                  <a:pt x="0" y="0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7" name="Freeform 19"/>
          <p:cNvSpPr>
            <a:spLocks/>
          </p:cNvSpPr>
          <p:nvPr/>
        </p:nvSpPr>
        <p:spPr bwMode="auto">
          <a:xfrm>
            <a:off x="4429125" y="4664075"/>
            <a:ext cx="342900" cy="153988"/>
          </a:xfrm>
          <a:custGeom>
            <a:avLst/>
            <a:gdLst>
              <a:gd name="T0" fmla="*/ 2147483647 w 216"/>
              <a:gd name="T1" fmla="*/ 2147483647 h 97"/>
              <a:gd name="T2" fmla="*/ 0 w 216"/>
              <a:gd name="T3" fmla="*/ 0 h 97"/>
              <a:gd name="T4" fmla="*/ 0 w 216"/>
              <a:gd name="T5" fmla="*/ 2147483647 h 97"/>
              <a:gd name="T6" fmla="*/ 2147483647 w 216"/>
              <a:gd name="T7" fmla="*/ 2147483647 h 97"/>
              <a:gd name="T8" fmla="*/ 2147483647 w 216"/>
              <a:gd name="T9" fmla="*/ 2147483647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97"/>
              <a:gd name="T17" fmla="*/ 216 w 216"/>
              <a:gd name="T18" fmla="*/ 97 h 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97">
                <a:moveTo>
                  <a:pt x="216" y="97"/>
                </a:moveTo>
                <a:lnTo>
                  <a:pt x="0" y="0"/>
                </a:lnTo>
                <a:lnTo>
                  <a:pt x="0" y="43"/>
                </a:lnTo>
                <a:lnTo>
                  <a:pt x="216" y="97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8" name="Rectangle 20"/>
          <p:cNvSpPr>
            <a:spLocks noChangeArrowheads="1"/>
          </p:cNvSpPr>
          <p:nvPr/>
        </p:nvSpPr>
        <p:spPr bwMode="auto">
          <a:xfrm>
            <a:off x="6126163" y="4533900"/>
            <a:ext cx="2016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C</a:t>
            </a:r>
            <a:endParaRPr lang="en-US"/>
          </a:p>
        </p:txBody>
      </p:sp>
      <p:sp>
        <p:nvSpPr>
          <p:cNvPr id="59409" name="Line 21"/>
          <p:cNvSpPr>
            <a:spLocks noChangeShapeType="1"/>
          </p:cNvSpPr>
          <p:nvPr/>
        </p:nvSpPr>
        <p:spPr bwMode="auto">
          <a:xfrm>
            <a:off x="6340475" y="4783138"/>
            <a:ext cx="188913" cy="1889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9410" name="Line 22"/>
          <p:cNvSpPr>
            <a:spLocks noChangeShapeType="1"/>
          </p:cNvSpPr>
          <p:nvPr/>
        </p:nvSpPr>
        <p:spPr bwMode="auto">
          <a:xfrm flipV="1">
            <a:off x="6219825" y="4202113"/>
            <a:ext cx="1588" cy="3254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9411" name="Freeform 23"/>
          <p:cNvSpPr>
            <a:spLocks/>
          </p:cNvSpPr>
          <p:nvPr/>
        </p:nvSpPr>
        <p:spPr bwMode="auto">
          <a:xfrm>
            <a:off x="5946775" y="4800600"/>
            <a:ext cx="187325" cy="255588"/>
          </a:xfrm>
          <a:custGeom>
            <a:avLst/>
            <a:gdLst>
              <a:gd name="T0" fmla="*/ 2147483647 w 118"/>
              <a:gd name="T1" fmla="*/ 0 h 161"/>
              <a:gd name="T2" fmla="*/ 0 w 118"/>
              <a:gd name="T3" fmla="*/ 2147483647 h 161"/>
              <a:gd name="T4" fmla="*/ 2147483647 w 118"/>
              <a:gd name="T5" fmla="*/ 2147483647 h 161"/>
              <a:gd name="T6" fmla="*/ 2147483647 w 118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161"/>
              <a:gd name="T14" fmla="*/ 118 w 11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161">
                <a:moveTo>
                  <a:pt x="118" y="0"/>
                </a:moveTo>
                <a:lnTo>
                  <a:pt x="0" y="161"/>
                </a:lnTo>
                <a:lnTo>
                  <a:pt x="43" y="161"/>
                </a:lnTo>
                <a:lnTo>
                  <a:pt x="11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2" name="Freeform 24"/>
          <p:cNvSpPr>
            <a:spLocks/>
          </p:cNvSpPr>
          <p:nvPr/>
        </p:nvSpPr>
        <p:spPr bwMode="auto">
          <a:xfrm>
            <a:off x="5757863" y="4664075"/>
            <a:ext cx="342900" cy="153988"/>
          </a:xfrm>
          <a:custGeom>
            <a:avLst/>
            <a:gdLst>
              <a:gd name="T0" fmla="*/ 0 w 216"/>
              <a:gd name="T1" fmla="*/ 2147483647 h 97"/>
              <a:gd name="T2" fmla="*/ 2147483647 w 216"/>
              <a:gd name="T3" fmla="*/ 2147483647 h 97"/>
              <a:gd name="T4" fmla="*/ 2147483647 w 216"/>
              <a:gd name="T5" fmla="*/ 0 h 97"/>
              <a:gd name="T6" fmla="*/ 0 w 216"/>
              <a:gd name="T7" fmla="*/ 2147483647 h 97"/>
              <a:gd name="T8" fmla="*/ 0 60000 65536"/>
              <a:gd name="T9" fmla="*/ 0 60000 65536"/>
              <a:gd name="T10" fmla="*/ 0 60000 65536"/>
              <a:gd name="T11" fmla="*/ 0 60000 65536"/>
              <a:gd name="T12" fmla="*/ 0 w 216"/>
              <a:gd name="T13" fmla="*/ 0 h 97"/>
              <a:gd name="T14" fmla="*/ 216 w 216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" h="97">
                <a:moveTo>
                  <a:pt x="0" y="97"/>
                </a:moveTo>
                <a:lnTo>
                  <a:pt x="216" y="43"/>
                </a:lnTo>
                <a:lnTo>
                  <a:pt x="216" y="0"/>
                </a:lnTo>
                <a:lnTo>
                  <a:pt x="0" y="9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3" name="Freeform 25"/>
          <p:cNvSpPr>
            <a:spLocks/>
          </p:cNvSpPr>
          <p:nvPr/>
        </p:nvSpPr>
        <p:spPr bwMode="auto">
          <a:xfrm>
            <a:off x="5946775" y="4800600"/>
            <a:ext cx="187325" cy="255588"/>
          </a:xfrm>
          <a:custGeom>
            <a:avLst/>
            <a:gdLst>
              <a:gd name="T0" fmla="*/ 2147483647 w 118"/>
              <a:gd name="T1" fmla="*/ 0 h 161"/>
              <a:gd name="T2" fmla="*/ 0 w 118"/>
              <a:gd name="T3" fmla="*/ 2147483647 h 161"/>
              <a:gd name="T4" fmla="*/ 2147483647 w 118"/>
              <a:gd name="T5" fmla="*/ 2147483647 h 161"/>
              <a:gd name="T6" fmla="*/ 2147483647 w 118"/>
              <a:gd name="T7" fmla="*/ 0 h 161"/>
              <a:gd name="T8" fmla="*/ 2147483647 w 118"/>
              <a:gd name="T9" fmla="*/ 0 h 1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8"/>
              <a:gd name="T16" fmla="*/ 0 h 161"/>
              <a:gd name="T17" fmla="*/ 118 w 118"/>
              <a:gd name="T18" fmla="*/ 161 h 1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8" h="161">
                <a:moveTo>
                  <a:pt x="118" y="0"/>
                </a:moveTo>
                <a:lnTo>
                  <a:pt x="0" y="161"/>
                </a:lnTo>
                <a:lnTo>
                  <a:pt x="43" y="161"/>
                </a:lnTo>
                <a:lnTo>
                  <a:pt x="118" y="0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4" name="Freeform 26"/>
          <p:cNvSpPr>
            <a:spLocks/>
          </p:cNvSpPr>
          <p:nvPr/>
        </p:nvSpPr>
        <p:spPr bwMode="auto">
          <a:xfrm>
            <a:off x="5757863" y="4664075"/>
            <a:ext cx="342900" cy="153988"/>
          </a:xfrm>
          <a:custGeom>
            <a:avLst/>
            <a:gdLst>
              <a:gd name="T0" fmla="*/ 0 w 216"/>
              <a:gd name="T1" fmla="*/ 2147483647 h 97"/>
              <a:gd name="T2" fmla="*/ 2147483647 w 216"/>
              <a:gd name="T3" fmla="*/ 2147483647 h 97"/>
              <a:gd name="T4" fmla="*/ 2147483647 w 216"/>
              <a:gd name="T5" fmla="*/ 0 h 97"/>
              <a:gd name="T6" fmla="*/ 0 w 216"/>
              <a:gd name="T7" fmla="*/ 2147483647 h 97"/>
              <a:gd name="T8" fmla="*/ 0 w 216"/>
              <a:gd name="T9" fmla="*/ 2147483647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97"/>
              <a:gd name="T17" fmla="*/ 216 w 216"/>
              <a:gd name="T18" fmla="*/ 97 h 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97">
                <a:moveTo>
                  <a:pt x="0" y="97"/>
                </a:moveTo>
                <a:lnTo>
                  <a:pt x="216" y="43"/>
                </a:lnTo>
                <a:lnTo>
                  <a:pt x="216" y="0"/>
                </a:lnTo>
                <a:lnTo>
                  <a:pt x="0" y="97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5" name="Rectangle 27"/>
          <p:cNvSpPr>
            <a:spLocks noChangeArrowheads="1"/>
          </p:cNvSpPr>
          <p:nvPr/>
        </p:nvSpPr>
        <p:spPr bwMode="auto">
          <a:xfrm>
            <a:off x="5816600" y="5097463"/>
            <a:ext cx="2016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2F9D83"/>
                </a:solidFill>
                <a:latin typeface="Arial" charset="0"/>
              </a:rPr>
              <a:t>D</a:t>
            </a:r>
            <a:endParaRPr lang="en-US">
              <a:solidFill>
                <a:srgbClr val="2F9D83"/>
              </a:solidFill>
            </a:endParaRPr>
          </a:p>
        </p:txBody>
      </p:sp>
      <p:sp>
        <p:nvSpPr>
          <p:cNvPr id="59416" name="Rectangle 28"/>
          <p:cNvSpPr>
            <a:spLocks noChangeArrowheads="1"/>
          </p:cNvSpPr>
          <p:nvPr/>
        </p:nvSpPr>
        <p:spPr bwMode="auto">
          <a:xfrm>
            <a:off x="6108700" y="3927475"/>
            <a:ext cx="1857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FF0000"/>
                </a:solidFill>
                <a:latin typeface="Arial" charset="0"/>
              </a:rPr>
              <a:t>A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9417" name="Rectangle 29"/>
          <p:cNvSpPr>
            <a:spLocks noChangeArrowheads="1"/>
          </p:cNvSpPr>
          <p:nvPr/>
        </p:nvSpPr>
        <p:spPr bwMode="auto">
          <a:xfrm>
            <a:off x="6484938" y="4995863"/>
            <a:ext cx="18573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chemeClr val="accent2"/>
                </a:solidFill>
                <a:latin typeface="Arial" charset="0"/>
              </a:rPr>
              <a:t>B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59418" name="Rectangle 30"/>
          <p:cNvSpPr>
            <a:spLocks noChangeArrowheads="1"/>
          </p:cNvSpPr>
          <p:nvPr/>
        </p:nvSpPr>
        <p:spPr bwMode="auto">
          <a:xfrm>
            <a:off x="5508625" y="4722813"/>
            <a:ext cx="18573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800080"/>
                </a:solidFill>
                <a:latin typeface="Arial" charset="0"/>
              </a:rPr>
              <a:t>E</a:t>
            </a:r>
            <a:endParaRPr lang="en-US">
              <a:solidFill>
                <a:srgbClr val="800080"/>
              </a:solidFill>
            </a:endParaRPr>
          </a:p>
        </p:txBody>
      </p:sp>
      <p:sp>
        <p:nvSpPr>
          <p:cNvPr id="59419" name="Line 5"/>
          <p:cNvSpPr>
            <a:spLocks noChangeShapeType="1"/>
          </p:cNvSpPr>
          <p:nvPr/>
        </p:nvSpPr>
        <p:spPr bwMode="auto">
          <a:xfrm>
            <a:off x="5257800" y="365760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9420" name="Text Box 6"/>
          <p:cNvSpPr txBox="1">
            <a:spLocks noChangeArrowheads="1"/>
          </p:cNvSpPr>
          <p:nvPr/>
        </p:nvSpPr>
        <p:spPr bwMode="auto">
          <a:xfrm>
            <a:off x="4495800" y="5486400"/>
            <a:ext cx="1524000" cy="7016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mirror plane</a:t>
            </a:r>
          </a:p>
        </p:txBody>
      </p:sp>
      <p:pic>
        <p:nvPicPr>
          <p:cNvPr id="5942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" y="2357438"/>
            <a:ext cx="6324600" cy="12763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59422" name="Text Box 8"/>
          <p:cNvSpPr txBox="1">
            <a:spLocks noChangeArrowheads="1"/>
          </p:cNvSpPr>
          <p:nvPr/>
        </p:nvSpPr>
        <p:spPr bwMode="auto">
          <a:xfrm>
            <a:off x="250825" y="4130675"/>
            <a:ext cx="3484563" cy="10064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Stereoisomers are mirror</a:t>
            </a:r>
          </a:p>
          <a:p>
            <a:r>
              <a:rPr lang="en-US" sz="2000">
                <a:latin typeface="Arial" charset="0"/>
              </a:rPr>
              <a:t>images – can’t superimpose</a:t>
            </a:r>
          </a:p>
          <a:p>
            <a:r>
              <a:rPr lang="en-US" sz="2000">
                <a:latin typeface="Arial" charset="0"/>
              </a:rPr>
              <a:t>without breaking a bond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B042C4-3180-4B3B-B266-D10B7AA073A2}" type="slidenum">
              <a:rPr lang="en-US"/>
              <a:pPr/>
              <a:t>24</a:t>
            </a:fld>
            <a:endParaRPr lang="en-US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Tacticity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989013"/>
            <a:ext cx="7772400" cy="4892675"/>
          </a:xfrm>
        </p:spPr>
        <p:txBody>
          <a:bodyPr/>
          <a:lstStyle/>
          <a:p>
            <a:pPr>
              <a:buFontTx/>
              <a:buNone/>
            </a:pPr>
            <a:r>
              <a:rPr lang="en-US" b="0" smtClean="0">
                <a:solidFill>
                  <a:srgbClr val="FF3300"/>
                </a:solidFill>
                <a:ea typeface="ＭＳ Ｐゴシック" charset="-128"/>
              </a:rPr>
              <a:t>Tacticity</a:t>
            </a:r>
            <a:r>
              <a:rPr lang="en-US" b="0" smtClean="0">
                <a:ea typeface="ＭＳ Ｐゴシック" charset="-128"/>
              </a:rPr>
              <a:t> – </a:t>
            </a:r>
            <a:r>
              <a:rPr lang="en-US" sz="2400" b="0" smtClean="0">
                <a:ea typeface="ＭＳ Ｐゴシック" charset="-128"/>
              </a:rPr>
              <a:t>stereoregularity or spatial arrangement of </a:t>
            </a:r>
            <a:r>
              <a:rPr lang="en-US" sz="2400" b="0" smtClean="0">
                <a:solidFill>
                  <a:srgbClr val="FF0000"/>
                </a:solidFill>
                <a:ea typeface="ＭＳ Ｐゴシック" charset="-128"/>
              </a:rPr>
              <a:t>R</a:t>
            </a:r>
            <a:r>
              <a:rPr lang="en-US" sz="2400" b="0" smtClean="0">
                <a:ea typeface="ＭＳ Ｐゴシック" charset="-128"/>
              </a:rPr>
              <a:t> units along chain</a:t>
            </a:r>
          </a:p>
        </p:txBody>
      </p:sp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663" y="3067050"/>
            <a:ext cx="4368800" cy="146843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914400" y="3124200"/>
            <a:ext cx="3200400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b="1">
              <a:latin typeface="Arial" charset="0"/>
            </a:endParaRPr>
          </a:p>
        </p:txBody>
      </p:sp>
      <p:sp>
        <p:nvSpPr>
          <p:cNvPr id="61447" name="Text Box 8"/>
          <p:cNvSpPr txBox="1">
            <a:spLocks noChangeArrowheads="1"/>
          </p:cNvSpPr>
          <p:nvPr/>
        </p:nvSpPr>
        <p:spPr bwMode="auto">
          <a:xfrm>
            <a:off x="457200" y="2057400"/>
            <a:ext cx="4038600" cy="8223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isotactic – all 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R</a:t>
            </a:r>
            <a:r>
              <a:rPr lang="en-US">
                <a:latin typeface="Arial" charset="0"/>
              </a:rPr>
              <a:t> groups on 	same side of chain</a:t>
            </a:r>
          </a:p>
        </p:txBody>
      </p:sp>
      <p:pic>
        <p:nvPicPr>
          <p:cNvPr id="61448" name="Picture 11" descr="t0024-nu [Converted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000" y="4872038"/>
            <a:ext cx="37052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46600" y="2057400"/>
            <a:ext cx="4383088" cy="4192588"/>
            <a:chOff x="4546600" y="2057400"/>
            <a:chExt cx="4383088" cy="4192588"/>
          </a:xfrm>
        </p:grpSpPr>
        <p:pic>
          <p:nvPicPr>
            <p:cNvPr id="61450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46600" y="3071813"/>
              <a:ext cx="4368800" cy="1468437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</p:pic>
        <p:sp>
          <p:nvSpPr>
            <p:cNvPr id="61451" name="Text Box 10"/>
            <p:cNvSpPr txBox="1">
              <a:spLocks noChangeArrowheads="1"/>
            </p:cNvSpPr>
            <p:nvPr/>
          </p:nvSpPr>
          <p:spPr bwMode="auto">
            <a:xfrm>
              <a:off x="4891088" y="2057400"/>
              <a:ext cx="4038600" cy="822325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syndiotactic – </a:t>
              </a:r>
              <a:r>
                <a:rPr lang="en-US">
                  <a:solidFill>
                    <a:srgbClr val="FF3300"/>
                  </a:solidFill>
                  <a:latin typeface="Arial" charset="0"/>
                </a:rPr>
                <a:t>R</a:t>
              </a:r>
              <a:r>
                <a:rPr lang="en-US">
                  <a:latin typeface="Arial" charset="0"/>
                </a:rPr>
                <a:t> groups 	alternate sides</a:t>
              </a:r>
            </a:p>
          </p:txBody>
        </p:sp>
        <p:pic>
          <p:nvPicPr>
            <p:cNvPr id="61452" name="Picture 12" descr="t0026-nu [Converted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30763" y="4872038"/>
              <a:ext cx="3697287" cy="137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3BFF21-3EF4-4F47-ADE4-C732FA550E8D}" type="slidenum">
              <a:rPr lang="en-US"/>
              <a:pPr/>
              <a:t>25</a:t>
            </a:fld>
            <a:endParaRPr lang="en-US"/>
          </a:p>
        </p:txBody>
      </p:sp>
      <p:sp>
        <p:nvSpPr>
          <p:cNvPr id="6349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Tacticity (cont.)</a:t>
            </a:r>
          </a:p>
        </p:txBody>
      </p:sp>
      <p:sp>
        <p:nvSpPr>
          <p:cNvPr id="63492" name="Text Box 1031"/>
          <p:cNvSpPr txBox="1">
            <a:spLocks noChangeArrowheads="1"/>
          </p:cNvSpPr>
          <p:nvPr/>
        </p:nvSpPr>
        <p:spPr bwMode="auto">
          <a:xfrm>
            <a:off x="914400" y="3124200"/>
            <a:ext cx="3200400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b="1">
              <a:latin typeface="Arial" charset="0"/>
            </a:endParaRPr>
          </a:p>
        </p:txBody>
      </p:sp>
      <p:sp>
        <p:nvSpPr>
          <p:cNvPr id="63493" name="Text Box 1032"/>
          <p:cNvSpPr txBox="1">
            <a:spLocks noChangeArrowheads="1"/>
          </p:cNvSpPr>
          <p:nvPr/>
        </p:nvSpPr>
        <p:spPr bwMode="auto">
          <a:xfrm>
            <a:off x="2344738" y="1366838"/>
            <a:ext cx="4038600" cy="8223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atactic – 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R</a:t>
            </a:r>
            <a:r>
              <a:rPr lang="en-US">
                <a:latin typeface="Arial" charset="0"/>
              </a:rPr>
              <a:t> groups randomly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         positioned</a:t>
            </a:r>
          </a:p>
        </p:txBody>
      </p:sp>
      <p:pic>
        <p:nvPicPr>
          <p:cNvPr id="63494" name="Picture 10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7100" y="2386013"/>
            <a:ext cx="4371975" cy="14684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pic>
        <p:nvPicPr>
          <p:cNvPr id="63495" name="Picture 1034" descr="t0027-nu [Converted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7775" y="4181475"/>
            <a:ext cx="375443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676926-955C-4BDC-B7B9-BC7E81AA6D2D}" type="slidenum">
              <a:rPr lang="en-US"/>
              <a:pPr/>
              <a:t>26</a:t>
            </a:fld>
            <a:endParaRPr lang="en-US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cis/trans Isomerism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5088" y="2057400"/>
            <a:ext cx="2817812" cy="11699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057400"/>
            <a:ext cx="2819400" cy="11699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143000" y="3467100"/>
            <a:ext cx="3200400" cy="1981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cis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cis-isoprene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(natural rubber)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Helvetica" charset="0"/>
              </a:rPr>
              <a:t>H atom and CH</a:t>
            </a:r>
            <a:r>
              <a:rPr lang="en-US" sz="2000" baseline="-25000">
                <a:latin typeface="Helvetica" charset="0"/>
              </a:rPr>
              <a:t>3</a:t>
            </a:r>
            <a:r>
              <a:rPr lang="en-US" sz="2000">
                <a:latin typeface="Helvetica" charset="0"/>
              </a:rPr>
              <a:t> group</a:t>
            </a:r>
            <a:r>
              <a:rPr lang="en-US" sz="2000">
                <a:solidFill>
                  <a:srgbClr val="0000FF"/>
                </a:solidFill>
                <a:latin typeface="Helvetica" charset="0"/>
              </a:rPr>
              <a:t> </a:t>
            </a:r>
            <a:r>
              <a:rPr lang="en-US" sz="2000">
                <a:latin typeface="Arial" charset="0"/>
              </a:rPr>
              <a:t>on same side of chain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4800600" y="3467100"/>
            <a:ext cx="3429000" cy="1981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trans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trans-isoprene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(gutta percha)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Helvetica" charset="0"/>
              </a:rPr>
              <a:t>H atom and CH</a:t>
            </a:r>
            <a:r>
              <a:rPr lang="en-US" sz="2000" baseline="-25000">
                <a:latin typeface="Helvetica" charset="0"/>
              </a:rPr>
              <a:t>3</a:t>
            </a:r>
            <a:r>
              <a:rPr lang="en-US" sz="2000">
                <a:latin typeface="Helvetica" charset="0"/>
              </a:rPr>
              <a:t> group </a:t>
            </a:r>
            <a:r>
              <a:rPr lang="en-US" sz="2000">
                <a:latin typeface="Arial" charset="0"/>
              </a:rPr>
              <a:t>on opposite sides of chain</a:t>
            </a:r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1730375" y="2019300"/>
            <a:ext cx="544513" cy="54451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5502275" y="2019300"/>
            <a:ext cx="544513" cy="54451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3101975" y="2149475"/>
            <a:ext cx="317500" cy="317500"/>
          </a:xfrm>
          <a:prstGeom prst="ellipse">
            <a:avLst/>
          </a:prstGeom>
          <a:noFill/>
          <a:ln w="19050">
            <a:solidFill>
              <a:srgbClr val="00A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6883400" y="2755900"/>
            <a:ext cx="317500" cy="317500"/>
          </a:xfrm>
          <a:prstGeom prst="ellipse">
            <a:avLst/>
          </a:prstGeom>
          <a:noFill/>
          <a:ln w="19050">
            <a:solidFill>
              <a:srgbClr val="00A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ea typeface="ＭＳ Ｐゴシック" charset="-128"/>
              </a:rPr>
              <a:t>VMSE: Stereo and Geometrical Isomers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E8E213-594E-4C63-8F36-932BA177757B}" type="slidenum">
              <a:rPr lang="en-US"/>
              <a:pPr/>
              <a:t>27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219950" y="6397625"/>
            <a:ext cx="1165225" cy="382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200" kern="0" dirty="0">
                <a:latin typeface="+mn-lt"/>
                <a:ea typeface="ＭＳ Ｐゴシック" pitchFamily="-111" charset="-128"/>
                <a:cs typeface="ＭＳ Ｐゴシック" pitchFamily="-111" charset="-128"/>
              </a:rPr>
              <a:t>Chapter 7 - 19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6088" y="5903913"/>
            <a:ext cx="67135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  <a:ea typeface="+mn-ea"/>
              </a:rPr>
              <a:t>Manipulate and rotate polymer structures in 3-dimensions </a:t>
            </a:r>
          </a:p>
        </p:txBody>
      </p:sp>
      <p:pic>
        <p:nvPicPr>
          <p:cNvPr id="67590" name="Picture 7" descr="VMSE Streroisomers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212850"/>
            <a:ext cx="817245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38196A-D5A8-4AAE-893D-98118BC80642}" type="slidenum">
              <a:rPr lang="en-US"/>
              <a:pPr/>
              <a:t>28</a:t>
            </a:fld>
            <a:endParaRPr lang="en-US"/>
          </a:p>
        </p:txBody>
      </p:sp>
      <p:pic>
        <p:nvPicPr>
          <p:cNvPr id="686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2175" y="773113"/>
            <a:ext cx="4171950" cy="59150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a typeface="ＭＳ Ｐゴシック" charset="-128"/>
              </a:rPr>
              <a:t>  Copolymers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4419600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0" smtClean="0">
                <a:ea typeface="ＭＳ Ｐゴシック" charset="-128"/>
              </a:rPr>
              <a:t>two or more monomers polymerized together </a:t>
            </a:r>
          </a:p>
          <a:p>
            <a:pPr>
              <a:lnSpc>
                <a:spcPct val="90000"/>
              </a:lnSpc>
            </a:pPr>
            <a:r>
              <a:rPr lang="en-US" sz="2400" b="0" smtClean="0">
                <a:solidFill>
                  <a:srgbClr val="D82900"/>
                </a:solidFill>
                <a:ea typeface="ＭＳ Ｐゴシック" charset="-128"/>
              </a:rPr>
              <a:t>random</a:t>
            </a:r>
            <a:r>
              <a:rPr lang="en-US" sz="2400" b="0" smtClean="0">
                <a:ea typeface="ＭＳ Ｐゴシック" charset="-128"/>
              </a:rPr>
              <a:t> – A and B randomly positioned along chain</a:t>
            </a:r>
          </a:p>
          <a:p>
            <a:pPr>
              <a:lnSpc>
                <a:spcPct val="90000"/>
              </a:lnSpc>
            </a:pPr>
            <a:r>
              <a:rPr lang="en-US" sz="2400" b="0" smtClean="0">
                <a:solidFill>
                  <a:srgbClr val="D82900"/>
                </a:solidFill>
                <a:ea typeface="ＭＳ Ｐゴシック" charset="-128"/>
              </a:rPr>
              <a:t>alternating</a:t>
            </a:r>
            <a:r>
              <a:rPr lang="en-US" sz="2400" b="0" smtClean="0">
                <a:ea typeface="ＭＳ Ｐゴシック" charset="-128"/>
              </a:rPr>
              <a:t> – A and B alternate in polymer chain</a:t>
            </a:r>
          </a:p>
          <a:p>
            <a:pPr>
              <a:lnSpc>
                <a:spcPct val="90000"/>
              </a:lnSpc>
            </a:pPr>
            <a:r>
              <a:rPr lang="en-US" sz="2400" b="0" smtClean="0">
                <a:solidFill>
                  <a:srgbClr val="D82900"/>
                </a:solidFill>
                <a:ea typeface="ＭＳ Ｐゴシック" charset="-128"/>
              </a:rPr>
              <a:t>block</a:t>
            </a:r>
            <a:r>
              <a:rPr lang="en-US" sz="2400" b="0" smtClean="0">
                <a:ea typeface="ＭＳ Ｐゴシック" charset="-128"/>
              </a:rPr>
              <a:t> – large blocks of A units alternate with large blocks of B units</a:t>
            </a:r>
          </a:p>
          <a:p>
            <a:pPr>
              <a:lnSpc>
                <a:spcPct val="90000"/>
              </a:lnSpc>
            </a:pPr>
            <a:r>
              <a:rPr lang="en-US" sz="2400" b="0" smtClean="0">
                <a:solidFill>
                  <a:srgbClr val="D82900"/>
                </a:solidFill>
                <a:ea typeface="ＭＳ Ｐゴシック" charset="-128"/>
              </a:rPr>
              <a:t>graft</a:t>
            </a:r>
            <a:r>
              <a:rPr lang="en-US" sz="2400" b="0" smtClean="0">
                <a:ea typeface="ＭＳ Ｐゴシック" charset="-128"/>
              </a:rPr>
              <a:t> – chains of B units grafted onto A backbone</a:t>
            </a:r>
          </a:p>
          <a:p>
            <a:pPr>
              <a:lnSpc>
                <a:spcPct val="90000"/>
              </a:lnSpc>
            </a:pPr>
            <a:endParaRPr lang="en-US" sz="2400" b="0" smtClean="0">
              <a:ea typeface="ＭＳ Ｐゴシック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0" smtClean="0">
                <a:ea typeface="ＭＳ Ｐゴシック" charset="-128"/>
              </a:rPr>
              <a:t>	A – 	       B – </a:t>
            </a:r>
          </a:p>
        </p:txBody>
      </p:sp>
      <p:sp>
        <p:nvSpPr>
          <p:cNvPr id="68614" name="Text Box 5"/>
          <p:cNvSpPr txBox="1">
            <a:spLocks noChangeArrowheads="1"/>
          </p:cNvSpPr>
          <p:nvPr/>
        </p:nvSpPr>
        <p:spPr bwMode="auto">
          <a:xfrm>
            <a:off x="5867400" y="1219200"/>
            <a:ext cx="1062038" cy="396875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random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5867400" y="3886200"/>
            <a:ext cx="990600" cy="396875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block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5888038" y="5845175"/>
            <a:ext cx="990600" cy="854075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graft</a:t>
            </a:r>
          </a:p>
          <a:p>
            <a:pPr algn="ctr" eaLnBrk="1" hangingPunct="1"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pic>
        <p:nvPicPr>
          <p:cNvPr id="6861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5925" y="5764213"/>
            <a:ext cx="142875" cy="1714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pic>
        <p:nvPicPr>
          <p:cNvPr id="6861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3275" y="5748338"/>
            <a:ext cx="142875" cy="1809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68619" name="Rectangle 12"/>
          <p:cNvSpPr>
            <a:spLocks noChangeArrowheads="1"/>
          </p:cNvSpPr>
          <p:nvPr/>
        </p:nvSpPr>
        <p:spPr bwMode="auto">
          <a:xfrm>
            <a:off x="7351713" y="557213"/>
            <a:ext cx="1414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14.9,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8e.</a:t>
            </a:r>
          </a:p>
        </p:txBody>
      </p:sp>
      <p:sp>
        <p:nvSpPr>
          <p:cNvPr id="68620" name="Rectangle 13"/>
          <p:cNvSpPr>
            <a:spLocks noChangeArrowheads="1"/>
          </p:cNvSpPr>
          <p:nvPr/>
        </p:nvSpPr>
        <p:spPr bwMode="auto">
          <a:xfrm>
            <a:off x="6530975" y="2852738"/>
            <a:ext cx="250825" cy="293687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Text Box 14"/>
          <p:cNvSpPr txBox="1">
            <a:spLocks noChangeArrowheads="1"/>
          </p:cNvSpPr>
          <p:nvPr/>
        </p:nvSpPr>
        <p:spPr bwMode="auto">
          <a:xfrm>
            <a:off x="5637213" y="2994025"/>
            <a:ext cx="1381125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alternating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07CFBD-FDA4-4B77-B4AB-0EA801263CBD}" type="slidenum">
              <a:rPr lang="en-US"/>
              <a:pPr/>
              <a:t>29</a:t>
            </a:fld>
            <a:endParaRPr lang="en-US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Crystallinity in Polymers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4184650" cy="4876800"/>
          </a:xfrm>
        </p:spPr>
        <p:txBody>
          <a:bodyPr/>
          <a:lstStyle/>
          <a:p>
            <a:r>
              <a:rPr lang="en-US" sz="2400" b="0" smtClean="0">
                <a:ea typeface="ＭＳ Ｐゴシック" charset="-128"/>
              </a:rPr>
              <a:t>Ordered atomic arrangements involving molecular chains</a:t>
            </a:r>
          </a:p>
          <a:p>
            <a:r>
              <a:rPr lang="en-US" sz="2400" b="0" smtClean="0">
                <a:ea typeface="ＭＳ Ｐゴシック" charset="-128"/>
              </a:rPr>
              <a:t>Crystal structures in terms of unit cells</a:t>
            </a:r>
          </a:p>
          <a:p>
            <a:r>
              <a:rPr lang="en-US" sz="2400" b="0" smtClean="0">
                <a:ea typeface="ＭＳ Ｐゴシック" charset="-128"/>
              </a:rPr>
              <a:t>Example shown</a:t>
            </a:r>
          </a:p>
          <a:p>
            <a:pPr lvl="1"/>
            <a:r>
              <a:rPr lang="en-US" sz="2400" b="0" smtClean="0">
                <a:ea typeface="ＭＳ Ｐゴシック" charset="-128"/>
              </a:rPr>
              <a:t>polyethylene unit cell</a:t>
            </a:r>
            <a:r>
              <a:rPr lang="en-US" smtClean="0">
                <a:ea typeface="ＭＳ Ｐゴシック" charset="-128"/>
              </a:rPr>
              <a:t> </a:t>
            </a:r>
            <a:endParaRPr lang="en-US" sz="2400" b="0" smtClean="0">
              <a:ea typeface="ＭＳ Ｐゴシック" charset="-128"/>
            </a:endParaRPr>
          </a:p>
        </p:txBody>
      </p:sp>
      <p:pic>
        <p:nvPicPr>
          <p:cNvPr id="7066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219200"/>
            <a:ext cx="4724400" cy="4699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70662" name="Rectangle 12"/>
          <p:cNvSpPr>
            <a:spLocks noChangeArrowheads="1"/>
          </p:cNvSpPr>
          <p:nvPr/>
        </p:nvSpPr>
        <p:spPr bwMode="auto">
          <a:xfrm>
            <a:off x="7502525" y="733425"/>
            <a:ext cx="14144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14.10,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CB6CED-585D-43B5-A5CC-8DF90E5D7C90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Ancient Polymers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smtClean="0">
                <a:ea typeface="ＭＳ Ｐゴシック" charset="-128"/>
              </a:rPr>
              <a:t>Originally natural polymers were used</a:t>
            </a:r>
          </a:p>
          <a:p>
            <a:pPr lvl="1"/>
            <a:r>
              <a:rPr lang="en-US" b="0" smtClean="0">
                <a:ea typeface="ＭＳ Ｐゴシック" charset="-128"/>
              </a:rPr>
              <a:t>Wood			– Rubber</a:t>
            </a:r>
          </a:p>
          <a:p>
            <a:pPr lvl="1"/>
            <a:r>
              <a:rPr lang="en-US" b="0" smtClean="0">
                <a:ea typeface="ＭＳ Ｐゴシック" charset="-128"/>
              </a:rPr>
              <a:t>Cotton			– Wool</a:t>
            </a:r>
          </a:p>
          <a:p>
            <a:pPr lvl="1"/>
            <a:r>
              <a:rPr lang="en-US" b="0" smtClean="0">
                <a:ea typeface="ＭＳ Ｐゴシック" charset="-128"/>
              </a:rPr>
              <a:t>Leather		– Silk</a:t>
            </a:r>
          </a:p>
          <a:p>
            <a:pPr lvl="1"/>
            <a:endParaRPr lang="en-US" b="0" smtClean="0">
              <a:ea typeface="ＭＳ Ｐゴシック" charset="-128"/>
            </a:endParaRPr>
          </a:p>
          <a:p>
            <a:r>
              <a:rPr lang="en-US" b="0" smtClean="0">
                <a:ea typeface="ＭＳ Ｐゴシック" charset="-128"/>
              </a:rPr>
              <a:t>Oldest known uses</a:t>
            </a:r>
          </a:p>
          <a:p>
            <a:pPr lvl="1"/>
            <a:r>
              <a:rPr lang="en-US" b="0" smtClean="0">
                <a:ea typeface="ＭＳ Ｐゴシック" charset="-128"/>
              </a:rPr>
              <a:t>Rubber balls used by Incas</a:t>
            </a:r>
          </a:p>
          <a:p>
            <a:pPr lvl="1"/>
            <a:r>
              <a:rPr lang="en-US" b="0" smtClean="0">
                <a:ea typeface="ＭＳ Ｐゴシック" charset="-128"/>
              </a:rPr>
              <a:t>Noah used pitch (a natural polymer) </a:t>
            </a:r>
            <a:br>
              <a:rPr lang="en-US" b="0" smtClean="0">
                <a:ea typeface="ＭＳ Ｐゴシック" charset="-128"/>
              </a:rPr>
            </a:br>
            <a:r>
              <a:rPr lang="en-US" b="0" smtClean="0">
                <a:ea typeface="ＭＳ Ｐゴシック" charset="-128"/>
              </a:rPr>
              <a:t>for the ark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FE036B-60D2-4D8A-8ABB-2A030930FB08}" type="slidenum">
              <a:rPr lang="en-US"/>
              <a:pPr/>
              <a:t>30</a:t>
            </a:fld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Polymer Crystallinity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7527925" cy="1462088"/>
          </a:xfrm>
        </p:spPr>
        <p:txBody>
          <a:bodyPr/>
          <a:lstStyle/>
          <a:p>
            <a:r>
              <a:rPr lang="en-US" sz="2400" b="0" smtClean="0">
                <a:ea typeface="ＭＳ Ｐゴシック" charset="-128"/>
              </a:rPr>
              <a:t>Crystalline regions </a:t>
            </a:r>
          </a:p>
          <a:p>
            <a:pPr lvl="1"/>
            <a:r>
              <a:rPr lang="en-US" sz="2400" b="0" smtClean="0">
                <a:ea typeface="ＭＳ Ｐゴシック" charset="-128"/>
              </a:rPr>
              <a:t>thin platelets with chain folds at faces</a:t>
            </a:r>
          </a:p>
          <a:p>
            <a:pPr lvl="1"/>
            <a:r>
              <a:rPr lang="en-US" sz="2400" b="0" smtClean="0">
                <a:solidFill>
                  <a:schemeClr val="accent2"/>
                </a:solidFill>
                <a:ea typeface="ＭＳ Ｐゴシック" charset="-128"/>
              </a:rPr>
              <a:t>Chain folded</a:t>
            </a:r>
            <a:r>
              <a:rPr lang="en-US" sz="2400" b="0" smtClean="0">
                <a:ea typeface="ＭＳ Ｐゴシック" charset="-128"/>
              </a:rPr>
              <a:t> structure</a:t>
            </a:r>
            <a:endParaRPr lang="en-US" sz="1800" b="0" smtClean="0">
              <a:ea typeface="ＭＳ Ｐゴシック" charset="-128"/>
            </a:endParaRPr>
          </a:p>
          <a:p>
            <a:endParaRPr lang="en-US" sz="2400" b="0" smtClean="0">
              <a:ea typeface="ＭＳ Ｐゴシック" charset="-128"/>
            </a:endParaRPr>
          </a:p>
        </p:txBody>
      </p:sp>
      <p:grpSp>
        <p:nvGrpSpPr>
          <p:cNvPr id="72709" name="Group 14"/>
          <p:cNvGrpSpPr>
            <a:grpSpLocks/>
          </p:cNvGrpSpPr>
          <p:nvPr/>
        </p:nvGrpSpPr>
        <p:grpSpPr bwMode="auto">
          <a:xfrm>
            <a:off x="1490663" y="2921000"/>
            <a:ext cx="6753225" cy="2809875"/>
            <a:chOff x="939" y="1840"/>
            <a:chExt cx="4254" cy="1770"/>
          </a:xfrm>
        </p:grpSpPr>
        <p:pic>
          <p:nvPicPr>
            <p:cNvPr id="727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9" y="2062"/>
              <a:ext cx="3789" cy="1548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</p:pic>
        <p:sp>
          <p:nvSpPr>
            <p:cNvPr id="72711" name="Text Box 7"/>
            <p:cNvSpPr txBox="1">
              <a:spLocks noChangeArrowheads="1"/>
            </p:cNvSpPr>
            <p:nvPr/>
          </p:nvSpPr>
          <p:spPr bwMode="auto">
            <a:xfrm>
              <a:off x="4253" y="2265"/>
              <a:ext cx="880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10 nm</a:t>
              </a:r>
            </a:p>
          </p:txBody>
        </p:sp>
        <p:sp>
          <p:nvSpPr>
            <p:cNvPr id="72712" name="Line 8"/>
            <p:cNvSpPr>
              <a:spLocks noChangeShapeType="1"/>
            </p:cNvSpPr>
            <p:nvPr/>
          </p:nvSpPr>
          <p:spPr bwMode="auto">
            <a:xfrm flipV="1">
              <a:off x="4314" y="2543"/>
              <a:ext cx="193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713" name="Line 9"/>
            <p:cNvSpPr>
              <a:spLocks noChangeShapeType="1"/>
            </p:cNvSpPr>
            <p:nvPr/>
          </p:nvSpPr>
          <p:spPr bwMode="auto">
            <a:xfrm flipV="1">
              <a:off x="4269" y="2227"/>
              <a:ext cx="245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714" name="Rectangle 11"/>
            <p:cNvSpPr>
              <a:spLocks noChangeArrowheads="1"/>
            </p:cNvSpPr>
            <p:nvPr/>
          </p:nvSpPr>
          <p:spPr bwMode="auto">
            <a:xfrm>
              <a:off x="2557" y="1840"/>
              <a:ext cx="89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Adapted from Fig. 14.12, </a:t>
              </a:r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Callister &amp; Rethwisch 8e.</a:t>
              </a:r>
            </a:p>
          </p:txBody>
        </p:sp>
        <p:sp>
          <p:nvSpPr>
            <p:cNvPr id="72715" name="Rectangle 13"/>
            <p:cNvSpPr>
              <a:spLocks noChangeArrowheads="1"/>
            </p:cNvSpPr>
            <p:nvPr/>
          </p:nvSpPr>
          <p:spPr bwMode="auto">
            <a:xfrm>
              <a:off x="4374" y="2483"/>
              <a:ext cx="819" cy="55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B49484-1883-4BF4-928D-086BDABB4540}" type="slidenum">
              <a:rPr lang="en-US"/>
              <a:pPr/>
              <a:t>31</a:t>
            </a:fld>
            <a:endParaRPr lang="en-US"/>
          </a:p>
        </p:txBody>
      </p:sp>
      <p:pic>
        <p:nvPicPr>
          <p:cNvPr id="7475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43000"/>
            <a:ext cx="4357688" cy="47529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Polymer Crystallinity (cont.)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203325"/>
            <a:ext cx="5029200" cy="4892675"/>
          </a:xfrm>
        </p:spPr>
        <p:txBody>
          <a:bodyPr/>
          <a:lstStyle/>
          <a:p>
            <a:pPr>
              <a:buFontTx/>
              <a:buNone/>
            </a:pPr>
            <a:r>
              <a:rPr lang="en-US" sz="2200" b="0" smtClean="0">
                <a:ea typeface="ＭＳ Ｐゴシック" charset="-128"/>
              </a:rPr>
              <a:t>Polymers rarely 100% crystalline</a:t>
            </a:r>
          </a:p>
          <a:p>
            <a:r>
              <a:rPr lang="en-US" sz="2000" b="0" smtClean="0">
                <a:ea typeface="ＭＳ Ｐゴシック" charset="-128"/>
              </a:rPr>
              <a:t>Difficult for all regions of all chains to become aligned</a:t>
            </a:r>
            <a:r>
              <a:rPr lang="en-US" sz="2000" smtClean="0">
                <a:ea typeface="ＭＳ Ｐゴシック" charset="-128"/>
              </a:rPr>
              <a:t> </a:t>
            </a:r>
          </a:p>
        </p:txBody>
      </p:sp>
      <p:sp>
        <p:nvSpPr>
          <p:cNvPr id="74758" name="Rectangle 9"/>
          <p:cNvSpPr>
            <a:spLocks noChangeArrowheads="1"/>
          </p:cNvSpPr>
          <p:nvPr/>
        </p:nvSpPr>
        <p:spPr bwMode="auto">
          <a:xfrm>
            <a:off x="782638" y="2700338"/>
            <a:ext cx="38862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>
                <a:latin typeface="Arial" charset="0"/>
              </a:rPr>
              <a:t>•  </a:t>
            </a:r>
            <a:r>
              <a:rPr lang="en-US" sz="2200">
                <a:latin typeface="Arial" charset="0"/>
              </a:rPr>
              <a:t>Degree of crystallinity </a:t>
            </a:r>
            <a:br>
              <a:rPr lang="en-US" sz="2200">
                <a:latin typeface="Arial" charset="0"/>
              </a:rPr>
            </a:br>
            <a:r>
              <a:rPr lang="en-US" sz="2200">
                <a:latin typeface="Arial" charset="0"/>
              </a:rPr>
              <a:t>   expressed as </a:t>
            </a:r>
            <a:r>
              <a:rPr lang="en-US" sz="2200">
                <a:solidFill>
                  <a:schemeClr val="accent2"/>
                </a:solidFill>
                <a:latin typeface="Arial" charset="0"/>
              </a:rPr>
              <a:t>% crystallinity</a:t>
            </a:r>
            <a:r>
              <a:rPr lang="en-US" sz="2200">
                <a:latin typeface="Arial" charset="0"/>
              </a:rPr>
              <a:t>.</a:t>
            </a:r>
          </a:p>
          <a:p>
            <a:r>
              <a:rPr lang="en-US" sz="2000">
                <a:latin typeface="Arial" charset="0"/>
              </a:rPr>
              <a:t>    -- Some physical properties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     depend on % crystallinity.</a:t>
            </a:r>
          </a:p>
          <a:p>
            <a:r>
              <a:rPr lang="en-US" sz="2000">
                <a:latin typeface="Arial" charset="0"/>
              </a:rPr>
              <a:t>    -- Heat treating causes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     crystalline regions to grow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     and % crystallinity to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     increase.</a:t>
            </a:r>
          </a:p>
        </p:txBody>
      </p:sp>
      <p:sp>
        <p:nvSpPr>
          <p:cNvPr id="74759" name="Rectangle 10"/>
          <p:cNvSpPr>
            <a:spLocks noChangeArrowheads="1"/>
          </p:cNvSpPr>
          <p:nvPr/>
        </p:nvSpPr>
        <p:spPr bwMode="auto">
          <a:xfrm>
            <a:off x="2895600" y="5716588"/>
            <a:ext cx="36576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14.11,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6e.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(Fig. 14.11 is from H.W. Hayden, W.G. Moffatt,</a:t>
            </a:r>
          </a:p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and J. Wulff,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The Structure and Properties of Materials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, Vol. III,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Mechanical Behavior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, John Wiley and Sons, Inc., 1965.)</a:t>
            </a:r>
            <a:endParaRPr lang="en-US" sz="1200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4760" name="Freeform 14"/>
          <p:cNvSpPr>
            <a:spLocks/>
          </p:cNvSpPr>
          <p:nvPr/>
        </p:nvSpPr>
        <p:spPr bwMode="auto">
          <a:xfrm>
            <a:off x="5195888" y="2090738"/>
            <a:ext cx="1060450" cy="855662"/>
          </a:xfrm>
          <a:custGeom>
            <a:avLst/>
            <a:gdLst>
              <a:gd name="T0" fmla="*/ 0 w 668"/>
              <a:gd name="T1" fmla="*/ 2147483647 h 539"/>
              <a:gd name="T2" fmla="*/ 2147483647 w 668"/>
              <a:gd name="T3" fmla="*/ 2147483647 h 539"/>
              <a:gd name="T4" fmla="*/ 2147483647 w 668"/>
              <a:gd name="T5" fmla="*/ 2147483647 h 539"/>
              <a:gd name="T6" fmla="*/ 2147483647 w 668"/>
              <a:gd name="T7" fmla="*/ 2147483647 h 539"/>
              <a:gd name="T8" fmla="*/ 2147483647 w 668"/>
              <a:gd name="T9" fmla="*/ 0 h 539"/>
              <a:gd name="T10" fmla="*/ 2147483647 w 668"/>
              <a:gd name="T11" fmla="*/ 2147483647 h 539"/>
              <a:gd name="T12" fmla="*/ 2147483647 w 668"/>
              <a:gd name="T13" fmla="*/ 2147483647 h 539"/>
              <a:gd name="T14" fmla="*/ 0 w 668"/>
              <a:gd name="T15" fmla="*/ 2147483647 h 5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8"/>
              <a:gd name="T25" fmla="*/ 0 h 539"/>
              <a:gd name="T26" fmla="*/ 668 w 668"/>
              <a:gd name="T27" fmla="*/ 539 h 5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8" h="539">
                <a:moveTo>
                  <a:pt x="0" y="274"/>
                </a:moveTo>
                <a:lnTo>
                  <a:pt x="73" y="201"/>
                </a:lnTo>
                <a:lnTo>
                  <a:pt x="183" y="109"/>
                </a:lnTo>
                <a:lnTo>
                  <a:pt x="284" y="36"/>
                </a:lnTo>
                <a:lnTo>
                  <a:pt x="338" y="0"/>
                </a:lnTo>
                <a:lnTo>
                  <a:pt x="668" y="393"/>
                </a:lnTo>
                <a:lnTo>
                  <a:pt x="293" y="539"/>
                </a:lnTo>
                <a:lnTo>
                  <a:pt x="0" y="274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1" name="Freeform 15"/>
          <p:cNvSpPr>
            <a:spLocks/>
          </p:cNvSpPr>
          <p:nvPr/>
        </p:nvSpPr>
        <p:spPr bwMode="auto">
          <a:xfrm>
            <a:off x="4743450" y="4191000"/>
            <a:ext cx="1473200" cy="1555750"/>
          </a:xfrm>
          <a:custGeom>
            <a:avLst/>
            <a:gdLst>
              <a:gd name="T0" fmla="*/ 0 w 928"/>
              <a:gd name="T1" fmla="*/ 2147483647 h 980"/>
              <a:gd name="T2" fmla="*/ 2147483647 w 928"/>
              <a:gd name="T3" fmla="*/ 2147483647 h 980"/>
              <a:gd name="T4" fmla="*/ 2147483647 w 928"/>
              <a:gd name="T5" fmla="*/ 2147483647 h 980"/>
              <a:gd name="T6" fmla="*/ 2147483647 w 928"/>
              <a:gd name="T7" fmla="*/ 2147483647 h 980"/>
              <a:gd name="T8" fmla="*/ 2147483647 w 928"/>
              <a:gd name="T9" fmla="*/ 2147483647 h 980"/>
              <a:gd name="T10" fmla="*/ 2147483647 w 928"/>
              <a:gd name="T11" fmla="*/ 2147483647 h 980"/>
              <a:gd name="T12" fmla="*/ 2147483647 w 928"/>
              <a:gd name="T13" fmla="*/ 2147483647 h 980"/>
              <a:gd name="T14" fmla="*/ 2147483647 w 928"/>
              <a:gd name="T15" fmla="*/ 2147483647 h 980"/>
              <a:gd name="T16" fmla="*/ 2147483647 w 928"/>
              <a:gd name="T17" fmla="*/ 2147483647 h 980"/>
              <a:gd name="T18" fmla="*/ 2147483647 w 928"/>
              <a:gd name="T19" fmla="*/ 2147483647 h 980"/>
              <a:gd name="T20" fmla="*/ 2147483647 w 928"/>
              <a:gd name="T21" fmla="*/ 2147483647 h 980"/>
              <a:gd name="T22" fmla="*/ 2147483647 w 928"/>
              <a:gd name="T23" fmla="*/ 2147483647 h 980"/>
              <a:gd name="T24" fmla="*/ 2147483647 w 928"/>
              <a:gd name="T25" fmla="*/ 2147483647 h 980"/>
              <a:gd name="T26" fmla="*/ 2147483647 w 928"/>
              <a:gd name="T27" fmla="*/ 2147483647 h 980"/>
              <a:gd name="T28" fmla="*/ 2147483647 w 928"/>
              <a:gd name="T29" fmla="*/ 2147483647 h 980"/>
              <a:gd name="T30" fmla="*/ 2147483647 w 928"/>
              <a:gd name="T31" fmla="*/ 0 h 980"/>
              <a:gd name="T32" fmla="*/ 0 w 928"/>
              <a:gd name="T33" fmla="*/ 2147483647 h 9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28"/>
              <a:gd name="T52" fmla="*/ 0 h 980"/>
              <a:gd name="T53" fmla="*/ 928 w 928"/>
              <a:gd name="T54" fmla="*/ 980 h 98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28" h="980">
                <a:moveTo>
                  <a:pt x="0" y="16"/>
                </a:moveTo>
                <a:lnTo>
                  <a:pt x="24" y="96"/>
                </a:lnTo>
                <a:lnTo>
                  <a:pt x="56" y="188"/>
                </a:lnTo>
                <a:lnTo>
                  <a:pt x="96" y="300"/>
                </a:lnTo>
                <a:lnTo>
                  <a:pt x="160" y="420"/>
                </a:lnTo>
                <a:lnTo>
                  <a:pt x="228" y="524"/>
                </a:lnTo>
                <a:lnTo>
                  <a:pt x="324" y="644"/>
                </a:lnTo>
                <a:lnTo>
                  <a:pt x="416" y="724"/>
                </a:lnTo>
                <a:lnTo>
                  <a:pt x="528" y="812"/>
                </a:lnTo>
                <a:lnTo>
                  <a:pt x="660" y="888"/>
                </a:lnTo>
                <a:lnTo>
                  <a:pt x="796" y="944"/>
                </a:lnTo>
                <a:lnTo>
                  <a:pt x="908" y="980"/>
                </a:lnTo>
                <a:lnTo>
                  <a:pt x="928" y="572"/>
                </a:lnTo>
                <a:lnTo>
                  <a:pt x="764" y="328"/>
                </a:lnTo>
                <a:lnTo>
                  <a:pt x="656" y="592"/>
                </a:lnTo>
                <a:lnTo>
                  <a:pt x="104" y="0"/>
                </a:lnTo>
                <a:lnTo>
                  <a:pt x="0" y="16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2" name="Rectangle 16"/>
          <p:cNvSpPr>
            <a:spLocks noChangeArrowheads="1"/>
          </p:cNvSpPr>
          <p:nvPr/>
        </p:nvSpPr>
        <p:spPr bwMode="auto">
          <a:xfrm>
            <a:off x="3525838" y="2065338"/>
            <a:ext cx="1079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AA0000"/>
                </a:solidFill>
                <a:latin typeface="Arial" charset="0"/>
              </a:rPr>
              <a:t>crystalline </a:t>
            </a:r>
            <a:endParaRPr lang="en-US">
              <a:latin typeface="Arial" charset="0"/>
            </a:endParaRPr>
          </a:p>
        </p:txBody>
      </p:sp>
      <p:sp>
        <p:nvSpPr>
          <p:cNvPr id="74763" name="Rectangle 17"/>
          <p:cNvSpPr>
            <a:spLocks noChangeArrowheads="1"/>
          </p:cNvSpPr>
          <p:nvPr/>
        </p:nvSpPr>
        <p:spPr bwMode="auto">
          <a:xfrm>
            <a:off x="3525838" y="2332038"/>
            <a:ext cx="63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AA0000"/>
                </a:solidFill>
                <a:latin typeface="Arial" charset="0"/>
              </a:rPr>
              <a:t>region</a:t>
            </a:r>
            <a:endParaRPr lang="en-US">
              <a:latin typeface="Arial" charset="0"/>
            </a:endParaRPr>
          </a:p>
        </p:txBody>
      </p:sp>
      <p:grpSp>
        <p:nvGrpSpPr>
          <p:cNvPr id="74764" name="Group 18"/>
          <p:cNvGrpSpPr>
            <a:grpSpLocks/>
          </p:cNvGrpSpPr>
          <p:nvPr/>
        </p:nvGrpSpPr>
        <p:grpSpPr bwMode="auto">
          <a:xfrm rot="1425516">
            <a:off x="4805363" y="2130425"/>
            <a:ext cx="622300" cy="203200"/>
            <a:chOff x="3576" y="2768"/>
            <a:chExt cx="392" cy="128"/>
          </a:xfrm>
        </p:grpSpPr>
        <p:sp>
          <p:nvSpPr>
            <p:cNvPr id="74770" name="Freeform 19"/>
            <p:cNvSpPr>
              <a:spLocks/>
            </p:cNvSpPr>
            <p:nvPr/>
          </p:nvSpPr>
          <p:spPr bwMode="auto">
            <a:xfrm>
              <a:off x="3840" y="2768"/>
              <a:ext cx="128" cy="128"/>
            </a:xfrm>
            <a:custGeom>
              <a:avLst/>
              <a:gdLst>
                <a:gd name="T0" fmla="*/ 128 w 128"/>
                <a:gd name="T1" fmla="*/ 40 h 128"/>
                <a:gd name="T2" fmla="*/ 24 w 128"/>
                <a:gd name="T3" fmla="*/ 128 h 128"/>
                <a:gd name="T4" fmla="*/ 48 w 128"/>
                <a:gd name="T5" fmla="*/ 56 h 128"/>
                <a:gd name="T6" fmla="*/ 0 w 128"/>
                <a:gd name="T7" fmla="*/ 0 h 128"/>
                <a:gd name="T8" fmla="*/ 128 w 128"/>
                <a:gd name="T9" fmla="*/ 4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28"/>
                <a:gd name="T17" fmla="*/ 128 w 128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28">
                  <a:moveTo>
                    <a:pt x="128" y="40"/>
                  </a:moveTo>
                  <a:lnTo>
                    <a:pt x="24" y="128"/>
                  </a:lnTo>
                  <a:lnTo>
                    <a:pt x="48" y="56"/>
                  </a:lnTo>
                  <a:lnTo>
                    <a:pt x="0" y="0"/>
                  </a:lnTo>
                  <a:lnTo>
                    <a:pt x="128" y="40"/>
                  </a:lnTo>
                  <a:close/>
                </a:path>
              </a:pathLst>
            </a:custGeom>
            <a:solidFill>
              <a:srgbClr val="AA0000"/>
            </a:solidFill>
            <a:ln w="12700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1" name="Line 20"/>
            <p:cNvSpPr>
              <a:spLocks noChangeShapeType="1"/>
            </p:cNvSpPr>
            <p:nvPr/>
          </p:nvSpPr>
          <p:spPr bwMode="auto">
            <a:xfrm flipV="1">
              <a:off x="3576" y="2824"/>
              <a:ext cx="312" cy="64"/>
            </a:xfrm>
            <a:prstGeom prst="line">
              <a:avLst/>
            </a:prstGeom>
            <a:noFill/>
            <a:ln w="38100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74765" name="Group 21"/>
          <p:cNvGrpSpPr>
            <a:grpSpLocks/>
          </p:cNvGrpSpPr>
          <p:nvPr/>
        </p:nvGrpSpPr>
        <p:grpSpPr bwMode="auto">
          <a:xfrm rot="-1648445">
            <a:off x="4732338" y="5106988"/>
            <a:ext cx="431800" cy="190500"/>
            <a:chOff x="3584" y="3408"/>
            <a:chExt cx="272" cy="120"/>
          </a:xfrm>
        </p:grpSpPr>
        <p:sp>
          <p:nvSpPr>
            <p:cNvPr id="74768" name="Freeform 22"/>
            <p:cNvSpPr>
              <a:spLocks/>
            </p:cNvSpPr>
            <p:nvPr/>
          </p:nvSpPr>
          <p:spPr bwMode="auto">
            <a:xfrm>
              <a:off x="3720" y="3408"/>
              <a:ext cx="136" cy="120"/>
            </a:xfrm>
            <a:custGeom>
              <a:avLst/>
              <a:gdLst>
                <a:gd name="T0" fmla="*/ 136 w 136"/>
                <a:gd name="T1" fmla="*/ 96 h 120"/>
                <a:gd name="T2" fmla="*/ 0 w 136"/>
                <a:gd name="T3" fmla="*/ 120 h 120"/>
                <a:gd name="T4" fmla="*/ 64 w 136"/>
                <a:gd name="T5" fmla="*/ 72 h 120"/>
                <a:gd name="T6" fmla="*/ 40 w 136"/>
                <a:gd name="T7" fmla="*/ 0 h 120"/>
                <a:gd name="T8" fmla="*/ 136 w 136"/>
                <a:gd name="T9" fmla="*/ 96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20"/>
                <a:gd name="T17" fmla="*/ 136 w 136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20">
                  <a:moveTo>
                    <a:pt x="136" y="96"/>
                  </a:moveTo>
                  <a:lnTo>
                    <a:pt x="0" y="120"/>
                  </a:lnTo>
                  <a:lnTo>
                    <a:pt x="64" y="72"/>
                  </a:lnTo>
                  <a:lnTo>
                    <a:pt x="40" y="0"/>
                  </a:lnTo>
                  <a:lnTo>
                    <a:pt x="136" y="96"/>
                  </a:lnTo>
                  <a:close/>
                </a:path>
              </a:pathLst>
            </a:custGeom>
            <a:solidFill>
              <a:srgbClr val="0000DD"/>
            </a:solidFill>
            <a:ln w="12700">
              <a:solidFill>
                <a:srgbClr val="0000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69" name="Line 23"/>
            <p:cNvSpPr>
              <a:spLocks noChangeShapeType="1"/>
            </p:cNvSpPr>
            <p:nvPr/>
          </p:nvSpPr>
          <p:spPr bwMode="auto">
            <a:xfrm>
              <a:off x="3584" y="3408"/>
              <a:ext cx="200" cy="72"/>
            </a:xfrm>
            <a:prstGeom prst="line">
              <a:avLst/>
            </a:prstGeom>
            <a:noFill/>
            <a:ln w="38100">
              <a:solidFill>
                <a:srgbClr val="0000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4766" name="Rectangle 24"/>
          <p:cNvSpPr>
            <a:spLocks noChangeArrowheads="1"/>
          </p:cNvSpPr>
          <p:nvPr/>
        </p:nvSpPr>
        <p:spPr bwMode="auto">
          <a:xfrm>
            <a:off x="3368675" y="5065713"/>
            <a:ext cx="1143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DD"/>
                </a:solidFill>
                <a:latin typeface="Arial" charset="0"/>
              </a:rPr>
              <a:t>amorphous</a:t>
            </a:r>
            <a:endParaRPr lang="en-US">
              <a:latin typeface="Arial" charset="0"/>
            </a:endParaRPr>
          </a:p>
        </p:txBody>
      </p:sp>
      <p:sp>
        <p:nvSpPr>
          <p:cNvPr id="74767" name="Rectangle 25"/>
          <p:cNvSpPr>
            <a:spLocks noChangeArrowheads="1"/>
          </p:cNvSpPr>
          <p:nvPr/>
        </p:nvSpPr>
        <p:spPr bwMode="auto">
          <a:xfrm>
            <a:off x="3368675" y="5332413"/>
            <a:ext cx="63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DD"/>
                </a:solidFill>
                <a:latin typeface="Arial" charset="0"/>
              </a:rPr>
              <a:t>region</a:t>
            </a:r>
            <a:endParaRPr lang="en-US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73F060-A38F-4360-A650-D2CC7BD70334}" type="slidenum">
              <a:rPr lang="en-US"/>
              <a:pPr/>
              <a:t>32</a:t>
            </a:fld>
            <a:endParaRPr lang="en-US"/>
          </a:p>
        </p:txBody>
      </p:sp>
      <p:graphicFrame>
        <p:nvGraphicFramePr>
          <p:cNvPr id="76802" name="Object 7"/>
          <p:cNvGraphicFramePr>
            <a:graphicFrameLocks noChangeAspect="1"/>
          </p:cNvGraphicFramePr>
          <p:nvPr/>
        </p:nvGraphicFramePr>
        <p:xfrm>
          <a:off x="1922463" y="2773363"/>
          <a:ext cx="5087937" cy="3492500"/>
        </p:xfrm>
        <a:graphic>
          <a:graphicData uri="http://schemas.openxmlformats.org/presentationml/2006/ole">
            <p:oleObj spid="_x0000_s76802" name="Image" r:id="rId5" imgW="1331640" imgH="914402" progId="Photoshop.Image.9">
              <p:embed/>
            </p:oleObj>
          </a:graphicData>
        </a:graphic>
      </p:graphicFrame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Polymer Single Crystals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203325"/>
            <a:ext cx="8005762" cy="4892675"/>
          </a:xfrm>
        </p:spPr>
        <p:txBody>
          <a:bodyPr/>
          <a:lstStyle/>
          <a:p>
            <a:r>
              <a:rPr lang="en-US" sz="2400" b="0" smtClean="0">
                <a:ea typeface="ＭＳ Ｐゴシック" charset="-128"/>
              </a:rPr>
              <a:t>Electron micrograph – multilayered single crystals (chain-folded layers) of polyethylene</a:t>
            </a:r>
          </a:p>
          <a:p>
            <a:r>
              <a:rPr lang="en-US" sz="2400" b="0" smtClean="0">
                <a:solidFill>
                  <a:schemeClr val="accent2"/>
                </a:solidFill>
                <a:ea typeface="ＭＳ Ｐゴシック" charset="-128"/>
              </a:rPr>
              <a:t>Single crystals</a:t>
            </a:r>
            <a:r>
              <a:rPr lang="en-US" sz="2400" b="0" smtClean="0">
                <a:ea typeface="ＭＳ Ｐゴシック" charset="-128"/>
              </a:rPr>
              <a:t> – only for slow and carefully controlled growth rates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3238500" y="6330950"/>
            <a:ext cx="3657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14.11,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8e.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9132BC-2EDE-477D-8723-38D5ABFDFC1C}" type="slidenum">
              <a:rPr lang="en-US"/>
              <a:pPr/>
              <a:t>33</a:t>
            </a:fld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Semicrystalline Polymers</a:t>
            </a:r>
          </a:p>
        </p:txBody>
      </p:sp>
      <p:sp>
        <p:nvSpPr>
          <p:cNvPr id="78852" name="Rectangle 55"/>
          <p:cNvSpPr>
            <a:spLocks noChangeArrowheads="1"/>
          </p:cNvSpPr>
          <p:nvPr/>
        </p:nvSpPr>
        <p:spPr bwMode="auto">
          <a:xfrm>
            <a:off x="1958975" y="4498975"/>
            <a:ext cx="1046163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Text Box 54"/>
          <p:cNvSpPr txBox="1">
            <a:spLocks noChangeArrowheads="1"/>
          </p:cNvSpPr>
          <p:nvPr/>
        </p:nvSpPr>
        <p:spPr bwMode="auto">
          <a:xfrm>
            <a:off x="1873250" y="4411663"/>
            <a:ext cx="1524000" cy="5810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Spherulite surface</a:t>
            </a:r>
          </a:p>
        </p:txBody>
      </p:sp>
      <p:sp>
        <p:nvSpPr>
          <p:cNvPr id="78854" name="Oval 60"/>
          <p:cNvSpPr>
            <a:spLocks noChangeArrowheads="1"/>
          </p:cNvSpPr>
          <p:nvPr/>
        </p:nvSpPr>
        <p:spPr bwMode="auto">
          <a:xfrm>
            <a:off x="3324225" y="5500688"/>
            <a:ext cx="158750" cy="160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Freeform 63"/>
          <p:cNvSpPr>
            <a:spLocks/>
          </p:cNvSpPr>
          <p:nvPr/>
        </p:nvSpPr>
        <p:spPr bwMode="auto">
          <a:xfrm>
            <a:off x="2160588" y="5457825"/>
            <a:ext cx="1149350" cy="146050"/>
          </a:xfrm>
          <a:custGeom>
            <a:avLst/>
            <a:gdLst>
              <a:gd name="T0" fmla="*/ 0 w 906"/>
              <a:gd name="T1" fmla="*/ 0 h 110"/>
              <a:gd name="T2" fmla="*/ 2147483647 w 906"/>
              <a:gd name="T3" fmla="*/ 2147483647 h 110"/>
              <a:gd name="T4" fmla="*/ 2147483647 w 906"/>
              <a:gd name="T5" fmla="*/ 2147483647 h 110"/>
              <a:gd name="T6" fmla="*/ 2147483647 w 906"/>
              <a:gd name="T7" fmla="*/ 2147483647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906"/>
              <a:gd name="T13" fmla="*/ 0 h 110"/>
              <a:gd name="T14" fmla="*/ 906 w 906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6" h="110">
                <a:moveTo>
                  <a:pt x="0" y="0"/>
                </a:moveTo>
                <a:cubicBezTo>
                  <a:pt x="181" y="11"/>
                  <a:pt x="362" y="22"/>
                  <a:pt x="467" y="37"/>
                </a:cubicBezTo>
                <a:cubicBezTo>
                  <a:pt x="572" y="52"/>
                  <a:pt x="558" y="80"/>
                  <a:pt x="631" y="92"/>
                </a:cubicBezTo>
                <a:cubicBezTo>
                  <a:pt x="704" y="104"/>
                  <a:pt x="805" y="107"/>
                  <a:pt x="906" y="11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8856" name="Picture 66" descr="Fig 14_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575" y="900113"/>
            <a:ext cx="4457700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7" name="Rectangle 53"/>
          <p:cNvSpPr>
            <a:spLocks noChangeArrowheads="1"/>
          </p:cNvSpPr>
          <p:nvPr/>
        </p:nvSpPr>
        <p:spPr bwMode="auto">
          <a:xfrm>
            <a:off x="4610100" y="5397500"/>
            <a:ext cx="3657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14.13,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8e.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8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97488" y="1187450"/>
            <a:ext cx="3779837" cy="4892675"/>
          </a:xfrm>
        </p:spPr>
        <p:txBody>
          <a:bodyPr/>
          <a:lstStyle/>
          <a:p>
            <a:r>
              <a:rPr lang="en-US" sz="2400" b="0" smtClean="0">
                <a:ea typeface="ＭＳ Ｐゴシック" charset="-128"/>
              </a:rPr>
              <a:t>Some semicrystalline polymers form </a:t>
            </a:r>
            <a:r>
              <a:rPr lang="en-US" sz="2400" b="0" smtClean="0">
                <a:solidFill>
                  <a:schemeClr val="accent2"/>
                </a:solidFill>
                <a:ea typeface="ＭＳ Ｐゴシック" charset="-128"/>
              </a:rPr>
              <a:t>spherulite</a:t>
            </a:r>
            <a:r>
              <a:rPr lang="en-US" sz="2400" b="0" smtClean="0">
                <a:ea typeface="ＭＳ Ｐゴシック" charset="-128"/>
              </a:rPr>
              <a:t> structures</a:t>
            </a:r>
          </a:p>
          <a:p>
            <a:r>
              <a:rPr lang="en-US" sz="2400" b="0" smtClean="0">
                <a:ea typeface="ＭＳ Ｐゴシック" charset="-128"/>
              </a:rPr>
              <a:t>Alternating chain-folded crystallites and amorphous regions</a:t>
            </a:r>
          </a:p>
          <a:p>
            <a:r>
              <a:rPr lang="en-US" sz="2400" b="0" smtClean="0">
                <a:ea typeface="ＭＳ Ｐゴシック" charset="-128"/>
              </a:rPr>
              <a:t>Spherulite structure for relatively rapid growth rates</a:t>
            </a:r>
            <a:r>
              <a:rPr lang="en-US" sz="2400" smtClean="0">
                <a:ea typeface="ＭＳ Ｐゴシック" charset="-128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8" descr="Fig14_1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4600" y="1965325"/>
            <a:ext cx="665480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5CD183-DFA5-42B0-8062-99842CBC6088}" type="slidenum">
              <a:rPr lang="en-US"/>
              <a:pPr/>
              <a:t>34</a:t>
            </a:fld>
            <a:endParaRPr lang="en-US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Photomicrograph – Spherulites in Polyethylene</a:t>
            </a:r>
          </a:p>
        </p:txBody>
      </p:sp>
      <p:sp>
        <p:nvSpPr>
          <p:cNvPr id="80901" name="Rectangle 7"/>
          <p:cNvSpPr>
            <a:spLocks noChangeArrowheads="1"/>
          </p:cNvSpPr>
          <p:nvPr/>
        </p:nvSpPr>
        <p:spPr bwMode="auto">
          <a:xfrm>
            <a:off x="3141663" y="6456363"/>
            <a:ext cx="3657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14.14,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8e.</a:t>
            </a:r>
          </a:p>
        </p:txBody>
      </p:sp>
      <p:sp>
        <p:nvSpPr>
          <p:cNvPr id="80902" name="Text Box 8"/>
          <p:cNvSpPr txBox="1">
            <a:spLocks noChangeArrowheads="1"/>
          </p:cNvSpPr>
          <p:nvPr/>
        </p:nvSpPr>
        <p:spPr bwMode="auto">
          <a:xfrm>
            <a:off x="1474788" y="1084263"/>
            <a:ext cx="6265862" cy="8223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Cross-polarized light used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-- a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maltese cross</a:t>
            </a:r>
            <a:r>
              <a:rPr lang="en-US">
                <a:latin typeface="Arial" charset="0"/>
              </a:rPr>
              <a:t> appears in each spherulite</a:t>
            </a:r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0903" name="Line 9"/>
          <p:cNvSpPr>
            <a:spLocks noChangeShapeType="1"/>
          </p:cNvSpPr>
          <p:nvPr/>
        </p:nvSpPr>
        <p:spPr bwMode="auto">
          <a:xfrm>
            <a:off x="3190875" y="1795463"/>
            <a:ext cx="874713" cy="14366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CA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165B14-741F-4143-BF7C-2D98146FB9E3}" type="slidenum">
              <a:rPr lang="en-US"/>
              <a:pPr/>
              <a:t>35</a:t>
            </a:fld>
            <a:endParaRPr lang="en-US"/>
          </a:p>
        </p:txBody>
      </p:sp>
      <p:sp>
        <p:nvSpPr>
          <p:cNvPr id="82947" name="Rectangle 2"/>
          <p:cNvSpPr>
            <a:spLocks noChangeArrowheads="1"/>
          </p:cNvSpPr>
          <p:nvPr/>
        </p:nvSpPr>
        <p:spPr bwMode="auto">
          <a:xfrm>
            <a:off x="609600" y="1066800"/>
            <a:ext cx="7848600" cy="426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948" name="Rectangle 3"/>
          <p:cNvSpPr>
            <a:spLocks noChangeArrowheads="1"/>
          </p:cNvSpPr>
          <p:nvPr/>
        </p:nvSpPr>
        <p:spPr bwMode="auto">
          <a:xfrm>
            <a:off x="685800" y="2438400"/>
            <a:ext cx="24749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charset="0"/>
              </a:rPr>
              <a:t>Core Problems:</a:t>
            </a:r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685800" y="3687763"/>
            <a:ext cx="31083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charset="0"/>
              </a:rPr>
              <a:t>Self-help Problems:</a:t>
            </a:r>
          </a:p>
        </p:txBody>
      </p:sp>
      <p:sp>
        <p:nvSpPr>
          <p:cNvPr id="82950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ANNOUNCEMENTS</a:t>
            </a:r>
          </a:p>
        </p:txBody>
      </p:sp>
      <p:sp>
        <p:nvSpPr>
          <p:cNvPr id="82951" name="Rectangle 6"/>
          <p:cNvSpPr>
            <a:spLocks noChangeArrowheads="1"/>
          </p:cNvSpPr>
          <p:nvPr/>
        </p:nvSpPr>
        <p:spPr bwMode="auto">
          <a:xfrm>
            <a:off x="717550" y="1173163"/>
            <a:ext cx="14271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charset="0"/>
              </a:rPr>
              <a:t>Reading: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811695-2153-4F0F-9BC3-6398A029A8DB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Polymer Composition</a:t>
            </a:r>
          </a:p>
        </p:txBody>
      </p:sp>
      <p:sp>
        <p:nvSpPr>
          <p:cNvPr id="2150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96913" y="1203325"/>
            <a:ext cx="8086725" cy="4892675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0" smtClean="0">
                <a:ea typeface="ＭＳ Ｐゴシック" charset="-128"/>
              </a:rPr>
              <a:t>Most polymers are hydrocarbons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0" smtClean="0">
                <a:ea typeface="ＭＳ Ｐゴシック" charset="-128"/>
              </a:rPr>
              <a:t>    – i.e., made up of  H and C</a:t>
            </a:r>
          </a:p>
          <a:p>
            <a:r>
              <a:rPr lang="en-US" sz="2400" b="0" smtClean="0">
                <a:solidFill>
                  <a:srgbClr val="FF3300"/>
                </a:solidFill>
                <a:ea typeface="ＭＳ Ｐゴシック" charset="-128"/>
              </a:rPr>
              <a:t>Saturated hydrocarbons</a:t>
            </a:r>
          </a:p>
          <a:p>
            <a:pPr lvl="1"/>
            <a:r>
              <a:rPr lang="en-US" sz="2400" b="0" smtClean="0">
                <a:ea typeface="ＭＳ Ｐゴシック" charset="-128"/>
              </a:rPr>
              <a:t>Each carbon singly bonded to four other atoms</a:t>
            </a:r>
          </a:p>
          <a:p>
            <a:pPr lvl="1"/>
            <a:r>
              <a:rPr lang="en-US" sz="2400" b="0" smtClean="0">
                <a:ea typeface="ＭＳ Ｐゴシック" charset="-128"/>
              </a:rPr>
              <a:t>Example:</a:t>
            </a:r>
          </a:p>
          <a:p>
            <a:pPr lvl="2"/>
            <a:r>
              <a:rPr lang="en-US" b="0" smtClean="0">
                <a:ea typeface="ＭＳ Ｐゴシック" charset="-128"/>
              </a:rPr>
              <a:t>Ethane, C</a:t>
            </a:r>
            <a:r>
              <a:rPr lang="en-US" b="0" baseline="-25000" smtClean="0">
                <a:ea typeface="ＭＳ Ｐゴシック" charset="-128"/>
              </a:rPr>
              <a:t>2</a:t>
            </a:r>
            <a:r>
              <a:rPr lang="en-US" b="0" smtClean="0">
                <a:ea typeface="ＭＳ Ｐゴシック" charset="-128"/>
              </a:rPr>
              <a:t>H</a:t>
            </a:r>
            <a:r>
              <a:rPr lang="en-US" b="0" baseline="-25000" smtClean="0">
                <a:ea typeface="ＭＳ Ｐゴシック" charset="-128"/>
              </a:rPr>
              <a:t>6</a:t>
            </a:r>
            <a:r>
              <a:rPr lang="en-US" sz="2000" smtClean="0">
                <a:ea typeface="ＭＳ Ｐゴシック" charset="-128"/>
              </a:rPr>
              <a:t> </a:t>
            </a:r>
            <a:endParaRPr lang="en-US" sz="2000" b="0" baseline="-25000" smtClean="0">
              <a:ea typeface="ＭＳ Ｐゴシック" charset="-128"/>
            </a:endParaRPr>
          </a:p>
        </p:txBody>
      </p:sp>
      <p:pic>
        <p:nvPicPr>
          <p:cNvPr id="2150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210050"/>
            <a:ext cx="1671638" cy="15049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FABD03-8CA0-42A2-BC75-D85C51E46799}" type="slidenum">
              <a:rPr lang="en-US"/>
              <a:pPr/>
              <a:t>5</a:t>
            </a:fld>
            <a:endParaRPr lang="en-US"/>
          </a:p>
        </p:txBody>
      </p:sp>
      <p:pic>
        <p:nvPicPr>
          <p:cNvPr id="2355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375" y="336550"/>
            <a:ext cx="7783513" cy="60340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4DBB1F-BE1F-425D-9CFC-DA3C718E9F95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Unsaturated Hydrocarbons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0" smtClean="0">
                <a:ea typeface="ＭＳ Ｐゴシック" charset="-128"/>
              </a:rPr>
              <a:t>Double &amp; triple bonds somewhat unstable – can form new bonds</a:t>
            </a:r>
            <a:endParaRPr lang="en-US" b="0" u="sng" smtClean="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b="0" smtClean="0">
                <a:solidFill>
                  <a:srgbClr val="0000FF"/>
                </a:solidFill>
                <a:ea typeface="ＭＳ Ｐゴシック" charset="-128"/>
              </a:rPr>
              <a:t>Double bond</a:t>
            </a:r>
            <a:r>
              <a:rPr lang="en-US" sz="2400" b="0" smtClean="0">
                <a:ea typeface="ＭＳ Ｐゴシック" charset="-128"/>
              </a:rPr>
              <a:t> found in ethylene or ethene  -  C</a:t>
            </a:r>
            <a:r>
              <a:rPr lang="en-US" sz="2400" b="0" baseline="-25000" smtClean="0">
                <a:ea typeface="ＭＳ Ｐゴシック" charset="-128"/>
              </a:rPr>
              <a:t>2</a:t>
            </a:r>
            <a:r>
              <a:rPr lang="en-US" sz="2400" b="0" smtClean="0">
                <a:ea typeface="ＭＳ Ｐゴシック" charset="-128"/>
              </a:rPr>
              <a:t>H</a:t>
            </a:r>
            <a:r>
              <a:rPr lang="en-US" sz="2400" b="0" baseline="-25000" smtClean="0">
                <a:ea typeface="ＭＳ Ｐゴシック" charset="-128"/>
              </a:rPr>
              <a:t>4</a:t>
            </a:r>
          </a:p>
          <a:p>
            <a:pPr lvl="2">
              <a:lnSpc>
                <a:spcPct val="90000"/>
              </a:lnSpc>
            </a:pPr>
            <a:endParaRPr lang="en-US" sz="2000" b="0" baseline="-25000" smtClean="0">
              <a:ea typeface="ＭＳ Ｐゴシック" charset="-128"/>
            </a:endParaRPr>
          </a:p>
          <a:p>
            <a:pPr lvl="2">
              <a:lnSpc>
                <a:spcPct val="90000"/>
              </a:lnSpc>
            </a:pPr>
            <a:endParaRPr lang="en-US" sz="2000" b="0" baseline="-25000" smtClean="0">
              <a:ea typeface="ＭＳ Ｐゴシック" charset="-128"/>
            </a:endParaRPr>
          </a:p>
          <a:p>
            <a:pPr lvl="2">
              <a:lnSpc>
                <a:spcPct val="90000"/>
              </a:lnSpc>
            </a:pPr>
            <a:endParaRPr lang="en-US" sz="2000" b="0" baseline="-25000" smtClean="0">
              <a:ea typeface="ＭＳ Ｐゴシック" charset="-128"/>
            </a:endParaRPr>
          </a:p>
          <a:p>
            <a:pPr lvl="2">
              <a:lnSpc>
                <a:spcPct val="90000"/>
              </a:lnSpc>
            </a:pPr>
            <a:endParaRPr lang="en-US" sz="2000" b="0" baseline="-25000" smtClean="0">
              <a:ea typeface="ＭＳ Ｐゴシック" charset="-128"/>
            </a:endParaRPr>
          </a:p>
          <a:p>
            <a:pPr lvl="2">
              <a:lnSpc>
                <a:spcPct val="90000"/>
              </a:lnSpc>
            </a:pPr>
            <a:endParaRPr lang="en-US" sz="2000" b="0" baseline="-25000" smtClean="0">
              <a:ea typeface="ＭＳ Ｐゴシック" charset="-128"/>
            </a:endParaRPr>
          </a:p>
          <a:p>
            <a:pPr lvl="2">
              <a:lnSpc>
                <a:spcPct val="90000"/>
              </a:lnSpc>
            </a:pPr>
            <a:endParaRPr lang="en-US" sz="2000" b="0" baseline="-25000" smtClean="0">
              <a:ea typeface="ＭＳ Ｐゴシック" charset="-128"/>
            </a:endParaRPr>
          </a:p>
          <a:p>
            <a:pPr lvl="2">
              <a:lnSpc>
                <a:spcPct val="90000"/>
              </a:lnSpc>
            </a:pPr>
            <a:endParaRPr lang="en-US" sz="2000" b="0" baseline="-25000" smtClean="0">
              <a:ea typeface="ＭＳ Ｐゴシック" charset="-128"/>
            </a:endParaRPr>
          </a:p>
          <a:p>
            <a:pPr lvl="2">
              <a:lnSpc>
                <a:spcPct val="90000"/>
              </a:lnSpc>
            </a:pPr>
            <a:endParaRPr lang="en-US" sz="1600" b="0" baseline="-25000" smtClean="0">
              <a:ea typeface="ＭＳ Ｐゴシック" charset="-128"/>
            </a:endParaRPr>
          </a:p>
          <a:p>
            <a:pPr lvl="2">
              <a:lnSpc>
                <a:spcPct val="90000"/>
              </a:lnSpc>
              <a:buFontTx/>
              <a:buNone/>
            </a:pPr>
            <a:endParaRPr lang="en-US" sz="2000" b="0" smtClean="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b="0" smtClean="0">
                <a:solidFill>
                  <a:srgbClr val="0000FF"/>
                </a:solidFill>
                <a:ea typeface="ＭＳ Ｐゴシック" charset="-128"/>
              </a:rPr>
              <a:t>Triple bond</a:t>
            </a:r>
            <a:r>
              <a:rPr lang="en-US" sz="2400" b="0" smtClean="0">
                <a:ea typeface="ＭＳ Ｐゴシック" charset="-128"/>
              </a:rPr>
              <a:t> found in </a:t>
            </a:r>
            <a:r>
              <a:rPr lang="en-US" sz="2400" b="0" smtClean="0">
                <a:ea typeface="ＭＳ Ｐゴシック" charset="-128"/>
                <a:sym typeface="Symbol" charset="2"/>
              </a:rPr>
              <a:t>acetylene or ethyne  - </a:t>
            </a:r>
            <a:r>
              <a:rPr lang="en-US" sz="2400" b="0" smtClean="0">
                <a:ea typeface="ＭＳ Ｐゴシック" charset="-128"/>
              </a:rPr>
              <a:t>C</a:t>
            </a:r>
            <a:r>
              <a:rPr lang="en-US" sz="2400" b="0" baseline="-25000" smtClean="0">
                <a:ea typeface="ＭＳ Ｐゴシック" charset="-128"/>
              </a:rPr>
              <a:t>2</a:t>
            </a:r>
            <a:r>
              <a:rPr lang="en-US" sz="2400" b="0" smtClean="0">
                <a:ea typeface="ＭＳ Ｐゴシック" charset="-128"/>
              </a:rPr>
              <a:t>H</a:t>
            </a:r>
            <a:r>
              <a:rPr lang="en-US" sz="2400" b="0" baseline="-25000" smtClean="0">
                <a:ea typeface="ＭＳ Ｐゴシック" charset="-128"/>
              </a:rPr>
              <a:t>2</a:t>
            </a:r>
            <a:r>
              <a:rPr lang="en-US" sz="2400" b="0" smtClean="0">
                <a:ea typeface="ＭＳ Ｐゴシック" charset="-128"/>
              </a:rPr>
              <a:t>	   </a:t>
            </a:r>
          </a:p>
          <a:p>
            <a:pPr>
              <a:lnSpc>
                <a:spcPct val="90000"/>
              </a:lnSpc>
            </a:pPr>
            <a:endParaRPr lang="en-US" sz="700" b="0" smtClean="0">
              <a:ea typeface="ＭＳ Ｐゴシック" charset="-128"/>
              <a:sym typeface="Symbol" charset="2"/>
            </a:endParaRPr>
          </a:p>
          <a:p>
            <a:pPr lvl="1">
              <a:lnSpc>
                <a:spcPct val="90000"/>
              </a:lnSpc>
            </a:pPr>
            <a:endParaRPr lang="en-US" sz="2400" b="0" smtClean="0">
              <a:ea typeface="ＭＳ Ｐゴシック" charset="-128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514600"/>
            <a:ext cx="1547813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5257800"/>
            <a:ext cx="2133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871F4D-5362-4809-BE70-35DD9B7EAA37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Isomerism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smtClean="0">
                <a:solidFill>
                  <a:srgbClr val="FF3300"/>
                </a:solidFill>
                <a:ea typeface="ＭＳ Ｐゴシック" charset="-128"/>
              </a:rPr>
              <a:t>Isomerism</a:t>
            </a:r>
            <a:endParaRPr lang="en-US" sz="2400" b="0" u="sng" smtClean="0">
              <a:solidFill>
                <a:srgbClr val="FF3300"/>
              </a:solidFill>
              <a:ea typeface="ＭＳ Ｐゴシック" charset="-128"/>
            </a:endParaRPr>
          </a:p>
          <a:p>
            <a:pPr lvl="1"/>
            <a:r>
              <a:rPr lang="en-US" sz="2400" b="0" smtClean="0">
                <a:ea typeface="ＭＳ Ｐゴシック" charset="-128"/>
              </a:rPr>
              <a:t>two compounds with same chemical formula can have quite different structures </a:t>
            </a:r>
          </a:p>
          <a:p>
            <a:pPr lvl="1">
              <a:buFontTx/>
              <a:buNone/>
            </a:pPr>
            <a:r>
              <a:rPr lang="en-US" sz="2400" b="0" smtClean="0">
                <a:solidFill>
                  <a:schemeClr val="accent2"/>
                </a:solidFill>
                <a:ea typeface="ＭＳ Ｐゴシック" charset="-128"/>
              </a:rPr>
              <a:t>		    for example: C</a:t>
            </a:r>
            <a:r>
              <a:rPr lang="en-US" sz="2400" b="0" baseline="-25000" smtClean="0">
                <a:solidFill>
                  <a:schemeClr val="accent2"/>
                </a:solidFill>
                <a:ea typeface="ＭＳ Ｐゴシック" charset="-128"/>
              </a:rPr>
              <a:t>8</a:t>
            </a:r>
            <a:r>
              <a:rPr lang="en-US" sz="2400" b="0" smtClean="0">
                <a:solidFill>
                  <a:schemeClr val="accent2"/>
                </a:solidFill>
                <a:ea typeface="ＭＳ Ｐゴシック" charset="-128"/>
              </a:rPr>
              <a:t>H</a:t>
            </a:r>
            <a:r>
              <a:rPr lang="en-US" sz="2400" b="0" baseline="-25000" smtClean="0">
                <a:solidFill>
                  <a:schemeClr val="accent2"/>
                </a:solidFill>
                <a:ea typeface="ＭＳ Ｐゴシック" charset="-128"/>
              </a:rPr>
              <a:t>18</a:t>
            </a:r>
            <a:endParaRPr lang="en-US" sz="2400" b="0" smtClean="0">
              <a:solidFill>
                <a:schemeClr val="accent2"/>
              </a:solidFill>
              <a:ea typeface="ＭＳ Ｐゴシック" charset="-128"/>
            </a:endParaRPr>
          </a:p>
          <a:p>
            <a:pPr lvl="2"/>
            <a:r>
              <a:rPr lang="en-US" sz="2000" b="0" smtClean="0">
                <a:ea typeface="ＭＳ Ｐゴシック" charset="-128"/>
              </a:rPr>
              <a:t>normal-octane</a:t>
            </a:r>
          </a:p>
          <a:p>
            <a:pPr lvl="2"/>
            <a:endParaRPr lang="en-US" sz="2000" b="0" smtClean="0">
              <a:ea typeface="ＭＳ Ｐゴシック" charset="-128"/>
            </a:endParaRPr>
          </a:p>
          <a:p>
            <a:pPr lvl="2"/>
            <a:endParaRPr lang="en-US" sz="2000" b="0" smtClean="0">
              <a:ea typeface="ＭＳ Ｐゴシック" charset="-128"/>
            </a:endParaRPr>
          </a:p>
          <a:p>
            <a:pPr lvl="2"/>
            <a:endParaRPr lang="en-US" sz="2000" b="0" smtClean="0">
              <a:ea typeface="ＭＳ Ｐゴシック" charset="-128"/>
            </a:endParaRPr>
          </a:p>
          <a:p>
            <a:pPr lvl="2"/>
            <a:endParaRPr lang="en-US" sz="2000" b="0" smtClean="0">
              <a:ea typeface="ＭＳ Ｐゴシック" charset="-128"/>
            </a:endParaRPr>
          </a:p>
          <a:p>
            <a:pPr lvl="2"/>
            <a:r>
              <a:rPr lang="en-US" sz="2000" b="0" smtClean="0">
                <a:ea typeface="ＭＳ Ｐゴシック" charset="-128"/>
              </a:rPr>
              <a:t>2,4-dimethylhexane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276600"/>
            <a:ext cx="7239000" cy="10001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5105400"/>
            <a:ext cx="2409825" cy="13477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pic>
        <p:nvPicPr>
          <p:cNvPr id="2765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419600"/>
            <a:ext cx="1600200" cy="4048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5867400" y="4038600"/>
            <a:ext cx="457200" cy="3667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  <a:sym typeface="Symbol" charset="2"/>
              </a:rPr>
              <a:t></a:t>
            </a:r>
            <a:endParaRPr lang="en-US" sz="1800" b="1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F3E871-D860-4EC4-853A-378858F90F67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Polymerization and </a:t>
            </a:r>
            <a:br>
              <a:rPr lang="en-US" sz="3200" smtClean="0">
                <a:ea typeface="ＭＳ Ｐゴシック" charset="-128"/>
              </a:rPr>
            </a:br>
            <a:r>
              <a:rPr lang="en-US" sz="3200" smtClean="0">
                <a:ea typeface="ＭＳ Ｐゴシック" charset="-128"/>
              </a:rPr>
              <a:t>Polymer Chemistry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smtClean="0">
                <a:solidFill>
                  <a:srgbClr val="0000FF"/>
                </a:solidFill>
                <a:ea typeface="ＭＳ Ｐゴシック" charset="-128"/>
              </a:rPr>
              <a:t>Free radical polymerization</a:t>
            </a:r>
          </a:p>
          <a:p>
            <a:endParaRPr lang="en-US" sz="3600" b="0" smtClean="0">
              <a:ea typeface="ＭＳ Ｐゴシック" charset="-128"/>
            </a:endParaRPr>
          </a:p>
          <a:p>
            <a:endParaRPr lang="en-US" sz="2400" b="0" smtClean="0">
              <a:ea typeface="ＭＳ Ｐゴシック" charset="-128"/>
            </a:endParaRPr>
          </a:p>
          <a:p>
            <a:endParaRPr lang="en-US" sz="2400" b="0" smtClean="0">
              <a:ea typeface="ＭＳ Ｐゴシック" charset="-128"/>
            </a:endParaRPr>
          </a:p>
          <a:p>
            <a:endParaRPr lang="en-US" sz="2400" b="0" smtClean="0">
              <a:ea typeface="ＭＳ Ｐゴシック" charset="-128"/>
            </a:endParaRPr>
          </a:p>
          <a:p>
            <a:endParaRPr lang="en-US" sz="2400" b="0" smtClean="0">
              <a:ea typeface="ＭＳ Ｐゴシック" charset="-128"/>
            </a:endParaRPr>
          </a:p>
          <a:p>
            <a:endParaRPr lang="en-US" sz="2400" b="0" smtClean="0">
              <a:ea typeface="ＭＳ Ｐゴシック" charset="-128"/>
            </a:endParaRPr>
          </a:p>
          <a:p>
            <a:endParaRPr lang="en-US" sz="1000" b="0" smtClean="0">
              <a:ea typeface="ＭＳ Ｐゴシック" charset="-128"/>
            </a:endParaRPr>
          </a:p>
          <a:p>
            <a:r>
              <a:rPr lang="en-US" sz="2400" b="0" smtClean="0">
                <a:solidFill>
                  <a:srgbClr val="0000FF"/>
                </a:solidFill>
                <a:ea typeface="ＭＳ Ｐゴシック" charset="-128"/>
              </a:rPr>
              <a:t>Initiator</a:t>
            </a:r>
            <a:r>
              <a:rPr lang="en-US" sz="2400" b="0" smtClean="0">
                <a:ea typeface="ＭＳ Ｐゴシック" charset="-128"/>
              </a:rPr>
              <a:t>: example - benzoyl  peroxide</a:t>
            </a:r>
          </a:p>
          <a:p>
            <a:pPr lvl="1"/>
            <a:endParaRPr lang="en-US" sz="2400" b="0" smtClean="0">
              <a:ea typeface="ＭＳ Ｐゴシック" charset="-128"/>
            </a:endParaRPr>
          </a:p>
          <a:p>
            <a:pPr lvl="1"/>
            <a:endParaRPr lang="en-US" sz="2400" b="0" smtClean="0">
              <a:ea typeface="ＭＳ Ｐゴシック" charset="-128"/>
            </a:endParaRP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486400"/>
            <a:ext cx="5334000" cy="9461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633538"/>
            <a:ext cx="6934200" cy="31115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pic>
        <p:nvPicPr>
          <p:cNvPr id="2970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5791200"/>
            <a:ext cx="604838" cy="3857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7FB0EA-5723-4161-836C-71A30F4150D2}" type="slidenum">
              <a:rPr lang="en-US"/>
              <a:pPr/>
              <a:t>9</a:t>
            </a:fld>
            <a:endParaRPr lang="en-US"/>
          </a:p>
        </p:txBody>
      </p:sp>
      <p:pic>
        <p:nvPicPr>
          <p:cNvPr id="31747" name="Picture 12" descr="Fig 14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6025" y="1233488"/>
            <a:ext cx="69151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Chemistry and Structure of Polyethylene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6886575" y="1458913"/>
            <a:ext cx="14144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14.1,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8e.</a:t>
            </a:r>
          </a:p>
        </p:txBody>
      </p:sp>
      <p:sp>
        <p:nvSpPr>
          <p:cNvPr id="31750" name="Rectangle 10"/>
          <p:cNvSpPr>
            <a:spLocks noChangeArrowheads="1"/>
          </p:cNvSpPr>
          <p:nvPr/>
        </p:nvSpPr>
        <p:spPr bwMode="auto">
          <a:xfrm>
            <a:off x="1090613" y="5302250"/>
            <a:ext cx="7072312" cy="8223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Note:  polyethylene is a long-chain hydrocarbon</a:t>
            </a:r>
          </a:p>
          <a:p>
            <a:r>
              <a:rPr lang="en-US">
                <a:latin typeface="Arial" charset="0"/>
              </a:rPr>
              <a:t>-  paraffin wax for candles is short polyethylene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00"/>
  <p:tag name="FIBDISPLAYRESULTS" val="True"/>
  <p:tag name="SHOWBARVISIBLE" val="True"/>
  <p:tag name="COUNTDOWNSECONDS" val="10"/>
  <p:tag name="AUTOUPDATEALIASES" val="True"/>
  <p:tag name="CUSTOMGRIDBACKCOLOR" val="-4144960"/>
  <p:tag name="DISPLAYDEVICENUMBER" val="True"/>
  <p:tag name="RESETCHARTS" val="True"/>
  <p:tag name="ZEROBASED" val="False"/>
  <p:tag name="POWERPOINTVERSION" val="12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HARTCOLORS" val="0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Chapter_06">
  <a:themeElements>
    <a:clrScheme name="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_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16" charset="0"/>
          </a:defRPr>
        </a:defPPr>
      </a:lstStyle>
    </a:lnDef>
  </a:objectDefaults>
  <a:extraClrSchemeLst>
    <a:extraClrScheme>
      <a:clrScheme name="Chapter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Chapt_19_7th_Ed</Template>
  <TotalTime>10856</TotalTime>
  <Words>1115</Words>
  <Application>Microsoft Office PowerPoint</Application>
  <PresentationFormat>On-screen Show (4:3)</PresentationFormat>
  <Paragraphs>349</Paragraphs>
  <Slides>35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Times</vt:lpstr>
      <vt:lpstr>ＭＳ Ｐゴシック</vt:lpstr>
      <vt:lpstr>Arial</vt:lpstr>
      <vt:lpstr>Symbol</vt:lpstr>
      <vt:lpstr>Helvetica</vt:lpstr>
      <vt:lpstr>Chapter_06</vt:lpstr>
      <vt:lpstr>Microsoft Equation 3.0</vt:lpstr>
      <vt:lpstr>Microsoft Equation</vt:lpstr>
      <vt:lpstr>Microsoft Excel Worksheet</vt:lpstr>
      <vt:lpstr>Adobe Photoshop Image</vt:lpstr>
      <vt:lpstr>Chapter 14: Polymer Structures</vt:lpstr>
      <vt:lpstr>What is a Polymer?</vt:lpstr>
      <vt:lpstr>Ancient Polymers</vt:lpstr>
      <vt:lpstr>Polymer Composition</vt:lpstr>
      <vt:lpstr>Slide 5</vt:lpstr>
      <vt:lpstr>Unsaturated Hydrocarbons</vt:lpstr>
      <vt:lpstr>Isomerism</vt:lpstr>
      <vt:lpstr>Polymerization and  Polymer Chemistry</vt:lpstr>
      <vt:lpstr>Chemistry and Structure of Polyethylene</vt:lpstr>
      <vt:lpstr>Bulk or Commodity Polymers</vt:lpstr>
      <vt:lpstr>Bulk or Commodity Polymers (cont)</vt:lpstr>
      <vt:lpstr>Slide 12</vt:lpstr>
      <vt:lpstr>VMSE: Polymer Repeat Unit Structures</vt:lpstr>
      <vt:lpstr>MOLECULAR WEIGHT</vt:lpstr>
      <vt:lpstr>MOLECULAR WEIGHT DISTRIBUTION</vt:lpstr>
      <vt:lpstr>Molecular Weight Calculation</vt:lpstr>
      <vt:lpstr>Molecular Weight Calculation (cont.)</vt:lpstr>
      <vt:lpstr>Molecular Weight Calculation (cont.)</vt:lpstr>
      <vt:lpstr>Degree of Polymerization, DP</vt:lpstr>
      <vt:lpstr>Molecular Structures for Polymers</vt:lpstr>
      <vt:lpstr>Polymers – Molecular Shape</vt:lpstr>
      <vt:lpstr>Chain End-to-End Distance, r</vt:lpstr>
      <vt:lpstr>Molecular Configurations for Polymers</vt:lpstr>
      <vt:lpstr>Tacticity</vt:lpstr>
      <vt:lpstr>Tacticity (cont.)</vt:lpstr>
      <vt:lpstr>cis/trans Isomerism</vt:lpstr>
      <vt:lpstr>VMSE: Stereo and Geometrical Isomers</vt:lpstr>
      <vt:lpstr>  Copolymers</vt:lpstr>
      <vt:lpstr>Crystallinity in Polymers</vt:lpstr>
      <vt:lpstr>Polymer Crystallinity</vt:lpstr>
      <vt:lpstr>Polymer Crystallinity (cont.)</vt:lpstr>
      <vt:lpstr>Polymer Single Crystals</vt:lpstr>
      <vt:lpstr>Semicrystalline Polymers</vt:lpstr>
      <vt:lpstr>Photomicrograph – Spherulites in Polyethylene</vt:lpstr>
      <vt:lpstr>ANNOUNCEMENTS</vt:lpstr>
    </vt:vector>
  </TitlesOfParts>
  <Manager/>
  <Company>University of Iowa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14: Polymer Structure</dc:title>
  <dc:subject>Callister &amp; Rethwisch 8th Edition</dc:subject>
  <dc:creator>David Rethwisch</dc:creator>
  <cp:keywords/>
  <dc:description>Copyright 2010</dc:description>
  <cp:lastModifiedBy>asharan</cp:lastModifiedBy>
  <cp:revision>139</cp:revision>
  <dcterms:created xsi:type="dcterms:W3CDTF">2009-11-17T21:44:16Z</dcterms:created>
  <dcterms:modified xsi:type="dcterms:W3CDTF">2010-08-27T14:13:06Z</dcterms:modified>
  <cp:category/>
</cp:coreProperties>
</file>