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0"/>
  </p:notesMasterIdLst>
  <p:handoutMasterIdLst>
    <p:handoutMasterId r:id="rId31"/>
  </p:handoutMasterIdLst>
  <p:sldIdLst>
    <p:sldId id="445" r:id="rId2"/>
    <p:sldId id="446" r:id="rId3"/>
    <p:sldId id="447" r:id="rId4"/>
    <p:sldId id="410" r:id="rId5"/>
    <p:sldId id="411" r:id="rId6"/>
    <p:sldId id="448" r:id="rId7"/>
    <p:sldId id="449" r:id="rId8"/>
    <p:sldId id="413" r:id="rId9"/>
    <p:sldId id="414" r:id="rId10"/>
    <p:sldId id="464" r:id="rId11"/>
    <p:sldId id="451" r:id="rId12"/>
    <p:sldId id="466" r:id="rId13"/>
    <p:sldId id="467" r:id="rId14"/>
    <p:sldId id="416" r:id="rId15"/>
    <p:sldId id="433" r:id="rId16"/>
    <p:sldId id="462" r:id="rId17"/>
    <p:sldId id="422" r:id="rId18"/>
    <p:sldId id="468" r:id="rId19"/>
    <p:sldId id="456" r:id="rId20"/>
    <p:sldId id="460" r:id="rId21"/>
    <p:sldId id="458" r:id="rId22"/>
    <p:sldId id="439" r:id="rId23"/>
    <p:sldId id="438" r:id="rId24"/>
    <p:sldId id="440" r:id="rId25"/>
    <p:sldId id="408" r:id="rId26"/>
    <p:sldId id="444" r:id="rId27"/>
    <p:sldId id="459" r:id="rId28"/>
    <p:sldId id="465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800"/>
    <a:srgbClr val="97E4FF"/>
    <a:srgbClr val="003399"/>
    <a:srgbClr val="FF071B"/>
    <a:srgbClr val="CCCCCC"/>
    <a:srgbClr val="0000FF"/>
    <a:srgbClr val="DD00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-7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4796FF-4876-425B-A360-9379F60AC757}" type="datetime1">
              <a:rPr lang="en-US"/>
              <a:pPr/>
              <a:t>8/26/2010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3ADF9F-1AC0-4566-8EFD-63BFF502AE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24440618-8E06-4936-8652-B8946D81B2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E09E57-B596-4834-AF3F-AA94BDE2BA04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31FF1-CC90-458C-9DFD-81D1C7A9FEE7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12B0E-4D42-4973-BDD2-A5BF042E0057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FA01C-F1F3-497A-8568-A050BE2E122A}" type="slidenum">
              <a:rPr lang="en-US"/>
              <a:pPr/>
              <a:t>12</a:t>
            </a:fld>
            <a:endParaRPr 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D81A7-31A4-4C07-B99D-7226C2E11E4C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718C5-A201-43D3-A16C-BE9BED0EB962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F0B87-85FD-472A-9FEE-7D3074F6C536}" type="slidenum">
              <a:rPr lang="en-US"/>
              <a:pPr/>
              <a:t>15</a:t>
            </a:fld>
            <a:endParaRPr 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FC77B2-ED71-498D-9C2C-4709FD3A163B}" type="slidenum">
              <a:rPr lang="en-US"/>
              <a:pPr/>
              <a:t>16</a:t>
            </a:fld>
            <a:endParaRPr 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496286-752B-4F94-8D88-D53C475A89D8}" type="slidenum">
              <a:rPr lang="en-US"/>
              <a:pPr/>
              <a:t>17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8FCF2-5BD5-42CE-BC7C-AE20DAE28FB6}" type="slidenum">
              <a:rPr lang="en-US"/>
              <a:pPr/>
              <a:t>18</a:t>
            </a:fld>
            <a:endParaRPr 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88EC6-3823-4976-BA82-D4E8BF73CB3A}" type="slidenum">
              <a:rPr lang="en-US"/>
              <a:pPr/>
              <a:t>19</a:t>
            </a:fld>
            <a:endParaRPr 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5F149F-8E7A-45D6-8A36-FB8E1E324061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6E2D6F-6631-4912-B16D-DEC9AC196842}" type="slidenum">
              <a:rPr lang="en-US"/>
              <a:pPr/>
              <a:t>20</a:t>
            </a:fld>
            <a:endParaRPr 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493684-8941-4845-8535-3660986D81C2}" type="slidenum">
              <a:rPr lang="en-US"/>
              <a:pPr/>
              <a:t>21</a:t>
            </a:fld>
            <a:endParaRPr 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04557A-E624-4894-8BEE-B5D2F0DE7A86}" type="slidenum">
              <a:rPr lang="en-US"/>
              <a:pPr/>
              <a:t>22</a:t>
            </a:fld>
            <a:endParaRPr 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2071C1-EC56-49A6-AE29-DB6FAC5159F9}" type="slidenum">
              <a:rPr lang="en-US"/>
              <a:pPr/>
              <a:t>23</a:t>
            </a:fld>
            <a:endParaRPr 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DD396-F3AC-4280-BAFD-9FCCFA637627}" type="slidenum">
              <a:rPr lang="en-US"/>
              <a:pPr/>
              <a:t>24</a:t>
            </a:fld>
            <a:endParaRPr lang="en-US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C8EA4-7F1C-453D-95BE-5BA82D6C7545}" type="slidenum">
              <a:rPr lang="en-US"/>
              <a:pPr/>
              <a:t>25</a:t>
            </a:fld>
            <a:endParaRPr lang="en-US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2B923-6978-423D-AD3D-3F0968217A3F}" type="slidenum">
              <a:rPr lang="en-US"/>
              <a:pPr/>
              <a:t>26</a:t>
            </a:fld>
            <a:endParaRPr lang="en-US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EFDA8-20E2-4E14-B928-2C251B21698A}" type="slidenum">
              <a:rPr lang="en-US"/>
              <a:pPr/>
              <a:t>27</a:t>
            </a:fld>
            <a:endParaRPr lang="en-US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92A0BC-0969-4CC9-AA05-8BA5F4049AD4}" type="slidenum">
              <a:rPr lang="en-US"/>
              <a:pPr/>
              <a:t>28</a:t>
            </a:fld>
            <a:endParaRPr lang="en-US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27DFD4-B2BD-4685-A1BB-D52BEEB93E7A}" type="slidenum">
              <a:rPr lang="en-US"/>
              <a:pPr/>
              <a:t>3</a:t>
            </a:fld>
            <a:endParaRPr lang="en-US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C92701-2285-4B8F-A735-2CF93DBCED41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C94F00-F264-4261-B7D9-19022548C8E9}" type="slidenum">
              <a:rPr lang="en-US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7E15E5-20C1-403F-A78B-7C3C41CD9D97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5F6F7-5A73-47F2-BA10-18A19092DF61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505FD-23B7-4182-89E3-F0B52ABAEB9E}" type="slidenum">
              <a:rPr lang="en-US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>
                <a:latin typeface="Arial" pitchFamily="34" charset="0"/>
                <a:ea typeface="ＭＳ Ｐゴシック" charset="-128"/>
                <a:sym typeface="MT Extra" pitchFamily="18" charset="2"/>
              </a:rPr>
              <a:t>So the individual atomic energy levels interact to form molecular energy levels</a:t>
            </a:r>
          </a:p>
          <a:p>
            <a:pPr eaLnBrk="1" hangingPunct="1"/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7595A-5B48-4631-AE9A-899F619A1D3B}" type="slidenum">
              <a:rPr lang="en-US"/>
              <a:pPr/>
              <a:t>9</a:t>
            </a:fld>
            <a:endParaRPr lang="en-US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ea typeface="ＭＳ Ｐゴシック" charset="-128"/>
                <a:sym typeface="MT Extra" pitchFamily="18" charset="2"/>
              </a:rPr>
              <a:t>contains valence electrons from the atoms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8EB4F-4E2F-41BB-8DF8-705D987170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70D8F-4D90-4822-9059-1CDA736D3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4625" y="381000"/>
            <a:ext cx="1944688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86425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1622B-8AD5-4FDC-9BB3-1F0CA97925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96913" y="1203325"/>
            <a:ext cx="3810000" cy="4892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203325"/>
            <a:ext cx="3810000" cy="4892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A871-EB00-4F58-BE48-360879B387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AFA87-8EE1-4228-A832-CF195FAD88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D7F16-9129-427A-BE36-8213E04EB4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6913" y="1203325"/>
            <a:ext cx="3810000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203325"/>
            <a:ext cx="3810000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322E70-B5F5-4FD8-9FC9-94665EB090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A8070-4AD8-437E-ACFF-2C1768F70A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3D020E-767D-4449-95DF-256E4F1171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5E0EA-82C5-4406-8C7D-F57AAEAB75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39EE3-92BA-4E5B-A7D0-488B969123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9AFAA-2B5D-4E3E-92A2-7D4F5E2C56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6913" y="1203325"/>
            <a:ext cx="77724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78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32800" y="6172200"/>
            <a:ext cx="4318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7863" name="Rectangle 7"/>
          <p:cNvSpPr>
            <a:spLocks noChangeArrowheads="1"/>
          </p:cNvSpPr>
          <p:nvPr/>
        </p:nvSpPr>
        <p:spPr bwMode="auto">
          <a:xfrm>
            <a:off x="7221538" y="6400800"/>
            <a:ext cx="1039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>
                <a:latin typeface="Arial" pitchFamily="-111" charset="0"/>
                <a:ea typeface="+mn-ea"/>
              </a:rPr>
              <a:t>Chapter 18 -</a:t>
            </a:r>
          </a:p>
        </p:txBody>
      </p:sp>
      <p:sp>
        <p:nvSpPr>
          <p:cNvPr id="3778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70800" y="6403975"/>
            <a:ext cx="11811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fld id="{765AF56E-151A-4C1C-B12C-85C37D5204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png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3D7246-26E0-4383-A418-46FB53062BF7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609600" y="1752600"/>
            <a:ext cx="4030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 b="1">
                <a:solidFill>
                  <a:srgbClr val="4D4D4D"/>
                </a:solidFill>
                <a:latin typeface="Arial" pitchFamily="34" charset="0"/>
              </a:rPr>
              <a:t>ISSUES TO ADDRESS...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700088" y="2332038"/>
            <a:ext cx="657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•  How are electrical conductance and resistance</a:t>
            </a:r>
          </a:p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     characterized</a:t>
            </a:r>
            <a:r>
              <a:rPr lang="en-US" sz="2200">
                <a:solidFill>
                  <a:srgbClr val="000000"/>
                </a:solidFill>
                <a:latin typeface="Arial" pitchFamily="34" charset="0"/>
              </a:rPr>
              <a:t>?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5800" y="3165475"/>
            <a:ext cx="70199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•  What are the physical phenomena that distinguish</a:t>
            </a:r>
          </a:p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    conductors, semiconductors, and insulators?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85800" y="3998913"/>
            <a:ext cx="65897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•  For metals, how is conductivity affected by</a:t>
            </a:r>
          </a:p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     imperfections, temperature, and deformation?</a:t>
            </a:r>
            <a:endParaRPr lang="en-US" sz="2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85800" y="4832350"/>
            <a:ext cx="6832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•  For semiconductors, how is conductivity affected</a:t>
            </a:r>
          </a:p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     by impurities (doping) and temperature?</a:t>
            </a:r>
            <a:endParaRPr lang="en-US" sz="2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Chapter 18:  Electrical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A9B231-F552-475A-A074-E3F48110632A}" type="slidenum">
              <a:rPr lang="en-US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 charset="-128"/>
              </a:rPr>
              <a:t>Conduction &amp; Electron Transport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09600" y="1006475"/>
            <a:ext cx="7824788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Metals (</a:t>
            </a:r>
            <a:r>
              <a:rPr lang="en-US">
                <a:solidFill>
                  <a:srgbClr val="FF3300"/>
                </a:solidFill>
                <a:latin typeface="Arial" pitchFamily="34" charset="0"/>
              </a:rPr>
              <a:t>Conductors</a:t>
            </a:r>
            <a:r>
              <a:rPr lang="en-US">
                <a:latin typeface="Arial" pitchFamily="34" charset="0"/>
              </a:rPr>
              <a:t>):</a:t>
            </a:r>
          </a:p>
          <a:p>
            <a:r>
              <a:rPr lang="en-US" sz="2200">
                <a:latin typeface="Arial" pitchFamily="34" charset="0"/>
              </a:rPr>
              <a:t>-- for metals empty energy states are adjacent to filled states. </a:t>
            </a:r>
          </a:p>
        </p:txBody>
      </p:sp>
      <p:sp>
        <p:nvSpPr>
          <p:cNvPr id="382981" name="Rectangle 5"/>
          <p:cNvSpPr>
            <a:spLocks noChangeArrowheads="1"/>
          </p:cNvSpPr>
          <p:nvPr/>
        </p:nvSpPr>
        <p:spPr bwMode="auto">
          <a:xfrm>
            <a:off x="628650" y="3197225"/>
            <a:ext cx="293528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200">
                <a:latin typeface="Arial" pitchFamily="34" charset="0"/>
              </a:rPr>
              <a:t>-- two types of band </a:t>
            </a:r>
            <a:br>
              <a:rPr lang="en-US" sz="2200">
                <a:latin typeface="Arial" pitchFamily="34" charset="0"/>
              </a:rPr>
            </a:br>
            <a:r>
              <a:rPr lang="en-US" sz="2200">
                <a:latin typeface="Arial" pitchFamily="34" charset="0"/>
              </a:rPr>
              <a:t>    structures for metals</a:t>
            </a:r>
            <a:endParaRPr lang="en-US">
              <a:latin typeface="Arial" pitchFamily="34" charset="0"/>
            </a:endParaRPr>
          </a:p>
        </p:txBody>
      </p:sp>
      <p:sp>
        <p:nvSpPr>
          <p:cNvPr id="34822" name="Rectangle 59"/>
          <p:cNvSpPr>
            <a:spLocks noChangeArrowheads="1"/>
          </p:cNvSpPr>
          <p:nvPr/>
        </p:nvSpPr>
        <p:spPr bwMode="auto">
          <a:xfrm>
            <a:off x="3378200" y="4787900"/>
            <a:ext cx="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34823" name="Rectangle 225"/>
          <p:cNvSpPr>
            <a:spLocks noChangeArrowheads="1"/>
          </p:cNvSpPr>
          <p:nvPr/>
        </p:nvSpPr>
        <p:spPr bwMode="auto">
          <a:xfrm>
            <a:off x="7721600" y="4889500"/>
            <a:ext cx="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34824" name="Rectangle 264"/>
          <p:cNvSpPr>
            <a:spLocks noChangeArrowheads="1"/>
          </p:cNvSpPr>
          <p:nvPr/>
        </p:nvSpPr>
        <p:spPr bwMode="auto">
          <a:xfrm>
            <a:off x="527050" y="1730375"/>
            <a:ext cx="2954338" cy="14319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Arial" pitchFamily="34" charset="0"/>
              </a:rPr>
              <a:t>-- thermal energy </a:t>
            </a:r>
            <a:br>
              <a:rPr lang="en-US" sz="2200">
                <a:latin typeface="Arial" pitchFamily="34" charset="0"/>
              </a:rPr>
            </a:br>
            <a:r>
              <a:rPr lang="en-US" sz="2200">
                <a:latin typeface="Arial" pitchFamily="34" charset="0"/>
              </a:rPr>
              <a:t>    excites electrons </a:t>
            </a:r>
            <a:br>
              <a:rPr lang="en-US" sz="2200">
                <a:latin typeface="Arial" pitchFamily="34" charset="0"/>
              </a:rPr>
            </a:br>
            <a:r>
              <a:rPr lang="en-US" sz="2200">
                <a:latin typeface="Arial" pitchFamily="34" charset="0"/>
              </a:rPr>
              <a:t>    into empty higher </a:t>
            </a:r>
            <a:br>
              <a:rPr lang="en-US" sz="2200">
                <a:latin typeface="Arial" pitchFamily="34" charset="0"/>
              </a:rPr>
            </a:br>
            <a:r>
              <a:rPr lang="en-US" sz="2200">
                <a:latin typeface="Arial" pitchFamily="34" charset="0"/>
              </a:rPr>
              <a:t>    energy states.</a:t>
            </a:r>
          </a:p>
        </p:txBody>
      </p:sp>
      <p:sp>
        <p:nvSpPr>
          <p:cNvPr id="383241" name="Rectangle 265"/>
          <p:cNvSpPr>
            <a:spLocks noChangeArrowheads="1"/>
          </p:cNvSpPr>
          <p:nvPr/>
        </p:nvSpPr>
        <p:spPr bwMode="auto">
          <a:xfrm>
            <a:off x="709613" y="3827463"/>
            <a:ext cx="2513012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 - partially filled band</a:t>
            </a:r>
          </a:p>
        </p:txBody>
      </p:sp>
      <p:sp>
        <p:nvSpPr>
          <p:cNvPr id="383242" name="Rectangle 266"/>
          <p:cNvSpPr>
            <a:spLocks noChangeArrowheads="1"/>
          </p:cNvSpPr>
          <p:nvPr/>
        </p:nvSpPr>
        <p:spPr bwMode="auto">
          <a:xfrm>
            <a:off x="706438" y="4127500"/>
            <a:ext cx="2584450" cy="7016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 - empty band that </a:t>
            </a:r>
            <a:br>
              <a:rPr lang="en-US" sz="2000">
                <a:latin typeface="Arial" pitchFamily="34" charset="0"/>
              </a:rPr>
            </a:br>
            <a:r>
              <a:rPr lang="en-US" sz="2000">
                <a:latin typeface="Arial" pitchFamily="34" charset="0"/>
              </a:rPr>
              <a:t>   overlaps filled band</a:t>
            </a:r>
          </a:p>
        </p:txBody>
      </p:sp>
      <p:grpSp>
        <p:nvGrpSpPr>
          <p:cNvPr id="2" name="Group 271"/>
          <p:cNvGrpSpPr>
            <a:grpSpLocks/>
          </p:cNvGrpSpPr>
          <p:nvPr/>
        </p:nvGrpSpPr>
        <p:grpSpPr bwMode="auto">
          <a:xfrm>
            <a:off x="3821113" y="1804988"/>
            <a:ext cx="2316162" cy="4527550"/>
            <a:chOff x="2407" y="1137"/>
            <a:chExt cx="1459" cy="2852"/>
          </a:xfrm>
        </p:grpSpPr>
        <p:grpSp>
          <p:nvGrpSpPr>
            <p:cNvPr id="34903" name="Group 267"/>
            <p:cNvGrpSpPr>
              <a:grpSpLocks/>
            </p:cNvGrpSpPr>
            <p:nvPr/>
          </p:nvGrpSpPr>
          <p:grpSpPr bwMode="auto">
            <a:xfrm>
              <a:off x="2447" y="1413"/>
              <a:ext cx="1344" cy="2576"/>
              <a:chOff x="2447" y="1413"/>
              <a:chExt cx="1344" cy="2576"/>
            </a:xfrm>
          </p:grpSpPr>
          <p:sp>
            <p:nvSpPr>
              <p:cNvPr id="34905" name="Rectangle 7"/>
              <p:cNvSpPr>
                <a:spLocks noChangeArrowheads="1"/>
              </p:cNvSpPr>
              <p:nvPr/>
            </p:nvSpPr>
            <p:spPr bwMode="auto">
              <a:xfrm>
                <a:off x="3071" y="2269"/>
                <a:ext cx="720" cy="904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6" name="Rectangle 8"/>
              <p:cNvSpPr>
                <a:spLocks noChangeArrowheads="1"/>
              </p:cNvSpPr>
              <p:nvPr/>
            </p:nvSpPr>
            <p:spPr bwMode="auto">
              <a:xfrm>
                <a:off x="3071" y="3325"/>
                <a:ext cx="720" cy="488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7" name="Rectangle 9"/>
              <p:cNvSpPr>
                <a:spLocks noChangeArrowheads="1"/>
              </p:cNvSpPr>
              <p:nvPr/>
            </p:nvSpPr>
            <p:spPr bwMode="auto">
              <a:xfrm>
                <a:off x="3223" y="2725"/>
                <a:ext cx="544" cy="1080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8" name="Rectangle 10"/>
              <p:cNvSpPr>
                <a:spLocks noChangeArrowheads="1"/>
              </p:cNvSpPr>
              <p:nvPr/>
            </p:nvSpPr>
            <p:spPr bwMode="auto">
              <a:xfrm>
                <a:off x="2447" y="3397"/>
                <a:ext cx="37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filled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909" name="Rectangle 11"/>
              <p:cNvSpPr>
                <a:spLocks noChangeArrowheads="1"/>
              </p:cNvSpPr>
              <p:nvPr/>
            </p:nvSpPr>
            <p:spPr bwMode="auto">
              <a:xfrm>
                <a:off x="2447" y="3581"/>
                <a:ext cx="3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band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910" name="Rectangle 12"/>
              <p:cNvSpPr>
                <a:spLocks noChangeArrowheads="1"/>
              </p:cNvSpPr>
              <p:nvPr/>
            </p:nvSpPr>
            <p:spPr bwMode="auto">
              <a:xfrm>
                <a:off x="3071" y="1605"/>
                <a:ext cx="720" cy="456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911" name="Group 13"/>
              <p:cNvGrpSpPr>
                <a:grpSpLocks/>
              </p:cNvGrpSpPr>
              <p:nvPr/>
            </p:nvGrpSpPr>
            <p:grpSpPr bwMode="auto">
              <a:xfrm>
                <a:off x="3103" y="1557"/>
                <a:ext cx="96" cy="2256"/>
                <a:chOff x="2784" y="1744"/>
                <a:chExt cx="96" cy="2256"/>
              </a:xfrm>
            </p:grpSpPr>
            <p:sp>
              <p:nvSpPr>
                <p:cNvPr id="34977" name="Freeform 14"/>
                <p:cNvSpPr>
                  <a:spLocks/>
                </p:cNvSpPr>
                <p:nvPr/>
              </p:nvSpPr>
              <p:spPr bwMode="auto">
                <a:xfrm>
                  <a:off x="2784" y="1744"/>
                  <a:ext cx="96" cy="104"/>
                </a:xfrm>
                <a:custGeom>
                  <a:avLst/>
                  <a:gdLst>
                    <a:gd name="T0" fmla="*/ 48 w 96"/>
                    <a:gd name="T1" fmla="*/ 0 h 104"/>
                    <a:gd name="T2" fmla="*/ 96 w 96"/>
                    <a:gd name="T3" fmla="*/ 104 h 104"/>
                    <a:gd name="T4" fmla="*/ 48 w 96"/>
                    <a:gd name="T5" fmla="*/ 72 h 104"/>
                    <a:gd name="T6" fmla="*/ 0 w 96"/>
                    <a:gd name="T7" fmla="*/ 104 h 104"/>
                    <a:gd name="T8" fmla="*/ 48 w 96"/>
                    <a:gd name="T9" fmla="*/ 0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04"/>
                    <a:gd name="T17" fmla="*/ 96 w 96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04">
                      <a:moveTo>
                        <a:pt x="48" y="0"/>
                      </a:moveTo>
                      <a:lnTo>
                        <a:pt x="96" y="104"/>
                      </a:lnTo>
                      <a:lnTo>
                        <a:pt x="48" y="72"/>
                      </a:lnTo>
                      <a:lnTo>
                        <a:pt x="0" y="10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78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32" y="1816"/>
                  <a:ext cx="1" cy="218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34912" name="Rectangle 16"/>
              <p:cNvSpPr>
                <a:spLocks noChangeArrowheads="1"/>
              </p:cNvSpPr>
              <p:nvPr/>
            </p:nvSpPr>
            <p:spPr bwMode="auto">
              <a:xfrm>
                <a:off x="2495" y="1413"/>
                <a:ext cx="60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 pitchFamily="34" charset="0"/>
                  </a:rPr>
                  <a:t>Energy</a:t>
                </a:r>
                <a:endParaRPr lang="en-US">
                  <a:latin typeface="Arial" pitchFamily="34" charset="0"/>
                </a:endParaRPr>
              </a:p>
            </p:txBody>
          </p:sp>
          <p:grpSp>
            <p:nvGrpSpPr>
              <p:cNvPr id="34913" name="Group 17"/>
              <p:cNvGrpSpPr>
                <a:grpSpLocks/>
              </p:cNvGrpSpPr>
              <p:nvPr/>
            </p:nvGrpSpPr>
            <p:grpSpPr bwMode="auto">
              <a:xfrm>
                <a:off x="3263" y="2725"/>
                <a:ext cx="240" cy="416"/>
                <a:chOff x="2944" y="2912"/>
                <a:chExt cx="240" cy="416"/>
              </a:xfrm>
            </p:grpSpPr>
            <p:grpSp>
              <p:nvGrpSpPr>
                <p:cNvPr id="34965" name="Group 18"/>
                <p:cNvGrpSpPr>
                  <a:grpSpLocks/>
                </p:cNvGrpSpPr>
                <p:nvPr/>
              </p:nvGrpSpPr>
              <p:grpSpPr bwMode="auto">
                <a:xfrm>
                  <a:off x="2944" y="3232"/>
                  <a:ext cx="240" cy="96"/>
                  <a:chOff x="2944" y="3232"/>
                  <a:chExt cx="240" cy="96"/>
                </a:xfrm>
              </p:grpSpPr>
              <p:sp>
                <p:nvSpPr>
                  <p:cNvPr id="34975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328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76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3232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66" name="Group 21"/>
                <p:cNvGrpSpPr>
                  <a:grpSpLocks/>
                </p:cNvGrpSpPr>
                <p:nvPr/>
              </p:nvGrpSpPr>
              <p:grpSpPr bwMode="auto">
                <a:xfrm>
                  <a:off x="2944" y="3128"/>
                  <a:ext cx="240" cy="96"/>
                  <a:chOff x="2944" y="3128"/>
                  <a:chExt cx="240" cy="96"/>
                </a:xfrm>
              </p:grpSpPr>
              <p:sp>
                <p:nvSpPr>
                  <p:cNvPr id="3497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3176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74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3128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67" name="Group 24"/>
                <p:cNvGrpSpPr>
                  <a:grpSpLocks/>
                </p:cNvGrpSpPr>
                <p:nvPr/>
              </p:nvGrpSpPr>
              <p:grpSpPr bwMode="auto">
                <a:xfrm>
                  <a:off x="2944" y="3016"/>
                  <a:ext cx="240" cy="96"/>
                  <a:chOff x="2944" y="3016"/>
                  <a:chExt cx="240" cy="96"/>
                </a:xfrm>
              </p:grpSpPr>
              <p:sp>
                <p:nvSpPr>
                  <p:cNvPr id="34971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3064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72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3016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68" name="Group 27"/>
                <p:cNvGrpSpPr>
                  <a:grpSpLocks/>
                </p:cNvGrpSpPr>
                <p:nvPr/>
              </p:nvGrpSpPr>
              <p:grpSpPr bwMode="auto">
                <a:xfrm>
                  <a:off x="2944" y="2912"/>
                  <a:ext cx="240" cy="96"/>
                  <a:chOff x="2944" y="2912"/>
                  <a:chExt cx="240" cy="96"/>
                </a:xfrm>
              </p:grpSpPr>
              <p:sp>
                <p:nvSpPr>
                  <p:cNvPr id="3496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296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70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2912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914" name="Group 30"/>
              <p:cNvGrpSpPr>
                <a:grpSpLocks/>
              </p:cNvGrpSpPr>
              <p:nvPr/>
            </p:nvGrpSpPr>
            <p:grpSpPr bwMode="auto">
              <a:xfrm>
                <a:off x="3263" y="2277"/>
                <a:ext cx="240" cy="424"/>
                <a:chOff x="2944" y="2464"/>
                <a:chExt cx="240" cy="424"/>
              </a:xfrm>
            </p:grpSpPr>
            <p:grpSp>
              <p:nvGrpSpPr>
                <p:cNvPr id="34953" name="Group 31"/>
                <p:cNvGrpSpPr>
                  <a:grpSpLocks/>
                </p:cNvGrpSpPr>
                <p:nvPr/>
              </p:nvGrpSpPr>
              <p:grpSpPr bwMode="auto">
                <a:xfrm>
                  <a:off x="2944" y="2792"/>
                  <a:ext cx="240" cy="96"/>
                  <a:chOff x="2944" y="2792"/>
                  <a:chExt cx="240" cy="96"/>
                </a:xfrm>
              </p:grpSpPr>
              <p:sp>
                <p:nvSpPr>
                  <p:cNvPr id="34963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284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64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2792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54" name="Group 34"/>
                <p:cNvGrpSpPr>
                  <a:grpSpLocks/>
                </p:cNvGrpSpPr>
                <p:nvPr/>
              </p:nvGrpSpPr>
              <p:grpSpPr bwMode="auto">
                <a:xfrm>
                  <a:off x="2944" y="2680"/>
                  <a:ext cx="240" cy="96"/>
                  <a:chOff x="2944" y="2680"/>
                  <a:chExt cx="240" cy="96"/>
                </a:xfrm>
              </p:grpSpPr>
              <p:sp>
                <p:nvSpPr>
                  <p:cNvPr id="3496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2728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62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2680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55" name="Group 37"/>
                <p:cNvGrpSpPr>
                  <a:grpSpLocks/>
                </p:cNvGrpSpPr>
                <p:nvPr/>
              </p:nvGrpSpPr>
              <p:grpSpPr bwMode="auto">
                <a:xfrm>
                  <a:off x="2944" y="2576"/>
                  <a:ext cx="240" cy="96"/>
                  <a:chOff x="2944" y="2576"/>
                  <a:chExt cx="240" cy="96"/>
                </a:xfrm>
              </p:grpSpPr>
              <p:sp>
                <p:nvSpPr>
                  <p:cNvPr id="34959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2624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60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2576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56" name="Group 40"/>
                <p:cNvGrpSpPr>
                  <a:grpSpLocks/>
                </p:cNvGrpSpPr>
                <p:nvPr/>
              </p:nvGrpSpPr>
              <p:grpSpPr bwMode="auto">
                <a:xfrm>
                  <a:off x="2944" y="2464"/>
                  <a:ext cx="240" cy="96"/>
                  <a:chOff x="2944" y="2464"/>
                  <a:chExt cx="240" cy="96"/>
                </a:xfrm>
              </p:grpSpPr>
              <p:sp>
                <p:nvSpPr>
                  <p:cNvPr id="3495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2512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5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2464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915" name="Group 43"/>
              <p:cNvGrpSpPr>
                <a:grpSpLocks/>
              </p:cNvGrpSpPr>
              <p:nvPr/>
            </p:nvGrpSpPr>
            <p:grpSpPr bwMode="auto">
              <a:xfrm>
                <a:off x="3263" y="3325"/>
                <a:ext cx="240" cy="416"/>
                <a:chOff x="2944" y="3512"/>
                <a:chExt cx="240" cy="416"/>
              </a:xfrm>
            </p:grpSpPr>
            <p:grpSp>
              <p:nvGrpSpPr>
                <p:cNvPr id="34941" name="Group 44"/>
                <p:cNvGrpSpPr>
                  <a:grpSpLocks/>
                </p:cNvGrpSpPr>
                <p:nvPr/>
              </p:nvGrpSpPr>
              <p:grpSpPr bwMode="auto">
                <a:xfrm>
                  <a:off x="2944" y="3832"/>
                  <a:ext cx="240" cy="96"/>
                  <a:chOff x="2944" y="3832"/>
                  <a:chExt cx="240" cy="96"/>
                </a:xfrm>
              </p:grpSpPr>
              <p:sp>
                <p:nvSpPr>
                  <p:cNvPr id="34951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388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52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3832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42" name="Group 47"/>
                <p:cNvGrpSpPr>
                  <a:grpSpLocks/>
                </p:cNvGrpSpPr>
                <p:nvPr/>
              </p:nvGrpSpPr>
              <p:grpSpPr bwMode="auto">
                <a:xfrm>
                  <a:off x="2944" y="3728"/>
                  <a:ext cx="240" cy="96"/>
                  <a:chOff x="2944" y="3728"/>
                  <a:chExt cx="240" cy="96"/>
                </a:xfrm>
              </p:grpSpPr>
              <p:sp>
                <p:nvSpPr>
                  <p:cNvPr id="34949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3776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50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3728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43" name="Group 50"/>
                <p:cNvGrpSpPr>
                  <a:grpSpLocks/>
                </p:cNvGrpSpPr>
                <p:nvPr/>
              </p:nvGrpSpPr>
              <p:grpSpPr bwMode="auto">
                <a:xfrm>
                  <a:off x="2944" y="3616"/>
                  <a:ext cx="240" cy="96"/>
                  <a:chOff x="2944" y="3616"/>
                  <a:chExt cx="240" cy="96"/>
                </a:xfrm>
              </p:grpSpPr>
              <p:sp>
                <p:nvSpPr>
                  <p:cNvPr id="3494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3664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48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3616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44" name="Group 53"/>
                <p:cNvGrpSpPr>
                  <a:grpSpLocks/>
                </p:cNvGrpSpPr>
                <p:nvPr/>
              </p:nvGrpSpPr>
              <p:grpSpPr bwMode="auto">
                <a:xfrm>
                  <a:off x="2944" y="3512"/>
                  <a:ext cx="240" cy="96"/>
                  <a:chOff x="2944" y="3512"/>
                  <a:chExt cx="240" cy="96"/>
                </a:xfrm>
              </p:grpSpPr>
              <p:sp>
                <p:nvSpPr>
                  <p:cNvPr id="34945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356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46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3512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916" name="Rectangle 56"/>
              <p:cNvSpPr>
                <a:spLocks noChangeArrowheads="1"/>
              </p:cNvSpPr>
              <p:nvPr/>
            </p:nvSpPr>
            <p:spPr bwMode="auto">
              <a:xfrm>
                <a:off x="2447" y="2437"/>
                <a:ext cx="4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partly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917" name="Rectangle 57"/>
              <p:cNvSpPr>
                <a:spLocks noChangeArrowheads="1"/>
              </p:cNvSpPr>
              <p:nvPr/>
            </p:nvSpPr>
            <p:spPr bwMode="auto">
              <a:xfrm>
                <a:off x="2447" y="2621"/>
                <a:ext cx="37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filled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918" name="Rectangle 58"/>
              <p:cNvSpPr>
                <a:spLocks noChangeArrowheads="1"/>
              </p:cNvSpPr>
              <p:nvPr/>
            </p:nvSpPr>
            <p:spPr bwMode="auto">
              <a:xfrm>
                <a:off x="2447" y="2805"/>
                <a:ext cx="40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band </a:t>
                </a:r>
              </a:p>
            </p:txBody>
          </p:sp>
          <p:grpSp>
            <p:nvGrpSpPr>
              <p:cNvPr id="34919" name="Group 60"/>
              <p:cNvGrpSpPr>
                <a:grpSpLocks/>
              </p:cNvGrpSpPr>
              <p:nvPr/>
            </p:nvGrpSpPr>
            <p:grpSpPr bwMode="auto">
              <a:xfrm>
                <a:off x="3519" y="2557"/>
                <a:ext cx="112" cy="88"/>
                <a:chOff x="3200" y="2744"/>
                <a:chExt cx="112" cy="88"/>
              </a:xfrm>
            </p:grpSpPr>
            <p:sp>
              <p:nvSpPr>
                <p:cNvPr id="34939" name="Freeform 61"/>
                <p:cNvSpPr>
                  <a:spLocks/>
                </p:cNvSpPr>
                <p:nvPr/>
              </p:nvSpPr>
              <p:spPr bwMode="auto">
                <a:xfrm>
                  <a:off x="3200" y="2744"/>
                  <a:ext cx="112" cy="88"/>
                </a:xfrm>
                <a:custGeom>
                  <a:avLst/>
                  <a:gdLst>
                    <a:gd name="T0" fmla="*/ 0 w 112"/>
                    <a:gd name="T1" fmla="*/ 8 h 88"/>
                    <a:gd name="T2" fmla="*/ 112 w 112"/>
                    <a:gd name="T3" fmla="*/ 0 h 88"/>
                    <a:gd name="T4" fmla="*/ 64 w 112"/>
                    <a:gd name="T5" fmla="*/ 32 h 88"/>
                    <a:gd name="T6" fmla="*/ 80 w 112"/>
                    <a:gd name="T7" fmla="*/ 88 h 88"/>
                    <a:gd name="T8" fmla="*/ 0 w 112"/>
                    <a:gd name="T9" fmla="*/ 8 h 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2"/>
                    <a:gd name="T16" fmla="*/ 0 h 88"/>
                    <a:gd name="T17" fmla="*/ 112 w 112"/>
                    <a:gd name="T18" fmla="*/ 88 h 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2" h="88">
                      <a:moveTo>
                        <a:pt x="0" y="8"/>
                      </a:moveTo>
                      <a:lnTo>
                        <a:pt x="112" y="0"/>
                      </a:lnTo>
                      <a:lnTo>
                        <a:pt x="64" y="32"/>
                      </a:lnTo>
                      <a:lnTo>
                        <a:pt x="80" y="8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990000"/>
                </a:solidFill>
                <a:ln w="1270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40" name="Line 62"/>
                <p:cNvSpPr>
                  <a:spLocks noChangeShapeType="1"/>
                </p:cNvSpPr>
                <p:nvPr/>
              </p:nvSpPr>
              <p:spPr bwMode="auto">
                <a:xfrm>
                  <a:off x="3264" y="2776"/>
                  <a:ext cx="8" cy="8"/>
                </a:xfrm>
                <a:prstGeom prst="line">
                  <a:avLst/>
                </a:prstGeom>
                <a:noFill/>
                <a:ln w="2540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34920" name="Rectangle 63"/>
              <p:cNvSpPr>
                <a:spLocks noChangeArrowheads="1"/>
              </p:cNvSpPr>
              <p:nvPr/>
            </p:nvSpPr>
            <p:spPr bwMode="auto">
              <a:xfrm>
                <a:off x="2447" y="1661"/>
                <a:ext cx="48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empty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921" name="Rectangle 64"/>
              <p:cNvSpPr>
                <a:spLocks noChangeArrowheads="1"/>
              </p:cNvSpPr>
              <p:nvPr/>
            </p:nvSpPr>
            <p:spPr bwMode="auto">
              <a:xfrm>
                <a:off x="2447" y="1845"/>
                <a:ext cx="3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band</a:t>
                </a:r>
                <a:endParaRPr lang="en-US">
                  <a:latin typeface="Arial" pitchFamily="34" charset="0"/>
                </a:endParaRPr>
              </a:p>
            </p:txBody>
          </p:sp>
          <p:grpSp>
            <p:nvGrpSpPr>
              <p:cNvPr id="34922" name="Group 65"/>
              <p:cNvGrpSpPr>
                <a:grpSpLocks/>
              </p:cNvGrpSpPr>
              <p:nvPr/>
            </p:nvGrpSpPr>
            <p:grpSpPr bwMode="auto">
              <a:xfrm>
                <a:off x="3263" y="1629"/>
                <a:ext cx="240" cy="424"/>
                <a:chOff x="2944" y="1816"/>
                <a:chExt cx="240" cy="424"/>
              </a:xfrm>
            </p:grpSpPr>
            <p:grpSp>
              <p:nvGrpSpPr>
                <p:cNvPr id="34927" name="Group 66"/>
                <p:cNvGrpSpPr>
                  <a:grpSpLocks/>
                </p:cNvGrpSpPr>
                <p:nvPr/>
              </p:nvGrpSpPr>
              <p:grpSpPr bwMode="auto">
                <a:xfrm>
                  <a:off x="2944" y="2032"/>
                  <a:ext cx="240" cy="96"/>
                  <a:chOff x="2944" y="2032"/>
                  <a:chExt cx="240" cy="96"/>
                </a:xfrm>
              </p:grpSpPr>
              <p:sp>
                <p:nvSpPr>
                  <p:cNvPr id="34937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208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3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2032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28" name="Group 69"/>
                <p:cNvGrpSpPr>
                  <a:grpSpLocks/>
                </p:cNvGrpSpPr>
                <p:nvPr/>
              </p:nvGrpSpPr>
              <p:grpSpPr bwMode="auto">
                <a:xfrm>
                  <a:off x="2944" y="1928"/>
                  <a:ext cx="240" cy="96"/>
                  <a:chOff x="2944" y="1928"/>
                  <a:chExt cx="240" cy="96"/>
                </a:xfrm>
              </p:grpSpPr>
              <p:sp>
                <p:nvSpPr>
                  <p:cNvPr id="34935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1976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36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1928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29" name="Group 72"/>
                <p:cNvGrpSpPr>
                  <a:grpSpLocks/>
                </p:cNvGrpSpPr>
                <p:nvPr/>
              </p:nvGrpSpPr>
              <p:grpSpPr bwMode="auto">
                <a:xfrm>
                  <a:off x="2944" y="2144"/>
                  <a:ext cx="240" cy="96"/>
                  <a:chOff x="2944" y="2144"/>
                  <a:chExt cx="240" cy="96"/>
                </a:xfrm>
              </p:grpSpPr>
              <p:sp>
                <p:nvSpPr>
                  <p:cNvPr id="34933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2192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34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2144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30" name="Group 75"/>
                <p:cNvGrpSpPr>
                  <a:grpSpLocks/>
                </p:cNvGrpSpPr>
                <p:nvPr/>
              </p:nvGrpSpPr>
              <p:grpSpPr bwMode="auto">
                <a:xfrm>
                  <a:off x="2944" y="1816"/>
                  <a:ext cx="240" cy="96"/>
                  <a:chOff x="2944" y="1816"/>
                  <a:chExt cx="240" cy="96"/>
                </a:xfrm>
              </p:grpSpPr>
              <p:sp>
                <p:nvSpPr>
                  <p:cNvPr id="34931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1864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32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1816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923" name="Rectangle 78"/>
              <p:cNvSpPr>
                <a:spLocks noChangeArrowheads="1"/>
              </p:cNvSpPr>
              <p:nvPr/>
            </p:nvSpPr>
            <p:spPr bwMode="auto">
              <a:xfrm>
                <a:off x="3175" y="2045"/>
                <a:ext cx="40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 pitchFamily="34" charset="0"/>
                  </a:rPr>
                  <a:t>GAP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924" name="Freeform 79"/>
              <p:cNvSpPr>
                <a:spLocks/>
              </p:cNvSpPr>
              <p:nvPr/>
            </p:nvSpPr>
            <p:spPr bwMode="auto">
              <a:xfrm>
                <a:off x="3095" y="3821"/>
                <a:ext cx="152" cy="168"/>
              </a:xfrm>
              <a:custGeom>
                <a:avLst/>
                <a:gdLst>
                  <a:gd name="T0" fmla="*/ 56 w 152"/>
                  <a:gd name="T1" fmla="*/ 0 h 168"/>
                  <a:gd name="T2" fmla="*/ 152 w 152"/>
                  <a:gd name="T3" fmla="*/ 16 h 168"/>
                  <a:gd name="T4" fmla="*/ 0 w 152"/>
                  <a:gd name="T5" fmla="*/ 40 h 168"/>
                  <a:gd name="T6" fmla="*/ 64 w 152"/>
                  <a:gd name="T7" fmla="*/ 64 h 168"/>
                  <a:gd name="T8" fmla="*/ 64 w 152"/>
                  <a:gd name="T9" fmla="*/ 168 h 1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68"/>
                  <a:gd name="T17" fmla="*/ 152 w 152"/>
                  <a:gd name="T18" fmla="*/ 168 h 1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68">
                    <a:moveTo>
                      <a:pt x="56" y="0"/>
                    </a:moveTo>
                    <a:lnTo>
                      <a:pt x="152" y="16"/>
                    </a:lnTo>
                    <a:lnTo>
                      <a:pt x="0" y="40"/>
                    </a:lnTo>
                    <a:lnTo>
                      <a:pt x="64" y="64"/>
                    </a:lnTo>
                    <a:lnTo>
                      <a:pt x="64" y="168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5" name="Rectangle 81"/>
              <p:cNvSpPr>
                <a:spLocks noChangeArrowheads="1"/>
              </p:cNvSpPr>
              <p:nvPr/>
            </p:nvSpPr>
            <p:spPr bwMode="auto">
              <a:xfrm rot="-5400000">
                <a:off x="3128" y="3176"/>
                <a:ext cx="960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FFFFFF"/>
                    </a:solidFill>
                    <a:latin typeface="Arial" pitchFamily="34" charset="0"/>
                  </a:rPr>
                  <a:t>filled states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926" name="Freeform 257"/>
              <p:cNvSpPr>
                <a:spLocks/>
              </p:cNvSpPr>
              <p:nvPr/>
            </p:nvSpPr>
            <p:spPr bwMode="auto">
              <a:xfrm>
                <a:off x="3542" y="2583"/>
                <a:ext cx="134" cy="192"/>
              </a:xfrm>
              <a:custGeom>
                <a:avLst/>
                <a:gdLst>
                  <a:gd name="T0" fmla="*/ 0 w 134"/>
                  <a:gd name="T1" fmla="*/ 192 h 192"/>
                  <a:gd name="T2" fmla="*/ 96 w 134"/>
                  <a:gd name="T3" fmla="*/ 151 h 192"/>
                  <a:gd name="T4" fmla="*/ 123 w 134"/>
                  <a:gd name="T5" fmla="*/ 62 h 192"/>
                  <a:gd name="T6" fmla="*/ 27 w 134"/>
                  <a:gd name="T7" fmla="*/ 0 h 19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4"/>
                  <a:gd name="T13" fmla="*/ 0 h 192"/>
                  <a:gd name="T14" fmla="*/ 134 w 134"/>
                  <a:gd name="T15" fmla="*/ 192 h 19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4" h="192">
                    <a:moveTo>
                      <a:pt x="0" y="192"/>
                    </a:moveTo>
                    <a:cubicBezTo>
                      <a:pt x="37" y="182"/>
                      <a:pt x="75" y="173"/>
                      <a:pt x="96" y="151"/>
                    </a:cubicBezTo>
                    <a:cubicBezTo>
                      <a:pt x="117" y="129"/>
                      <a:pt x="134" y="87"/>
                      <a:pt x="123" y="62"/>
                    </a:cubicBezTo>
                    <a:cubicBezTo>
                      <a:pt x="112" y="37"/>
                      <a:pt x="69" y="18"/>
                      <a:pt x="27" y="0"/>
                    </a:cubicBezTo>
                  </a:path>
                </a:pathLst>
              </a:custGeom>
              <a:noFill/>
              <a:ln w="28575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904" name="Rectangle 269"/>
            <p:cNvSpPr>
              <a:spLocks noChangeArrowheads="1"/>
            </p:cNvSpPr>
            <p:nvPr/>
          </p:nvSpPr>
          <p:spPr bwMode="auto">
            <a:xfrm>
              <a:off x="2407" y="1137"/>
              <a:ext cx="1459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" pitchFamily="34" charset="0"/>
                </a:rPr>
                <a:t>Partially filled band</a:t>
              </a:r>
            </a:p>
          </p:txBody>
        </p:sp>
      </p:grpSp>
      <p:grpSp>
        <p:nvGrpSpPr>
          <p:cNvPr id="26" name="Group 272"/>
          <p:cNvGrpSpPr>
            <a:grpSpLocks/>
          </p:cNvGrpSpPr>
          <p:nvPr/>
        </p:nvGrpSpPr>
        <p:grpSpPr bwMode="auto">
          <a:xfrm>
            <a:off x="6103938" y="1836738"/>
            <a:ext cx="2886075" cy="4508500"/>
            <a:chOff x="3845" y="1157"/>
            <a:chExt cx="1818" cy="2840"/>
          </a:xfrm>
        </p:grpSpPr>
        <p:grpSp>
          <p:nvGrpSpPr>
            <p:cNvPr id="34829" name="Group 268"/>
            <p:cNvGrpSpPr>
              <a:grpSpLocks/>
            </p:cNvGrpSpPr>
            <p:nvPr/>
          </p:nvGrpSpPr>
          <p:grpSpPr bwMode="auto">
            <a:xfrm>
              <a:off x="3845" y="1413"/>
              <a:ext cx="1818" cy="2584"/>
              <a:chOff x="3845" y="1413"/>
              <a:chExt cx="1818" cy="2584"/>
            </a:xfrm>
          </p:grpSpPr>
          <p:sp>
            <p:nvSpPr>
              <p:cNvPr id="34831" name="Rectangle 187"/>
              <p:cNvSpPr>
                <a:spLocks noChangeArrowheads="1"/>
              </p:cNvSpPr>
              <p:nvPr/>
            </p:nvSpPr>
            <p:spPr bwMode="auto">
              <a:xfrm>
                <a:off x="4431" y="1965"/>
                <a:ext cx="720" cy="456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2" name="Rectangle 188"/>
              <p:cNvSpPr>
                <a:spLocks noChangeArrowheads="1"/>
              </p:cNvSpPr>
              <p:nvPr/>
            </p:nvSpPr>
            <p:spPr bwMode="auto">
              <a:xfrm>
                <a:off x="4431" y="2269"/>
                <a:ext cx="720" cy="904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3" name="Rectangle 189"/>
              <p:cNvSpPr>
                <a:spLocks noChangeArrowheads="1"/>
              </p:cNvSpPr>
              <p:nvPr/>
            </p:nvSpPr>
            <p:spPr bwMode="auto">
              <a:xfrm>
                <a:off x="4431" y="3325"/>
                <a:ext cx="720" cy="488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4" name="Rectangle 190"/>
              <p:cNvSpPr>
                <a:spLocks noChangeArrowheads="1"/>
              </p:cNvSpPr>
              <p:nvPr/>
            </p:nvSpPr>
            <p:spPr bwMode="auto">
              <a:xfrm>
                <a:off x="4559" y="2301"/>
                <a:ext cx="544" cy="1504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835" name="Group 191"/>
              <p:cNvGrpSpPr>
                <a:grpSpLocks/>
              </p:cNvGrpSpPr>
              <p:nvPr/>
            </p:nvGrpSpPr>
            <p:grpSpPr bwMode="auto">
              <a:xfrm>
                <a:off x="4439" y="1557"/>
                <a:ext cx="96" cy="2272"/>
                <a:chOff x="4120" y="1744"/>
                <a:chExt cx="96" cy="2272"/>
              </a:xfrm>
            </p:grpSpPr>
            <p:sp>
              <p:nvSpPr>
                <p:cNvPr id="34901" name="Freeform 192"/>
                <p:cNvSpPr>
                  <a:spLocks/>
                </p:cNvSpPr>
                <p:nvPr/>
              </p:nvSpPr>
              <p:spPr bwMode="auto">
                <a:xfrm>
                  <a:off x="4120" y="1744"/>
                  <a:ext cx="96" cy="104"/>
                </a:xfrm>
                <a:custGeom>
                  <a:avLst/>
                  <a:gdLst>
                    <a:gd name="T0" fmla="*/ 48 w 96"/>
                    <a:gd name="T1" fmla="*/ 0 h 104"/>
                    <a:gd name="T2" fmla="*/ 96 w 96"/>
                    <a:gd name="T3" fmla="*/ 104 h 104"/>
                    <a:gd name="T4" fmla="*/ 48 w 96"/>
                    <a:gd name="T5" fmla="*/ 72 h 104"/>
                    <a:gd name="T6" fmla="*/ 0 w 96"/>
                    <a:gd name="T7" fmla="*/ 104 h 104"/>
                    <a:gd name="T8" fmla="*/ 48 w 96"/>
                    <a:gd name="T9" fmla="*/ 0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04"/>
                    <a:gd name="T17" fmla="*/ 96 w 96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04">
                      <a:moveTo>
                        <a:pt x="48" y="0"/>
                      </a:moveTo>
                      <a:lnTo>
                        <a:pt x="96" y="104"/>
                      </a:lnTo>
                      <a:lnTo>
                        <a:pt x="48" y="72"/>
                      </a:lnTo>
                      <a:lnTo>
                        <a:pt x="0" y="10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02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4168" y="1816"/>
                  <a:ext cx="1" cy="220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34836" name="Rectangle 194"/>
              <p:cNvSpPr>
                <a:spLocks noChangeArrowheads="1"/>
              </p:cNvSpPr>
              <p:nvPr/>
            </p:nvSpPr>
            <p:spPr bwMode="auto">
              <a:xfrm>
                <a:off x="3845" y="1413"/>
                <a:ext cx="60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 pitchFamily="34" charset="0"/>
                  </a:rPr>
                  <a:t>Energy</a:t>
                </a:r>
                <a:endParaRPr lang="en-US">
                  <a:latin typeface="Arial" pitchFamily="34" charset="0"/>
                </a:endParaRPr>
              </a:p>
            </p:txBody>
          </p:sp>
          <p:grpSp>
            <p:nvGrpSpPr>
              <p:cNvPr id="34837" name="Group 195"/>
              <p:cNvGrpSpPr>
                <a:grpSpLocks/>
              </p:cNvGrpSpPr>
              <p:nvPr/>
            </p:nvGrpSpPr>
            <p:grpSpPr bwMode="auto">
              <a:xfrm>
                <a:off x="4599" y="2725"/>
                <a:ext cx="240" cy="416"/>
                <a:chOff x="4280" y="2912"/>
                <a:chExt cx="240" cy="416"/>
              </a:xfrm>
            </p:grpSpPr>
            <p:grpSp>
              <p:nvGrpSpPr>
                <p:cNvPr id="34889" name="Group 196"/>
                <p:cNvGrpSpPr>
                  <a:grpSpLocks/>
                </p:cNvGrpSpPr>
                <p:nvPr/>
              </p:nvGrpSpPr>
              <p:grpSpPr bwMode="auto">
                <a:xfrm>
                  <a:off x="4280" y="3232"/>
                  <a:ext cx="240" cy="96"/>
                  <a:chOff x="4280" y="3232"/>
                  <a:chExt cx="240" cy="96"/>
                </a:xfrm>
              </p:grpSpPr>
              <p:sp>
                <p:nvSpPr>
                  <p:cNvPr id="34899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328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900" name="Oval 198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3232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90" name="Group 199"/>
                <p:cNvGrpSpPr>
                  <a:grpSpLocks/>
                </p:cNvGrpSpPr>
                <p:nvPr/>
              </p:nvGrpSpPr>
              <p:grpSpPr bwMode="auto">
                <a:xfrm>
                  <a:off x="4280" y="3128"/>
                  <a:ext cx="240" cy="96"/>
                  <a:chOff x="4280" y="3128"/>
                  <a:chExt cx="240" cy="96"/>
                </a:xfrm>
              </p:grpSpPr>
              <p:sp>
                <p:nvSpPr>
                  <p:cNvPr id="34897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3176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98" name="Oval 201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3128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91" name="Group 202"/>
                <p:cNvGrpSpPr>
                  <a:grpSpLocks/>
                </p:cNvGrpSpPr>
                <p:nvPr/>
              </p:nvGrpSpPr>
              <p:grpSpPr bwMode="auto">
                <a:xfrm>
                  <a:off x="4280" y="3016"/>
                  <a:ext cx="240" cy="96"/>
                  <a:chOff x="4280" y="3016"/>
                  <a:chExt cx="240" cy="96"/>
                </a:xfrm>
              </p:grpSpPr>
              <p:sp>
                <p:nvSpPr>
                  <p:cNvPr id="34895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3064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96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3016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92" name="Group 205"/>
                <p:cNvGrpSpPr>
                  <a:grpSpLocks/>
                </p:cNvGrpSpPr>
                <p:nvPr/>
              </p:nvGrpSpPr>
              <p:grpSpPr bwMode="auto">
                <a:xfrm>
                  <a:off x="4280" y="2912"/>
                  <a:ext cx="240" cy="96"/>
                  <a:chOff x="4280" y="2912"/>
                  <a:chExt cx="240" cy="96"/>
                </a:xfrm>
              </p:grpSpPr>
              <p:sp>
                <p:nvSpPr>
                  <p:cNvPr id="34893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296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94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2912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838" name="Group 208"/>
              <p:cNvGrpSpPr>
                <a:grpSpLocks/>
              </p:cNvGrpSpPr>
              <p:nvPr/>
            </p:nvGrpSpPr>
            <p:grpSpPr bwMode="auto">
              <a:xfrm>
                <a:off x="4599" y="3325"/>
                <a:ext cx="240" cy="416"/>
                <a:chOff x="4280" y="3512"/>
                <a:chExt cx="240" cy="416"/>
              </a:xfrm>
            </p:grpSpPr>
            <p:grpSp>
              <p:nvGrpSpPr>
                <p:cNvPr id="34877" name="Group 209"/>
                <p:cNvGrpSpPr>
                  <a:grpSpLocks/>
                </p:cNvGrpSpPr>
                <p:nvPr/>
              </p:nvGrpSpPr>
              <p:grpSpPr bwMode="auto">
                <a:xfrm>
                  <a:off x="4280" y="3832"/>
                  <a:ext cx="240" cy="96"/>
                  <a:chOff x="4280" y="3832"/>
                  <a:chExt cx="240" cy="96"/>
                </a:xfrm>
              </p:grpSpPr>
              <p:sp>
                <p:nvSpPr>
                  <p:cNvPr id="34887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388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88" name="Oval 211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3832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78" name="Group 212"/>
                <p:cNvGrpSpPr>
                  <a:grpSpLocks/>
                </p:cNvGrpSpPr>
                <p:nvPr/>
              </p:nvGrpSpPr>
              <p:grpSpPr bwMode="auto">
                <a:xfrm>
                  <a:off x="4280" y="3728"/>
                  <a:ext cx="240" cy="96"/>
                  <a:chOff x="4280" y="3728"/>
                  <a:chExt cx="240" cy="96"/>
                </a:xfrm>
              </p:grpSpPr>
              <p:sp>
                <p:nvSpPr>
                  <p:cNvPr id="34885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3776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86" name="Oval 214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3728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79" name="Group 215"/>
                <p:cNvGrpSpPr>
                  <a:grpSpLocks/>
                </p:cNvGrpSpPr>
                <p:nvPr/>
              </p:nvGrpSpPr>
              <p:grpSpPr bwMode="auto">
                <a:xfrm>
                  <a:off x="4280" y="3616"/>
                  <a:ext cx="240" cy="96"/>
                  <a:chOff x="4280" y="3616"/>
                  <a:chExt cx="240" cy="96"/>
                </a:xfrm>
              </p:grpSpPr>
              <p:sp>
                <p:nvSpPr>
                  <p:cNvPr id="34883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3664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84" name="Oval 217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3616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80" name="Group 218"/>
                <p:cNvGrpSpPr>
                  <a:grpSpLocks/>
                </p:cNvGrpSpPr>
                <p:nvPr/>
              </p:nvGrpSpPr>
              <p:grpSpPr bwMode="auto">
                <a:xfrm>
                  <a:off x="4280" y="3512"/>
                  <a:ext cx="240" cy="96"/>
                  <a:chOff x="4280" y="3512"/>
                  <a:chExt cx="240" cy="96"/>
                </a:xfrm>
              </p:grpSpPr>
              <p:sp>
                <p:nvSpPr>
                  <p:cNvPr id="34881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356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82" name="Oval 220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3512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839" name="Rectangle 221"/>
              <p:cNvSpPr>
                <a:spLocks noChangeArrowheads="1"/>
              </p:cNvSpPr>
              <p:nvPr/>
            </p:nvSpPr>
            <p:spPr bwMode="auto">
              <a:xfrm>
                <a:off x="5183" y="3397"/>
                <a:ext cx="37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filled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40" name="Rectangle 222"/>
              <p:cNvSpPr>
                <a:spLocks noChangeArrowheads="1"/>
              </p:cNvSpPr>
              <p:nvPr/>
            </p:nvSpPr>
            <p:spPr bwMode="auto">
              <a:xfrm>
                <a:off x="5183" y="3581"/>
                <a:ext cx="3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band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41" name="Rectangle 223"/>
              <p:cNvSpPr>
                <a:spLocks noChangeArrowheads="1"/>
              </p:cNvSpPr>
              <p:nvPr/>
            </p:nvSpPr>
            <p:spPr bwMode="auto">
              <a:xfrm>
                <a:off x="5183" y="2565"/>
                <a:ext cx="37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filled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42" name="Rectangle 224"/>
              <p:cNvSpPr>
                <a:spLocks noChangeArrowheads="1"/>
              </p:cNvSpPr>
              <p:nvPr/>
            </p:nvSpPr>
            <p:spPr bwMode="auto">
              <a:xfrm>
                <a:off x="5183" y="2749"/>
                <a:ext cx="40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band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43" name="Rectangle 226"/>
              <p:cNvSpPr>
                <a:spLocks noChangeArrowheads="1"/>
              </p:cNvSpPr>
              <p:nvPr/>
            </p:nvSpPr>
            <p:spPr bwMode="auto">
              <a:xfrm>
                <a:off x="5183" y="2013"/>
                <a:ext cx="48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empty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44" name="Rectangle 227"/>
              <p:cNvSpPr>
                <a:spLocks noChangeArrowheads="1"/>
              </p:cNvSpPr>
              <p:nvPr/>
            </p:nvSpPr>
            <p:spPr bwMode="auto">
              <a:xfrm>
                <a:off x="5183" y="2197"/>
                <a:ext cx="3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band</a:t>
                </a:r>
                <a:endParaRPr lang="en-US">
                  <a:latin typeface="Arial" pitchFamily="34" charset="0"/>
                </a:endParaRPr>
              </a:p>
            </p:txBody>
          </p:sp>
          <p:grpSp>
            <p:nvGrpSpPr>
              <p:cNvPr id="34845" name="Group 228"/>
              <p:cNvGrpSpPr>
                <a:grpSpLocks/>
              </p:cNvGrpSpPr>
              <p:nvPr/>
            </p:nvGrpSpPr>
            <p:grpSpPr bwMode="auto">
              <a:xfrm>
                <a:off x="4863" y="2029"/>
                <a:ext cx="240" cy="416"/>
                <a:chOff x="4544" y="2216"/>
                <a:chExt cx="240" cy="416"/>
              </a:xfrm>
            </p:grpSpPr>
            <p:grpSp>
              <p:nvGrpSpPr>
                <p:cNvPr id="34865" name="Group 229"/>
                <p:cNvGrpSpPr>
                  <a:grpSpLocks/>
                </p:cNvGrpSpPr>
                <p:nvPr/>
              </p:nvGrpSpPr>
              <p:grpSpPr bwMode="auto">
                <a:xfrm>
                  <a:off x="4544" y="2432"/>
                  <a:ext cx="240" cy="96"/>
                  <a:chOff x="4544" y="2432"/>
                  <a:chExt cx="240" cy="96"/>
                </a:xfrm>
              </p:grpSpPr>
              <p:sp>
                <p:nvSpPr>
                  <p:cNvPr id="34875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4544" y="2480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76" name="Oval 231"/>
                  <p:cNvSpPr>
                    <a:spLocks noChangeArrowheads="1"/>
                  </p:cNvSpPr>
                  <p:nvPr/>
                </p:nvSpPr>
                <p:spPr bwMode="auto">
                  <a:xfrm>
                    <a:off x="4616" y="2432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66" name="Group 232"/>
                <p:cNvGrpSpPr>
                  <a:grpSpLocks/>
                </p:cNvGrpSpPr>
                <p:nvPr/>
              </p:nvGrpSpPr>
              <p:grpSpPr bwMode="auto">
                <a:xfrm>
                  <a:off x="4544" y="2320"/>
                  <a:ext cx="240" cy="96"/>
                  <a:chOff x="4544" y="2320"/>
                  <a:chExt cx="240" cy="96"/>
                </a:xfrm>
              </p:grpSpPr>
              <p:sp>
                <p:nvSpPr>
                  <p:cNvPr id="34873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4544" y="2368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74" name="Oval 234"/>
                  <p:cNvSpPr>
                    <a:spLocks noChangeArrowheads="1"/>
                  </p:cNvSpPr>
                  <p:nvPr/>
                </p:nvSpPr>
                <p:spPr bwMode="auto">
                  <a:xfrm>
                    <a:off x="4616" y="2320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67" name="Group 235"/>
                <p:cNvGrpSpPr>
                  <a:grpSpLocks/>
                </p:cNvGrpSpPr>
                <p:nvPr/>
              </p:nvGrpSpPr>
              <p:grpSpPr bwMode="auto">
                <a:xfrm>
                  <a:off x="4544" y="2536"/>
                  <a:ext cx="240" cy="96"/>
                  <a:chOff x="4544" y="2536"/>
                  <a:chExt cx="240" cy="96"/>
                </a:xfrm>
              </p:grpSpPr>
              <p:sp>
                <p:nvSpPr>
                  <p:cNvPr id="34871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4544" y="2584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72" name="Oval 237"/>
                  <p:cNvSpPr>
                    <a:spLocks noChangeArrowheads="1"/>
                  </p:cNvSpPr>
                  <p:nvPr/>
                </p:nvSpPr>
                <p:spPr bwMode="auto">
                  <a:xfrm>
                    <a:off x="4616" y="2536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68" name="Group 238"/>
                <p:cNvGrpSpPr>
                  <a:grpSpLocks/>
                </p:cNvGrpSpPr>
                <p:nvPr/>
              </p:nvGrpSpPr>
              <p:grpSpPr bwMode="auto">
                <a:xfrm>
                  <a:off x="4544" y="2216"/>
                  <a:ext cx="240" cy="96"/>
                  <a:chOff x="4544" y="2216"/>
                  <a:chExt cx="240" cy="96"/>
                </a:xfrm>
              </p:grpSpPr>
              <p:sp>
                <p:nvSpPr>
                  <p:cNvPr id="34869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44" y="2264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70" name="Oval 240"/>
                  <p:cNvSpPr>
                    <a:spLocks noChangeArrowheads="1"/>
                  </p:cNvSpPr>
                  <p:nvPr/>
                </p:nvSpPr>
                <p:spPr bwMode="auto">
                  <a:xfrm>
                    <a:off x="4616" y="2216"/>
                    <a:ext cx="96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846" name="Rectangle 241"/>
              <p:cNvSpPr>
                <a:spLocks noChangeArrowheads="1"/>
              </p:cNvSpPr>
              <p:nvPr/>
            </p:nvSpPr>
            <p:spPr bwMode="auto">
              <a:xfrm rot="-5400000">
                <a:off x="4449" y="3056"/>
                <a:ext cx="960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FFFFFF"/>
                    </a:solidFill>
                    <a:latin typeface="Arial" pitchFamily="34" charset="0"/>
                  </a:rPr>
                  <a:t>filled states</a:t>
                </a:r>
                <a:endParaRPr lang="en-US">
                  <a:latin typeface="Arial" pitchFamily="34" charset="0"/>
                </a:endParaRPr>
              </a:p>
            </p:txBody>
          </p:sp>
          <p:grpSp>
            <p:nvGrpSpPr>
              <p:cNvPr id="34847" name="Group 242"/>
              <p:cNvGrpSpPr>
                <a:grpSpLocks/>
              </p:cNvGrpSpPr>
              <p:nvPr/>
            </p:nvGrpSpPr>
            <p:grpSpPr bwMode="auto">
              <a:xfrm>
                <a:off x="4599" y="2293"/>
                <a:ext cx="240" cy="416"/>
                <a:chOff x="4280" y="2480"/>
                <a:chExt cx="240" cy="416"/>
              </a:xfrm>
            </p:grpSpPr>
            <p:grpSp>
              <p:nvGrpSpPr>
                <p:cNvPr id="34853" name="Group 243"/>
                <p:cNvGrpSpPr>
                  <a:grpSpLocks/>
                </p:cNvGrpSpPr>
                <p:nvPr/>
              </p:nvGrpSpPr>
              <p:grpSpPr bwMode="auto">
                <a:xfrm>
                  <a:off x="4280" y="2800"/>
                  <a:ext cx="240" cy="96"/>
                  <a:chOff x="4280" y="2800"/>
                  <a:chExt cx="240" cy="96"/>
                </a:xfrm>
              </p:grpSpPr>
              <p:sp>
                <p:nvSpPr>
                  <p:cNvPr id="34863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2848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64" name="Oval 245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2800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54" name="Group 246"/>
                <p:cNvGrpSpPr>
                  <a:grpSpLocks/>
                </p:cNvGrpSpPr>
                <p:nvPr/>
              </p:nvGrpSpPr>
              <p:grpSpPr bwMode="auto">
                <a:xfrm>
                  <a:off x="4280" y="2696"/>
                  <a:ext cx="240" cy="96"/>
                  <a:chOff x="4280" y="2696"/>
                  <a:chExt cx="240" cy="96"/>
                </a:xfrm>
              </p:grpSpPr>
              <p:sp>
                <p:nvSpPr>
                  <p:cNvPr id="34861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2744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62" name="Oval 248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2696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55" name="Group 249"/>
                <p:cNvGrpSpPr>
                  <a:grpSpLocks/>
                </p:cNvGrpSpPr>
                <p:nvPr/>
              </p:nvGrpSpPr>
              <p:grpSpPr bwMode="auto">
                <a:xfrm>
                  <a:off x="4280" y="2584"/>
                  <a:ext cx="240" cy="96"/>
                  <a:chOff x="4280" y="2584"/>
                  <a:chExt cx="240" cy="96"/>
                </a:xfrm>
              </p:grpSpPr>
              <p:sp>
                <p:nvSpPr>
                  <p:cNvPr id="34859" name="Line 250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2632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60" name="Oval 251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2584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56" name="Group 252"/>
                <p:cNvGrpSpPr>
                  <a:grpSpLocks/>
                </p:cNvGrpSpPr>
                <p:nvPr/>
              </p:nvGrpSpPr>
              <p:grpSpPr bwMode="auto">
                <a:xfrm>
                  <a:off x="4280" y="2480"/>
                  <a:ext cx="240" cy="96"/>
                  <a:chOff x="4280" y="2480"/>
                  <a:chExt cx="240" cy="96"/>
                </a:xfrm>
              </p:grpSpPr>
              <p:sp>
                <p:nvSpPr>
                  <p:cNvPr id="34857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4280" y="2528"/>
                    <a:ext cx="240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34858" name="Oval 254"/>
                  <p:cNvSpPr>
                    <a:spLocks noChangeArrowheads="1"/>
                  </p:cNvSpPr>
                  <p:nvPr/>
                </p:nvSpPr>
                <p:spPr bwMode="auto">
                  <a:xfrm>
                    <a:off x="4352" y="2480"/>
                    <a:ext cx="96" cy="96"/>
                  </a:xfrm>
                  <a:prstGeom prst="ellipse">
                    <a:avLst/>
                  </a:prstGeom>
                  <a:solidFill>
                    <a:srgbClr val="00339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848" name="Freeform 255"/>
              <p:cNvSpPr>
                <a:spLocks/>
              </p:cNvSpPr>
              <p:nvPr/>
            </p:nvSpPr>
            <p:spPr bwMode="auto">
              <a:xfrm>
                <a:off x="4431" y="3829"/>
                <a:ext cx="160" cy="168"/>
              </a:xfrm>
              <a:custGeom>
                <a:avLst/>
                <a:gdLst>
                  <a:gd name="T0" fmla="*/ 64 w 160"/>
                  <a:gd name="T1" fmla="*/ 0 h 168"/>
                  <a:gd name="T2" fmla="*/ 160 w 160"/>
                  <a:gd name="T3" fmla="*/ 16 h 168"/>
                  <a:gd name="T4" fmla="*/ 0 w 160"/>
                  <a:gd name="T5" fmla="*/ 40 h 168"/>
                  <a:gd name="T6" fmla="*/ 64 w 160"/>
                  <a:gd name="T7" fmla="*/ 64 h 168"/>
                  <a:gd name="T8" fmla="*/ 64 w 160"/>
                  <a:gd name="T9" fmla="*/ 168 h 1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0"/>
                  <a:gd name="T16" fmla="*/ 0 h 168"/>
                  <a:gd name="T17" fmla="*/ 160 w 160"/>
                  <a:gd name="T18" fmla="*/ 168 h 1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0" h="168">
                    <a:moveTo>
                      <a:pt x="64" y="0"/>
                    </a:moveTo>
                    <a:lnTo>
                      <a:pt x="160" y="16"/>
                    </a:lnTo>
                    <a:lnTo>
                      <a:pt x="0" y="40"/>
                    </a:lnTo>
                    <a:lnTo>
                      <a:pt x="64" y="64"/>
                    </a:lnTo>
                    <a:lnTo>
                      <a:pt x="64" y="168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849" name="Group 258"/>
              <p:cNvGrpSpPr>
                <a:grpSpLocks/>
              </p:cNvGrpSpPr>
              <p:nvPr/>
            </p:nvGrpSpPr>
            <p:grpSpPr bwMode="auto">
              <a:xfrm rot="9133117">
                <a:off x="4760" y="2127"/>
                <a:ext cx="112" cy="88"/>
                <a:chOff x="3200" y="2744"/>
                <a:chExt cx="112" cy="88"/>
              </a:xfrm>
            </p:grpSpPr>
            <p:sp>
              <p:nvSpPr>
                <p:cNvPr id="34851" name="Freeform 259"/>
                <p:cNvSpPr>
                  <a:spLocks/>
                </p:cNvSpPr>
                <p:nvPr/>
              </p:nvSpPr>
              <p:spPr bwMode="auto">
                <a:xfrm>
                  <a:off x="3200" y="2744"/>
                  <a:ext cx="112" cy="88"/>
                </a:xfrm>
                <a:custGeom>
                  <a:avLst/>
                  <a:gdLst>
                    <a:gd name="T0" fmla="*/ 0 w 112"/>
                    <a:gd name="T1" fmla="*/ 8 h 88"/>
                    <a:gd name="T2" fmla="*/ 112 w 112"/>
                    <a:gd name="T3" fmla="*/ 0 h 88"/>
                    <a:gd name="T4" fmla="*/ 64 w 112"/>
                    <a:gd name="T5" fmla="*/ 32 h 88"/>
                    <a:gd name="T6" fmla="*/ 80 w 112"/>
                    <a:gd name="T7" fmla="*/ 88 h 88"/>
                    <a:gd name="T8" fmla="*/ 0 w 112"/>
                    <a:gd name="T9" fmla="*/ 8 h 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2"/>
                    <a:gd name="T16" fmla="*/ 0 h 88"/>
                    <a:gd name="T17" fmla="*/ 112 w 112"/>
                    <a:gd name="T18" fmla="*/ 88 h 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2" h="88">
                      <a:moveTo>
                        <a:pt x="0" y="8"/>
                      </a:moveTo>
                      <a:lnTo>
                        <a:pt x="112" y="0"/>
                      </a:lnTo>
                      <a:lnTo>
                        <a:pt x="64" y="32"/>
                      </a:lnTo>
                      <a:lnTo>
                        <a:pt x="80" y="8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990000"/>
                </a:solidFill>
                <a:ln w="1270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2" name="Line 260"/>
                <p:cNvSpPr>
                  <a:spLocks noChangeShapeType="1"/>
                </p:cNvSpPr>
                <p:nvPr/>
              </p:nvSpPr>
              <p:spPr bwMode="auto">
                <a:xfrm>
                  <a:off x="3264" y="2776"/>
                  <a:ext cx="8" cy="8"/>
                </a:xfrm>
                <a:prstGeom prst="line">
                  <a:avLst/>
                </a:prstGeom>
                <a:noFill/>
                <a:ln w="2540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34850" name="Freeform 261"/>
              <p:cNvSpPr>
                <a:spLocks/>
              </p:cNvSpPr>
              <p:nvPr/>
            </p:nvSpPr>
            <p:spPr bwMode="auto">
              <a:xfrm>
                <a:off x="4709" y="2179"/>
                <a:ext cx="122" cy="109"/>
              </a:xfrm>
              <a:custGeom>
                <a:avLst/>
                <a:gdLst>
                  <a:gd name="T0" fmla="*/ 5 w 122"/>
                  <a:gd name="T1" fmla="*/ 109 h 109"/>
                  <a:gd name="T2" fmla="*/ 19 w 122"/>
                  <a:gd name="T3" fmla="*/ 27 h 109"/>
                  <a:gd name="T4" fmla="*/ 122 w 122"/>
                  <a:gd name="T5" fmla="*/ 0 h 109"/>
                  <a:gd name="T6" fmla="*/ 0 60000 65536"/>
                  <a:gd name="T7" fmla="*/ 0 60000 65536"/>
                  <a:gd name="T8" fmla="*/ 0 60000 65536"/>
                  <a:gd name="T9" fmla="*/ 0 w 122"/>
                  <a:gd name="T10" fmla="*/ 0 h 109"/>
                  <a:gd name="T11" fmla="*/ 122 w 122"/>
                  <a:gd name="T12" fmla="*/ 109 h 10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2" h="109">
                    <a:moveTo>
                      <a:pt x="5" y="109"/>
                    </a:moveTo>
                    <a:cubicBezTo>
                      <a:pt x="2" y="77"/>
                      <a:pt x="0" y="45"/>
                      <a:pt x="19" y="27"/>
                    </a:cubicBezTo>
                    <a:cubicBezTo>
                      <a:pt x="38" y="9"/>
                      <a:pt x="80" y="4"/>
                      <a:pt x="122" y="0"/>
                    </a:cubicBezTo>
                  </a:path>
                </a:pathLst>
              </a:custGeom>
              <a:noFill/>
              <a:ln w="28575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30" name="Rectangle 270"/>
            <p:cNvSpPr>
              <a:spLocks noChangeArrowheads="1"/>
            </p:cNvSpPr>
            <p:nvPr/>
          </p:nvSpPr>
          <p:spPr bwMode="auto">
            <a:xfrm>
              <a:off x="4092" y="1157"/>
              <a:ext cx="1459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" pitchFamily="34" charset="0"/>
                </a:rPr>
                <a:t>Overlapping bands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8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1" grpId="0"/>
      <p:bldP spid="383241" grpId="0"/>
      <p:bldP spid="383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5C70F3-83F8-4F15-9B4C-28BD1F43F1C9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Energy Band Structures:  Insulators &amp; Semiconductors</a:t>
            </a:r>
          </a:p>
        </p:txBody>
      </p:sp>
      <p:sp>
        <p:nvSpPr>
          <p:cNvPr id="36868" name="Rectangle 9"/>
          <p:cNvSpPr>
            <a:spLocks noChangeArrowheads="1"/>
          </p:cNvSpPr>
          <p:nvPr/>
        </p:nvSpPr>
        <p:spPr bwMode="auto">
          <a:xfrm>
            <a:off x="382588" y="1346200"/>
            <a:ext cx="3573462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Insulators:</a:t>
            </a:r>
          </a:p>
          <a:p>
            <a:r>
              <a:rPr lang="en-US" sz="2000">
                <a:latin typeface="Arial" pitchFamily="34" charset="0"/>
              </a:rPr>
              <a:t>    -- wide band gap </a:t>
            </a:r>
            <a:r>
              <a:rPr lang="en-US" sz="1800">
                <a:latin typeface="Arial" pitchFamily="34" charset="0"/>
              </a:rPr>
              <a:t>(&gt; 2 eV)</a:t>
            </a:r>
          </a:p>
          <a:p>
            <a:r>
              <a:rPr lang="en-US" sz="2000">
                <a:latin typeface="Arial" pitchFamily="34" charset="0"/>
              </a:rPr>
              <a:t>    -- few electrons excited </a:t>
            </a:r>
            <a:br>
              <a:rPr lang="en-US" sz="2000">
                <a:latin typeface="Arial" pitchFamily="34" charset="0"/>
              </a:rPr>
            </a:br>
            <a:r>
              <a:rPr lang="en-US" sz="2000">
                <a:latin typeface="Arial" pitchFamily="34" charset="0"/>
              </a:rPr>
              <a:t>       across band gap</a:t>
            </a:r>
          </a:p>
        </p:txBody>
      </p:sp>
      <p:sp>
        <p:nvSpPr>
          <p:cNvPr id="36869" name="Rectangle 10"/>
          <p:cNvSpPr>
            <a:spLocks noChangeArrowheads="1"/>
          </p:cNvSpPr>
          <p:nvPr/>
        </p:nvSpPr>
        <p:spPr bwMode="auto">
          <a:xfrm>
            <a:off x="1968500" y="3835400"/>
            <a:ext cx="1143000" cy="14351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0" name="Rectangle 11"/>
          <p:cNvSpPr>
            <a:spLocks noChangeArrowheads="1"/>
          </p:cNvSpPr>
          <p:nvPr/>
        </p:nvSpPr>
        <p:spPr bwMode="auto">
          <a:xfrm>
            <a:off x="1968500" y="2730500"/>
            <a:ext cx="1143000" cy="7239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1" name="Rectangle 12"/>
          <p:cNvSpPr>
            <a:spLocks noChangeArrowheads="1"/>
          </p:cNvSpPr>
          <p:nvPr/>
        </p:nvSpPr>
        <p:spPr bwMode="auto">
          <a:xfrm>
            <a:off x="1968500" y="5511800"/>
            <a:ext cx="1143000" cy="7747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2" name="Rectangle 13"/>
          <p:cNvSpPr>
            <a:spLocks noChangeArrowheads="1"/>
          </p:cNvSpPr>
          <p:nvPr/>
        </p:nvSpPr>
        <p:spPr bwMode="auto">
          <a:xfrm>
            <a:off x="2171700" y="3886200"/>
            <a:ext cx="863600" cy="23876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6873" name="Group 14"/>
          <p:cNvGrpSpPr>
            <a:grpSpLocks/>
          </p:cNvGrpSpPr>
          <p:nvPr/>
        </p:nvGrpSpPr>
        <p:grpSpPr bwMode="auto">
          <a:xfrm>
            <a:off x="1981200" y="2705100"/>
            <a:ext cx="152400" cy="3606800"/>
            <a:chOff x="1248" y="1704"/>
            <a:chExt cx="96" cy="2272"/>
          </a:xfrm>
        </p:grpSpPr>
        <p:sp>
          <p:nvSpPr>
            <p:cNvPr id="37028" name="Freeform 15"/>
            <p:cNvSpPr>
              <a:spLocks/>
            </p:cNvSpPr>
            <p:nvPr/>
          </p:nvSpPr>
          <p:spPr bwMode="auto">
            <a:xfrm>
              <a:off x="1248" y="1704"/>
              <a:ext cx="96" cy="104"/>
            </a:xfrm>
            <a:custGeom>
              <a:avLst/>
              <a:gdLst>
                <a:gd name="T0" fmla="*/ 48 w 96"/>
                <a:gd name="T1" fmla="*/ 0 h 104"/>
                <a:gd name="T2" fmla="*/ 96 w 96"/>
                <a:gd name="T3" fmla="*/ 104 h 104"/>
                <a:gd name="T4" fmla="*/ 48 w 96"/>
                <a:gd name="T5" fmla="*/ 72 h 104"/>
                <a:gd name="T6" fmla="*/ 0 w 96"/>
                <a:gd name="T7" fmla="*/ 104 h 104"/>
                <a:gd name="T8" fmla="*/ 48 w 96"/>
                <a:gd name="T9" fmla="*/ 0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04"/>
                <a:gd name="T17" fmla="*/ 96 w 96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04">
                  <a:moveTo>
                    <a:pt x="48" y="0"/>
                  </a:moveTo>
                  <a:lnTo>
                    <a:pt x="96" y="104"/>
                  </a:lnTo>
                  <a:lnTo>
                    <a:pt x="48" y="72"/>
                  </a:lnTo>
                  <a:lnTo>
                    <a:pt x="0" y="10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029" name="Line 16"/>
            <p:cNvSpPr>
              <a:spLocks noChangeShapeType="1"/>
            </p:cNvSpPr>
            <p:nvPr/>
          </p:nvSpPr>
          <p:spPr bwMode="auto">
            <a:xfrm flipV="1">
              <a:off x="1296" y="1776"/>
              <a:ext cx="1" cy="2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6874" name="Rectangle 17"/>
          <p:cNvSpPr>
            <a:spLocks noChangeArrowheads="1"/>
          </p:cNvSpPr>
          <p:nvPr/>
        </p:nvSpPr>
        <p:spPr bwMode="auto">
          <a:xfrm>
            <a:off x="960438" y="2651125"/>
            <a:ext cx="965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Energy</a:t>
            </a:r>
            <a:endParaRPr lang="en-US">
              <a:latin typeface="Arial" pitchFamily="34" charset="0"/>
            </a:endParaRPr>
          </a:p>
        </p:txBody>
      </p:sp>
      <p:grpSp>
        <p:nvGrpSpPr>
          <p:cNvPr id="36875" name="Group 18"/>
          <p:cNvGrpSpPr>
            <a:grpSpLocks/>
          </p:cNvGrpSpPr>
          <p:nvPr/>
        </p:nvGrpSpPr>
        <p:grpSpPr bwMode="auto">
          <a:xfrm>
            <a:off x="2235200" y="4559300"/>
            <a:ext cx="381000" cy="660400"/>
            <a:chOff x="1408" y="2872"/>
            <a:chExt cx="240" cy="416"/>
          </a:xfrm>
        </p:grpSpPr>
        <p:grpSp>
          <p:nvGrpSpPr>
            <p:cNvPr id="37016" name="Group 19"/>
            <p:cNvGrpSpPr>
              <a:grpSpLocks/>
            </p:cNvGrpSpPr>
            <p:nvPr/>
          </p:nvGrpSpPr>
          <p:grpSpPr bwMode="auto">
            <a:xfrm>
              <a:off x="1408" y="3192"/>
              <a:ext cx="240" cy="96"/>
              <a:chOff x="1408" y="3192"/>
              <a:chExt cx="240" cy="96"/>
            </a:xfrm>
          </p:grpSpPr>
          <p:sp>
            <p:nvSpPr>
              <p:cNvPr id="37026" name="Line 20"/>
              <p:cNvSpPr>
                <a:spLocks noChangeShapeType="1"/>
              </p:cNvSpPr>
              <p:nvPr/>
            </p:nvSpPr>
            <p:spPr bwMode="auto">
              <a:xfrm>
                <a:off x="1408" y="3240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27" name="Oval 21"/>
              <p:cNvSpPr>
                <a:spLocks noChangeArrowheads="1"/>
              </p:cNvSpPr>
              <p:nvPr/>
            </p:nvSpPr>
            <p:spPr bwMode="auto">
              <a:xfrm>
                <a:off x="1480" y="3192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017" name="Group 22"/>
            <p:cNvGrpSpPr>
              <a:grpSpLocks/>
            </p:cNvGrpSpPr>
            <p:nvPr/>
          </p:nvGrpSpPr>
          <p:grpSpPr bwMode="auto">
            <a:xfrm>
              <a:off x="1408" y="3088"/>
              <a:ext cx="240" cy="96"/>
              <a:chOff x="1408" y="3088"/>
              <a:chExt cx="240" cy="96"/>
            </a:xfrm>
          </p:grpSpPr>
          <p:sp>
            <p:nvSpPr>
              <p:cNvPr id="37024" name="Line 23"/>
              <p:cNvSpPr>
                <a:spLocks noChangeShapeType="1"/>
              </p:cNvSpPr>
              <p:nvPr/>
            </p:nvSpPr>
            <p:spPr bwMode="auto">
              <a:xfrm>
                <a:off x="1408" y="3136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25" name="Oval 24"/>
              <p:cNvSpPr>
                <a:spLocks noChangeArrowheads="1"/>
              </p:cNvSpPr>
              <p:nvPr/>
            </p:nvSpPr>
            <p:spPr bwMode="auto">
              <a:xfrm>
                <a:off x="1480" y="3088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018" name="Group 25"/>
            <p:cNvGrpSpPr>
              <a:grpSpLocks/>
            </p:cNvGrpSpPr>
            <p:nvPr/>
          </p:nvGrpSpPr>
          <p:grpSpPr bwMode="auto">
            <a:xfrm>
              <a:off x="1408" y="2976"/>
              <a:ext cx="240" cy="96"/>
              <a:chOff x="1408" y="2976"/>
              <a:chExt cx="240" cy="96"/>
            </a:xfrm>
          </p:grpSpPr>
          <p:sp>
            <p:nvSpPr>
              <p:cNvPr id="37022" name="Line 26"/>
              <p:cNvSpPr>
                <a:spLocks noChangeShapeType="1"/>
              </p:cNvSpPr>
              <p:nvPr/>
            </p:nvSpPr>
            <p:spPr bwMode="auto">
              <a:xfrm>
                <a:off x="1408" y="3024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23" name="Oval 27"/>
              <p:cNvSpPr>
                <a:spLocks noChangeArrowheads="1"/>
              </p:cNvSpPr>
              <p:nvPr/>
            </p:nvSpPr>
            <p:spPr bwMode="auto">
              <a:xfrm>
                <a:off x="1480" y="2976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019" name="Group 28"/>
            <p:cNvGrpSpPr>
              <a:grpSpLocks/>
            </p:cNvGrpSpPr>
            <p:nvPr/>
          </p:nvGrpSpPr>
          <p:grpSpPr bwMode="auto">
            <a:xfrm>
              <a:off x="1408" y="2872"/>
              <a:ext cx="240" cy="96"/>
              <a:chOff x="1408" y="2872"/>
              <a:chExt cx="240" cy="96"/>
            </a:xfrm>
          </p:grpSpPr>
          <p:sp>
            <p:nvSpPr>
              <p:cNvPr id="37020" name="Line 29"/>
              <p:cNvSpPr>
                <a:spLocks noChangeShapeType="1"/>
              </p:cNvSpPr>
              <p:nvPr/>
            </p:nvSpPr>
            <p:spPr bwMode="auto">
              <a:xfrm>
                <a:off x="1408" y="2920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21" name="Oval 30"/>
              <p:cNvSpPr>
                <a:spLocks noChangeArrowheads="1"/>
              </p:cNvSpPr>
              <p:nvPr/>
            </p:nvSpPr>
            <p:spPr bwMode="auto">
              <a:xfrm>
                <a:off x="1480" y="2872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6876" name="Group 31"/>
          <p:cNvGrpSpPr>
            <a:grpSpLocks/>
          </p:cNvGrpSpPr>
          <p:nvPr/>
        </p:nvGrpSpPr>
        <p:grpSpPr bwMode="auto">
          <a:xfrm>
            <a:off x="2235200" y="5511800"/>
            <a:ext cx="381000" cy="660400"/>
            <a:chOff x="1408" y="3472"/>
            <a:chExt cx="240" cy="416"/>
          </a:xfrm>
        </p:grpSpPr>
        <p:grpSp>
          <p:nvGrpSpPr>
            <p:cNvPr id="37004" name="Group 32"/>
            <p:cNvGrpSpPr>
              <a:grpSpLocks/>
            </p:cNvGrpSpPr>
            <p:nvPr/>
          </p:nvGrpSpPr>
          <p:grpSpPr bwMode="auto">
            <a:xfrm>
              <a:off x="1408" y="3792"/>
              <a:ext cx="240" cy="96"/>
              <a:chOff x="1408" y="3792"/>
              <a:chExt cx="240" cy="96"/>
            </a:xfrm>
          </p:grpSpPr>
          <p:sp>
            <p:nvSpPr>
              <p:cNvPr id="37014" name="Line 33"/>
              <p:cNvSpPr>
                <a:spLocks noChangeShapeType="1"/>
              </p:cNvSpPr>
              <p:nvPr/>
            </p:nvSpPr>
            <p:spPr bwMode="auto">
              <a:xfrm>
                <a:off x="1408" y="3840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15" name="Oval 34"/>
              <p:cNvSpPr>
                <a:spLocks noChangeArrowheads="1"/>
              </p:cNvSpPr>
              <p:nvPr/>
            </p:nvSpPr>
            <p:spPr bwMode="auto">
              <a:xfrm>
                <a:off x="1480" y="3792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005" name="Group 35"/>
            <p:cNvGrpSpPr>
              <a:grpSpLocks/>
            </p:cNvGrpSpPr>
            <p:nvPr/>
          </p:nvGrpSpPr>
          <p:grpSpPr bwMode="auto">
            <a:xfrm>
              <a:off x="1408" y="3688"/>
              <a:ext cx="240" cy="96"/>
              <a:chOff x="1408" y="3688"/>
              <a:chExt cx="240" cy="96"/>
            </a:xfrm>
          </p:grpSpPr>
          <p:sp>
            <p:nvSpPr>
              <p:cNvPr id="37012" name="Line 36"/>
              <p:cNvSpPr>
                <a:spLocks noChangeShapeType="1"/>
              </p:cNvSpPr>
              <p:nvPr/>
            </p:nvSpPr>
            <p:spPr bwMode="auto">
              <a:xfrm>
                <a:off x="1408" y="3736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13" name="Oval 37"/>
              <p:cNvSpPr>
                <a:spLocks noChangeArrowheads="1"/>
              </p:cNvSpPr>
              <p:nvPr/>
            </p:nvSpPr>
            <p:spPr bwMode="auto">
              <a:xfrm>
                <a:off x="1480" y="3688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006" name="Group 38"/>
            <p:cNvGrpSpPr>
              <a:grpSpLocks/>
            </p:cNvGrpSpPr>
            <p:nvPr/>
          </p:nvGrpSpPr>
          <p:grpSpPr bwMode="auto">
            <a:xfrm>
              <a:off x="1408" y="3576"/>
              <a:ext cx="240" cy="96"/>
              <a:chOff x="1408" y="3576"/>
              <a:chExt cx="240" cy="96"/>
            </a:xfrm>
          </p:grpSpPr>
          <p:sp>
            <p:nvSpPr>
              <p:cNvPr id="37010" name="Line 39"/>
              <p:cNvSpPr>
                <a:spLocks noChangeShapeType="1"/>
              </p:cNvSpPr>
              <p:nvPr/>
            </p:nvSpPr>
            <p:spPr bwMode="auto">
              <a:xfrm>
                <a:off x="1408" y="3624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11" name="Oval 40"/>
              <p:cNvSpPr>
                <a:spLocks noChangeArrowheads="1"/>
              </p:cNvSpPr>
              <p:nvPr/>
            </p:nvSpPr>
            <p:spPr bwMode="auto">
              <a:xfrm>
                <a:off x="1480" y="3576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007" name="Group 41"/>
            <p:cNvGrpSpPr>
              <a:grpSpLocks/>
            </p:cNvGrpSpPr>
            <p:nvPr/>
          </p:nvGrpSpPr>
          <p:grpSpPr bwMode="auto">
            <a:xfrm>
              <a:off x="1408" y="3472"/>
              <a:ext cx="240" cy="96"/>
              <a:chOff x="1408" y="3472"/>
              <a:chExt cx="240" cy="96"/>
            </a:xfrm>
          </p:grpSpPr>
          <p:sp>
            <p:nvSpPr>
              <p:cNvPr id="37008" name="Line 42"/>
              <p:cNvSpPr>
                <a:spLocks noChangeShapeType="1"/>
              </p:cNvSpPr>
              <p:nvPr/>
            </p:nvSpPr>
            <p:spPr bwMode="auto">
              <a:xfrm>
                <a:off x="1408" y="3520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09" name="Oval 43"/>
              <p:cNvSpPr>
                <a:spLocks noChangeArrowheads="1"/>
              </p:cNvSpPr>
              <p:nvPr/>
            </p:nvSpPr>
            <p:spPr bwMode="auto">
              <a:xfrm>
                <a:off x="1480" y="3472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7" name="Rectangle 44"/>
          <p:cNvSpPr>
            <a:spLocks noChangeArrowheads="1"/>
          </p:cNvSpPr>
          <p:nvPr/>
        </p:nvSpPr>
        <p:spPr bwMode="auto">
          <a:xfrm>
            <a:off x="3162300" y="5626100"/>
            <a:ext cx="593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993300"/>
                </a:solidFill>
                <a:latin typeface="Arial" pitchFamily="34" charset="0"/>
              </a:rPr>
              <a:t>filled </a:t>
            </a:r>
            <a:endParaRPr lang="en-US">
              <a:latin typeface="Arial" pitchFamily="34" charset="0"/>
            </a:endParaRPr>
          </a:p>
        </p:txBody>
      </p:sp>
      <p:sp>
        <p:nvSpPr>
          <p:cNvPr id="36878" name="Rectangle 45"/>
          <p:cNvSpPr>
            <a:spLocks noChangeArrowheads="1"/>
          </p:cNvSpPr>
          <p:nvPr/>
        </p:nvSpPr>
        <p:spPr bwMode="auto">
          <a:xfrm>
            <a:off x="3162300" y="5918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993300"/>
                </a:solidFill>
                <a:latin typeface="Arial" pitchFamily="34" charset="0"/>
              </a:rPr>
              <a:t>band</a:t>
            </a:r>
            <a:endParaRPr lang="en-US">
              <a:latin typeface="Arial" pitchFamily="34" charset="0"/>
            </a:endParaRPr>
          </a:p>
        </p:txBody>
      </p:sp>
      <p:sp>
        <p:nvSpPr>
          <p:cNvPr id="36879" name="Rectangle 46"/>
          <p:cNvSpPr>
            <a:spLocks noChangeArrowheads="1"/>
          </p:cNvSpPr>
          <p:nvPr/>
        </p:nvSpPr>
        <p:spPr bwMode="auto">
          <a:xfrm>
            <a:off x="3162300" y="4241800"/>
            <a:ext cx="593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993300"/>
                </a:solidFill>
                <a:latin typeface="Arial" pitchFamily="34" charset="0"/>
              </a:rPr>
              <a:t>filled </a:t>
            </a:r>
            <a:endParaRPr lang="en-US">
              <a:latin typeface="Arial" pitchFamily="34" charset="0"/>
            </a:endParaRPr>
          </a:p>
        </p:txBody>
      </p:sp>
      <p:sp>
        <p:nvSpPr>
          <p:cNvPr id="36880" name="Rectangle 47"/>
          <p:cNvSpPr>
            <a:spLocks noChangeArrowheads="1"/>
          </p:cNvSpPr>
          <p:nvPr/>
        </p:nvSpPr>
        <p:spPr bwMode="auto">
          <a:xfrm>
            <a:off x="3162300" y="4533900"/>
            <a:ext cx="946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993300"/>
                </a:solidFill>
                <a:latin typeface="Arial" pitchFamily="34" charset="0"/>
              </a:rPr>
              <a:t>valence </a:t>
            </a:r>
            <a:endParaRPr lang="en-US">
              <a:latin typeface="Arial" pitchFamily="34" charset="0"/>
            </a:endParaRPr>
          </a:p>
        </p:txBody>
      </p:sp>
      <p:sp>
        <p:nvSpPr>
          <p:cNvPr id="36881" name="Rectangle 48"/>
          <p:cNvSpPr>
            <a:spLocks noChangeArrowheads="1"/>
          </p:cNvSpPr>
          <p:nvPr/>
        </p:nvSpPr>
        <p:spPr bwMode="auto">
          <a:xfrm>
            <a:off x="3162300" y="48260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993300"/>
                </a:solidFill>
                <a:latin typeface="Arial" pitchFamily="34" charset="0"/>
              </a:rPr>
              <a:t>band</a:t>
            </a:r>
            <a:endParaRPr lang="en-US">
              <a:latin typeface="Arial" pitchFamily="34" charset="0"/>
            </a:endParaRPr>
          </a:p>
        </p:txBody>
      </p:sp>
      <p:grpSp>
        <p:nvGrpSpPr>
          <p:cNvPr id="36882" name="Group 51"/>
          <p:cNvGrpSpPr>
            <a:grpSpLocks/>
          </p:cNvGrpSpPr>
          <p:nvPr/>
        </p:nvGrpSpPr>
        <p:grpSpPr bwMode="auto">
          <a:xfrm>
            <a:off x="2654300" y="2819400"/>
            <a:ext cx="381000" cy="673100"/>
            <a:chOff x="1672" y="1776"/>
            <a:chExt cx="240" cy="424"/>
          </a:xfrm>
        </p:grpSpPr>
        <p:grpSp>
          <p:nvGrpSpPr>
            <p:cNvPr id="36992" name="Group 52"/>
            <p:cNvGrpSpPr>
              <a:grpSpLocks/>
            </p:cNvGrpSpPr>
            <p:nvPr/>
          </p:nvGrpSpPr>
          <p:grpSpPr bwMode="auto">
            <a:xfrm>
              <a:off x="1672" y="1992"/>
              <a:ext cx="240" cy="96"/>
              <a:chOff x="1672" y="1992"/>
              <a:chExt cx="240" cy="96"/>
            </a:xfrm>
          </p:grpSpPr>
          <p:sp>
            <p:nvSpPr>
              <p:cNvPr id="37002" name="Line 53"/>
              <p:cNvSpPr>
                <a:spLocks noChangeShapeType="1"/>
              </p:cNvSpPr>
              <p:nvPr/>
            </p:nvSpPr>
            <p:spPr bwMode="auto">
              <a:xfrm>
                <a:off x="1672" y="2040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03" name="Oval 54"/>
              <p:cNvSpPr>
                <a:spLocks noChangeArrowheads="1"/>
              </p:cNvSpPr>
              <p:nvPr/>
            </p:nvSpPr>
            <p:spPr bwMode="auto">
              <a:xfrm>
                <a:off x="1744" y="1992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93" name="Group 55"/>
            <p:cNvGrpSpPr>
              <a:grpSpLocks/>
            </p:cNvGrpSpPr>
            <p:nvPr/>
          </p:nvGrpSpPr>
          <p:grpSpPr bwMode="auto">
            <a:xfrm>
              <a:off x="1672" y="1888"/>
              <a:ext cx="240" cy="96"/>
              <a:chOff x="1672" y="1888"/>
              <a:chExt cx="240" cy="96"/>
            </a:xfrm>
          </p:grpSpPr>
          <p:sp>
            <p:nvSpPr>
              <p:cNvPr id="37000" name="Line 56"/>
              <p:cNvSpPr>
                <a:spLocks noChangeShapeType="1"/>
              </p:cNvSpPr>
              <p:nvPr/>
            </p:nvSpPr>
            <p:spPr bwMode="auto">
              <a:xfrm>
                <a:off x="1672" y="1936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001" name="Oval 57"/>
              <p:cNvSpPr>
                <a:spLocks noChangeArrowheads="1"/>
              </p:cNvSpPr>
              <p:nvPr/>
            </p:nvSpPr>
            <p:spPr bwMode="auto">
              <a:xfrm>
                <a:off x="1744" y="1888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94" name="Group 58"/>
            <p:cNvGrpSpPr>
              <a:grpSpLocks/>
            </p:cNvGrpSpPr>
            <p:nvPr/>
          </p:nvGrpSpPr>
          <p:grpSpPr bwMode="auto">
            <a:xfrm>
              <a:off x="1672" y="2104"/>
              <a:ext cx="240" cy="96"/>
              <a:chOff x="1672" y="2104"/>
              <a:chExt cx="240" cy="96"/>
            </a:xfrm>
          </p:grpSpPr>
          <p:sp>
            <p:nvSpPr>
              <p:cNvPr id="36998" name="Line 59"/>
              <p:cNvSpPr>
                <a:spLocks noChangeShapeType="1"/>
              </p:cNvSpPr>
              <p:nvPr/>
            </p:nvSpPr>
            <p:spPr bwMode="auto">
              <a:xfrm>
                <a:off x="1672" y="2152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6999" name="Oval 60"/>
              <p:cNvSpPr>
                <a:spLocks noChangeArrowheads="1"/>
              </p:cNvSpPr>
              <p:nvPr/>
            </p:nvSpPr>
            <p:spPr bwMode="auto">
              <a:xfrm>
                <a:off x="1744" y="2104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95" name="Group 61"/>
            <p:cNvGrpSpPr>
              <a:grpSpLocks/>
            </p:cNvGrpSpPr>
            <p:nvPr/>
          </p:nvGrpSpPr>
          <p:grpSpPr bwMode="auto">
            <a:xfrm>
              <a:off x="1672" y="1776"/>
              <a:ext cx="240" cy="96"/>
              <a:chOff x="1672" y="1776"/>
              <a:chExt cx="240" cy="96"/>
            </a:xfrm>
          </p:grpSpPr>
          <p:sp>
            <p:nvSpPr>
              <p:cNvPr id="36996" name="Line 62"/>
              <p:cNvSpPr>
                <a:spLocks noChangeShapeType="1"/>
              </p:cNvSpPr>
              <p:nvPr/>
            </p:nvSpPr>
            <p:spPr bwMode="auto">
              <a:xfrm>
                <a:off x="1672" y="1824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6997" name="Oval 63"/>
              <p:cNvSpPr>
                <a:spLocks noChangeArrowheads="1"/>
              </p:cNvSpPr>
              <p:nvPr/>
            </p:nvSpPr>
            <p:spPr bwMode="auto">
              <a:xfrm>
                <a:off x="1744" y="1776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83" name="Rectangle 64"/>
          <p:cNvSpPr>
            <a:spLocks noChangeArrowheads="1"/>
          </p:cNvSpPr>
          <p:nvPr/>
        </p:nvSpPr>
        <p:spPr bwMode="auto">
          <a:xfrm rot="-5400000">
            <a:off x="1997076" y="5086350"/>
            <a:ext cx="1524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Arial" pitchFamily="34" charset="0"/>
              </a:rPr>
              <a:t>filled states</a:t>
            </a:r>
            <a:endParaRPr lang="en-US">
              <a:latin typeface="Arial" pitchFamily="34" charset="0"/>
            </a:endParaRPr>
          </a:p>
        </p:txBody>
      </p:sp>
      <p:grpSp>
        <p:nvGrpSpPr>
          <p:cNvPr id="36884" name="Group 65"/>
          <p:cNvGrpSpPr>
            <a:grpSpLocks/>
          </p:cNvGrpSpPr>
          <p:nvPr/>
        </p:nvGrpSpPr>
        <p:grpSpPr bwMode="auto">
          <a:xfrm>
            <a:off x="2235200" y="3873500"/>
            <a:ext cx="381000" cy="660400"/>
            <a:chOff x="1408" y="2440"/>
            <a:chExt cx="240" cy="416"/>
          </a:xfrm>
        </p:grpSpPr>
        <p:grpSp>
          <p:nvGrpSpPr>
            <p:cNvPr id="36980" name="Group 66"/>
            <p:cNvGrpSpPr>
              <a:grpSpLocks/>
            </p:cNvGrpSpPr>
            <p:nvPr/>
          </p:nvGrpSpPr>
          <p:grpSpPr bwMode="auto">
            <a:xfrm>
              <a:off x="1408" y="2760"/>
              <a:ext cx="240" cy="96"/>
              <a:chOff x="1408" y="2760"/>
              <a:chExt cx="240" cy="96"/>
            </a:xfrm>
          </p:grpSpPr>
          <p:sp>
            <p:nvSpPr>
              <p:cNvPr id="36990" name="Line 67"/>
              <p:cNvSpPr>
                <a:spLocks noChangeShapeType="1"/>
              </p:cNvSpPr>
              <p:nvPr/>
            </p:nvSpPr>
            <p:spPr bwMode="auto">
              <a:xfrm>
                <a:off x="1408" y="2808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6991" name="Oval 68"/>
              <p:cNvSpPr>
                <a:spLocks noChangeArrowheads="1"/>
              </p:cNvSpPr>
              <p:nvPr/>
            </p:nvSpPr>
            <p:spPr bwMode="auto">
              <a:xfrm>
                <a:off x="1480" y="2760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81" name="Group 69"/>
            <p:cNvGrpSpPr>
              <a:grpSpLocks/>
            </p:cNvGrpSpPr>
            <p:nvPr/>
          </p:nvGrpSpPr>
          <p:grpSpPr bwMode="auto">
            <a:xfrm>
              <a:off x="1408" y="2656"/>
              <a:ext cx="240" cy="96"/>
              <a:chOff x="1408" y="2656"/>
              <a:chExt cx="240" cy="96"/>
            </a:xfrm>
          </p:grpSpPr>
          <p:sp>
            <p:nvSpPr>
              <p:cNvPr id="36988" name="Line 70"/>
              <p:cNvSpPr>
                <a:spLocks noChangeShapeType="1"/>
              </p:cNvSpPr>
              <p:nvPr/>
            </p:nvSpPr>
            <p:spPr bwMode="auto">
              <a:xfrm>
                <a:off x="1408" y="2704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6989" name="Oval 71"/>
              <p:cNvSpPr>
                <a:spLocks noChangeArrowheads="1"/>
              </p:cNvSpPr>
              <p:nvPr/>
            </p:nvSpPr>
            <p:spPr bwMode="auto">
              <a:xfrm>
                <a:off x="1480" y="2656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82" name="Group 72"/>
            <p:cNvGrpSpPr>
              <a:grpSpLocks/>
            </p:cNvGrpSpPr>
            <p:nvPr/>
          </p:nvGrpSpPr>
          <p:grpSpPr bwMode="auto">
            <a:xfrm>
              <a:off x="1408" y="2544"/>
              <a:ext cx="240" cy="96"/>
              <a:chOff x="1408" y="2544"/>
              <a:chExt cx="240" cy="96"/>
            </a:xfrm>
          </p:grpSpPr>
          <p:sp>
            <p:nvSpPr>
              <p:cNvPr id="36986" name="Line 73"/>
              <p:cNvSpPr>
                <a:spLocks noChangeShapeType="1"/>
              </p:cNvSpPr>
              <p:nvPr/>
            </p:nvSpPr>
            <p:spPr bwMode="auto">
              <a:xfrm>
                <a:off x="1408" y="2592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6987" name="Oval 74"/>
              <p:cNvSpPr>
                <a:spLocks noChangeArrowheads="1"/>
              </p:cNvSpPr>
              <p:nvPr/>
            </p:nvSpPr>
            <p:spPr bwMode="auto">
              <a:xfrm>
                <a:off x="1480" y="2544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83" name="Group 75"/>
            <p:cNvGrpSpPr>
              <a:grpSpLocks/>
            </p:cNvGrpSpPr>
            <p:nvPr/>
          </p:nvGrpSpPr>
          <p:grpSpPr bwMode="auto">
            <a:xfrm>
              <a:off x="1408" y="2440"/>
              <a:ext cx="240" cy="96"/>
              <a:chOff x="1408" y="2440"/>
              <a:chExt cx="240" cy="96"/>
            </a:xfrm>
          </p:grpSpPr>
          <p:sp>
            <p:nvSpPr>
              <p:cNvPr id="36984" name="Line 76"/>
              <p:cNvSpPr>
                <a:spLocks noChangeShapeType="1"/>
              </p:cNvSpPr>
              <p:nvPr/>
            </p:nvSpPr>
            <p:spPr bwMode="auto">
              <a:xfrm>
                <a:off x="1408" y="2488"/>
                <a:ext cx="24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6985" name="Oval 77"/>
              <p:cNvSpPr>
                <a:spLocks noChangeArrowheads="1"/>
              </p:cNvSpPr>
              <p:nvPr/>
            </p:nvSpPr>
            <p:spPr bwMode="auto">
              <a:xfrm>
                <a:off x="1480" y="2440"/>
                <a:ext cx="96" cy="96"/>
              </a:xfrm>
              <a:prstGeom prst="ellipse">
                <a:avLst/>
              </a:pr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85" name="Freeform 78"/>
          <p:cNvSpPr>
            <a:spLocks/>
          </p:cNvSpPr>
          <p:nvPr/>
        </p:nvSpPr>
        <p:spPr bwMode="auto">
          <a:xfrm>
            <a:off x="1968500" y="6311900"/>
            <a:ext cx="254000" cy="266700"/>
          </a:xfrm>
          <a:custGeom>
            <a:avLst/>
            <a:gdLst>
              <a:gd name="T0" fmla="*/ 2147483647 w 160"/>
              <a:gd name="T1" fmla="*/ 0 h 168"/>
              <a:gd name="T2" fmla="*/ 2147483647 w 160"/>
              <a:gd name="T3" fmla="*/ 2147483647 h 168"/>
              <a:gd name="T4" fmla="*/ 0 w 160"/>
              <a:gd name="T5" fmla="*/ 2147483647 h 168"/>
              <a:gd name="T6" fmla="*/ 2147483647 w 160"/>
              <a:gd name="T7" fmla="*/ 2147483647 h 168"/>
              <a:gd name="T8" fmla="*/ 2147483647 w 160"/>
              <a:gd name="T9" fmla="*/ 2147483647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"/>
              <a:gd name="T16" fmla="*/ 0 h 168"/>
              <a:gd name="T17" fmla="*/ 160 w 16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" h="168">
                <a:moveTo>
                  <a:pt x="64" y="0"/>
                </a:moveTo>
                <a:lnTo>
                  <a:pt x="160" y="16"/>
                </a:lnTo>
                <a:lnTo>
                  <a:pt x="0" y="40"/>
                </a:lnTo>
                <a:lnTo>
                  <a:pt x="64" y="64"/>
                </a:lnTo>
                <a:lnTo>
                  <a:pt x="64" y="168"/>
                </a:ln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6886" name="Group 80"/>
          <p:cNvGrpSpPr>
            <a:grpSpLocks/>
          </p:cNvGrpSpPr>
          <p:nvPr/>
        </p:nvGrpSpPr>
        <p:grpSpPr bwMode="auto">
          <a:xfrm>
            <a:off x="2400300" y="3568700"/>
            <a:ext cx="393700" cy="330200"/>
            <a:chOff x="1512" y="2248"/>
            <a:chExt cx="248" cy="208"/>
          </a:xfrm>
        </p:grpSpPr>
        <p:grpSp>
          <p:nvGrpSpPr>
            <p:cNvPr id="36972" name="Group 81"/>
            <p:cNvGrpSpPr>
              <a:grpSpLocks/>
            </p:cNvGrpSpPr>
            <p:nvPr/>
          </p:nvGrpSpPr>
          <p:grpSpPr bwMode="auto">
            <a:xfrm>
              <a:off x="1512" y="2248"/>
              <a:ext cx="208" cy="152"/>
              <a:chOff x="1512" y="2248"/>
              <a:chExt cx="208" cy="152"/>
            </a:xfrm>
          </p:grpSpPr>
          <p:sp>
            <p:nvSpPr>
              <p:cNvPr id="36976" name="Freeform 82"/>
              <p:cNvSpPr>
                <a:spLocks/>
              </p:cNvSpPr>
              <p:nvPr/>
            </p:nvSpPr>
            <p:spPr bwMode="auto">
              <a:xfrm>
                <a:off x="1512" y="2256"/>
                <a:ext cx="104" cy="144"/>
              </a:xfrm>
              <a:custGeom>
                <a:avLst/>
                <a:gdLst>
                  <a:gd name="T0" fmla="*/ 1610612800 w 13"/>
                  <a:gd name="T1" fmla="*/ 0 h 18"/>
                  <a:gd name="T2" fmla="*/ 0 w 13"/>
                  <a:gd name="T3" fmla="*/ 2147483647 h 18"/>
                  <a:gd name="T4" fmla="*/ 1744830464 w 13"/>
                  <a:gd name="T5" fmla="*/ 2147483647 h 18"/>
                  <a:gd name="T6" fmla="*/ 1610612800 w 13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"/>
                  <a:gd name="T13" fmla="*/ 0 h 18"/>
                  <a:gd name="T14" fmla="*/ 13 w 13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" h="18">
                    <a:moveTo>
                      <a:pt x="12" y="0"/>
                    </a:moveTo>
                    <a:cubicBezTo>
                      <a:pt x="5" y="0"/>
                      <a:pt x="0" y="8"/>
                      <a:pt x="0" y="17"/>
                    </a:cubicBezTo>
                    <a:lnTo>
                      <a:pt x="13" y="18"/>
                    </a:lnTo>
                    <a:lnTo>
                      <a:pt x="12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7" name="Arc 83"/>
              <p:cNvSpPr>
                <a:spLocks/>
              </p:cNvSpPr>
              <p:nvPr/>
            </p:nvSpPr>
            <p:spPr bwMode="auto">
              <a:xfrm>
                <a:off x="1520" y="2264"/>
                <a:ext cx="96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8" name="Freeform 84"/>
              <p:cNvSpPr>
                <a:spLocks/>
              </p:cNvSpPr>
              <p:nvPr/>
            </p:nvSpPr>
            <p:spPr bwMode="auto">
              <a:xfrm>
                <a:off x="1608" y="2248"/>
                <a:ext cx="112" cy="152"/>
              </a:xfrm>
              <a:custGeom>
                <a:avLst/>
                <a:gdLst>
                  <a:gd name="T0" fmla="*/ 1879048192 w 14"/>
                  <a:gd name="T1" fmla="*/ 2147483647 h 19"/>
                  <a:gd name="T2" fmla="*/ 0 w 14"/>
                  <a:gd name="T3" fmla="*/ 134217728 h 19"/>
                  <a:gd name="T4" fmla="*/ 0 w 14"/>
                  <a:gd name="T5" fmla="*/ 134217728 h 19"/>
                  <a:gd name="T6" fmla="*/ 0 w 14"/>
                  <a:gd name="T7" fmla="*/ 2147483647 h 19"/>
                  <a:gd name="T8" fmla="*/ 1879048192 w 14"/>
                  <a:gd name="T9" fmla="*/ 21474836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9"/>
                  <a:gd name="T17" fmla="*/ 14 w 14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9">
                    <a:moveTo>
                      <a:pt x="14" y="19"/>
                    </a:moveTo>
                    <a:cubicBezTo>
                      <a:pt x="14" y="9"/>
                      <a:pt x="7" y="1"/>
                      <a:pt x="0" y="1"/>
                    </a:cubicBezTo>
                    <a:cubicBezTo>
                      <a:pt x="0" y="0"/>
                      <a:pt x="0" y="1"/>
                      <a:pt x="0" y="1"/>
                    </a:cubicBezTo>
                    <a:lnTo>
                      <a:pt x="0" y="19"/>
                    </a:lnTo>
                    <a:lnTo>
                      <a:pt x="14" y="19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9" name="Arc 85"/>
              <p:cNvSpPr>
                <a:spLocks/>
              </p:cNvSpPr>
              <p:nvPr/>
            </p:nvSpPr>
            <p:spPr bwMode="auto">
              <a:xfrm>
                <a:off x="1611" y="2264"/>
                <a:ext cx="101" cy="136"/>
              </a:xfrm>
              <a:custGeom>
                <a:avLst/>
                <a:gdLst>
                  <a:gd name="T0" fmla="*/ 0 w 21747"/>
                  <a:gd name="T1" fmla="*/ 0 h 21600"/>
                  <a:gd name="T2" fmla="*/ 0 w 21747"/>
                  <a:gd name="T3" fmla="*/ 0 h 21600"/>
                  <a:gd name="T4" fmla="*/ 0 w 21747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747"/>
                  <a:gd name="T10" fmla="*/ 0 h 21600"/>
                  <a:gd name="T11" fmla="*/ 21747 w 21747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47" h="21600" fill="none" extrusionOk="0">
                    <a:moveTo>
                      <a:pt x="0" y="0"/>
                    </a:moveTo>
                    <a:cubicBezTo>
                      <a:pt x="49" y="0"/>
                      <a:pt x="98" y="-1"/>
                      <a:pt x="147" y="0"/>
                    </a:cubicBezTo>
                    <a:cubicBezTo>
                      <a:pt x="12076" y="0"/>
                      <a:pt x="21747" y="9670"/>
                      <a:pt x="21747" y="21600"/>
                    </a:cubicBezTo>
                  </a:path>
                  <a:path w="21747" h="21600" stroke="0" extrusionOk="0">
                    <a:moveTo>
                      <a:pt x="0" y="0"/>
                    </a:moveTo>
                    <a:cubicBezTo>
                      <a:pt x="49" y="0"/>
                      <a:pt x="98" y="-1"/>
                      <a:pt x="147" y="0"/>
                    </a:cubicBezTo>
                    <a:cubicBezTo>
                      <a:pt x="12076" y="0"/>
                      <a:pt x="21747" y="9670"/>
                      <a:pt x="21747" y="21600"/>
                    </a:cubicBezTo>
                    <a:lnTo>
                      <a:pt x="147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73" name="Group 86"/>
            <p:cNvGrpSpPr>
              <a:grpSpLocks/>
            </p:cNvGrpSpPr>
            <p:nvPr/>
          </p:nvGrpSpPr>
          <p:grpSpPr bwMode="auto">
            <a:xfrm>
              <a:off x="1664" y="2352"/>
              <a:ext cx="96" cy="104"/>
              <a:chOff x="1664" y="2352"/>
              <a:chExt cx="96" cy="104"/>
            </a:xfrm>
          </p:grpSpPr>
          <p:sp>
            <p:nvSpPr>
              <p:cNvPr id="36974" name="Freeform 87"/>
              <p:cNvSpPr>
                <a:spLocks/>
              </p:cNvSpPr>
              <p:nvPr/>
            </p:nvSpPr>
            <p:spPr bwMode="auto">
              <a:xfrm>
                <a:off x="1664" y="2352"/>
                <a:ext cx="96" cy="104"/>
              </a:xfrm>
              <a:custGeom>
                <a:avLst/>
                <a:gdLst>
                  <a:gd name="T0" fmla="*/ 48 w 96"/>
                  <a:gd name="T1" fmla="*/ 104 h 104"/>
                  <a:gd name="T2" fmla="*/ 0 w 96"/>
                  <a:gd name="T3" fmla="*/ 0 h 104"/>
                  <a:gd name="T4" fmla="*/ 48 w 96"/>
                  <a:gd name="T5" fmla="*/ 32 h 104"/>
                  <a:gd name="T6" fmla="*/ 96 w 96"/>
                  <a:gd name="T7" fmla="*/ 0 h 104"/>
                  <a:gd name="T8" fmla="*/ 48 w 96"/>
                  <a:gd name="T9" fmla="*/ 104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04"/>
                  <a:gd name="T17" fmla="*/ 96 w 96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04">
                    <a:moveTo>
                      <a:pt x="48" y="104"/>
                    </a:moveTo>
                    <a:lnTo>
                      <a:pt x="0" y="0"/>
                    </a:lnTo>
                    <a:lnTo>
                      <a:pt x="48" y="32"/>
                    </a:lnTo>
                    <a:lnTo>
                      <a:pt x="96" y="0"/>
                    </a:lnTo>
                    <a:lnTo>
                      <a:pt x="48" y="104"/>
                    </a:lnTo>
                    <a:close/>
                  </a:path>
                </a:pathLst>
              </a:custGeom>
              <a:solidFill>
                <a:srgbClr val="CC0000"/>
              </a:solidFill>
              <a:ln w="127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5" name="Line 88"/>
              <p:cNvSpPr>
                <a:spLocks noChangeShapeType="1"/>
              </p:cNvSpPr>
              <p:nvPr/>
            </p:nvSpPr>
            <p:spPr bwMode="auto">
              <a:xfrm flipV="1">
                <a:off x="1712" y="2376"/>
                <a:ext cx="1" cy="8"/>
              </a:xfrm>
              <a:prstGeom prst="line">
                <a:avLst/>
              </a:prstGeom>
              <a:noFill/>
              <a:ln w="254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</p:grpSp>
      <p:sp>
        <p:nvSpPr>
          <p:cNvPr id="36887" name="Rectangle 89"/>
          <p:cNvSpPr>
            <a:spLocks noChangeArrowheads="1"/>
          </p:cNvSpPr>
          <p:nvPr/>
        </p:nvSpPr>
        <p:spPr bwMode="auto">
          <a:xfrm>
            <a:off x="2971800" y="3454400"/>
            <a:ext cx="6429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GAP</a:t>
            </a:r>
            <a:endParaRPr lang="en-US">
              <a:latin typeface="Arial" pitchFamily="34" charset="0"/>
            </a:endParaRPr>
          </a:p>
        </p:txBody>
      </p:sp>
      <p:grpSp>
        <p:nvGrpSpPr>
          <p:cNvPr id="36888" name="Group 174"/>
          <p:cNvGrpSpPr>
            <a:grpSpLocks/>
          </p:cNvGrpSpPr>
          <p:nvPr/>
        </p:nvGrpSpPr>
        <p:grpSpPr bwMode="auto">
          <a:xfrm>
            <a:off x="3162300" y="2663825"/>
            <a:ext cx="1228725" cy="841375"/>
            <a:chOff x="1992" y="1678"/>
            <a:chExt cx="774" cy="530"/>
          </a:xfrm>
        </p:grpSpPr>
        <p:sp>
          <p:nvSpPr>
            <p:cNvPr id="36969" name="Rectangle 49"/>
            <p:cNvSpPr>
              <a:spLocks noChangeArrowheads="1"/>
            </p:cNvSpPr>
            <p:nvPr/>
          </p:nvSpPr>
          <p:spPr bwMode="auto">
            <a:xfrm>
              <a:off x="1992" y="1678"/>
              <a:ext cx="4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3300"/>
                  </a:solidFill>
                  <a:latin typeface="Arial" pitchFamily="34" charset="0"/>
                </a:rPr>
                <a:t>empty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6970" name="Rectangle 50"/>
            <p:cNvSpPr>
              <a:spLocks noChangeArrowheads="1"/>
            </p:cNvSpPr>
            <p:nvPr/>
          </p:nvSpPr>
          <p:spPr bwMode="auto">
            <a:xfrm>
              <a:off x="1992" y="2016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3300"/>
                  </a:solidFill>
                  <a:latin typeface="Arial" pitchFamily="34" charset="0"/>
                </a:rPr>
                <a:t>band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6971" name="Rectangle 173"/>
            <p:cNvSpPr>
              <a:spLocks noChangeArrowheads="1"/>
            </p:cNvSpPr>
            <p:nvPr/>
          </p:nvSpPr>
          <p:spPr bwMode="auto">
            <a:xfrm>
              <a:off x="1992" y="1847"/>
              <a:ext cx="7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3300"/>
                  </a:solidFill>
                  <a:latin typeface="Arial" pitchFamily="34" charset="0"/>
                </a:rPr>
                <a:t>conduction</a:t>
              </a: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27" name="Group 179"/>
          <p:cNvGrpSpPr>
            <a:grpSpLocks/>
          </p:cNvGrpSpPr>
          <p:nvPr/>
        </p:nvGrpSpPr>
        <p:grpSpPr bwMode="auto">
          <a:xfrm>
            <a:off x="4364038" y="1346200"/>
            <a:ext cx="4125912" cy="5232400"/>
            <a:chOff x="2749" y="848"/>
            <a:chExt cx="2599" cy="3296"/>
          </a:xfrm>
        </p:grpSpPr>
        <p:sp>
          <p:nvSpPr>
            <p:cNvPr id="36890" name="Rectangle 91"/>
            <p:cNvSpPr>
              <a:spLocks noChangeArrowheads="1"/>
            </p:cNvSpPr>
            <p:nvPr/>
          </p:nvSpPr>
          <p:spPr bwMode="auto">
            <a:xfrm>
              <a:off x="2749" y="848"/>
              <a:ext cx="2090" cy="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Semiconductors:</a:t>
              </a:r>
            </a:p>
            <a:p>
              <a:r>
                <a:rPr lang="en-US" sz="2000">
                  <a:latin typeface="Arial" pitchFamily="34" charset="0"/>
                </a:rPr>
                <a:t>    -- narrow band gap </a:t>
              </a:r>
              <a:r>
                <a:rPr lang="en-US" sz="1800">
                  <a:latin typeface="Arial" pitchFamily="34" charset="0"/>
                </a:rPr>
                <a:t>(&lt; 2 eV)</a:t>
              </a:r>
              <a:r>
                <a:rPr lang="en-US" sz="2000">
                  <a:latin typeface="Arial" pitchFamily="34" charset="0"/>
                </a:rPr>
                <a:t/>
              </a:r>
              <a:br>
                <a:rPr lang="en-US" sz="2000">
                  <a:latin typeface="Arial" pitchFamily="34" charset="0"/>
                </a:rPr>
              </a:br>
              <a:r>
                <a:rPr lang="en-US" sz="2000">
                  <a:latin typeface="Arial" pitchFamily="34" charset="0"/>
                </a:rPr>
                <a:t>    -- more electrons excited </a:t>
              </a:r>
              <a:br>
                <a:rPr lang="en-US" sz="2000">
                  <a:latin typeface="Arial" pitchFamily="34" charset="0"/>
                </a:rPr>
              </a:br>
              <a:r>
                <a:rPr lang="en-US" sz="2000">
                  <a:latin typeface="Arial" pitchFamily="34" charset="0"/>
                </a:rPr>
                <a:t>       across band gap</a:t>
              </a:r>
            </a:p>
          </p:txBody>
        </p:sp>
        <p:sp>
          <p:nvSpPr>
            <p:cNvPr id="36891" name="Rectangle 92"/>
            <p:cNvSpPr>
              <a:spLocks noChangeArrowheads="1"/>
            </p:cNvSpPr>
            <p:nvPr/>
          </p:nvSpPr>
          <p:spPr bwMode="auto">
            <a:xfrm>
              <a:off x="3832" y="2416"/>
              <a:ext cx="720" cy="904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Rectangle 93"/>
            <p:cNvSpPr>
              <a:spLocks noChangeArrowheads="1"/>
            </p:cNvSpPr>
            <p:nvPr/>
          </p:nvSpPr>
          <p:spPr bwMode="auto">
            <a:xfrm>
              <a:off x="3832" y="1872"/>
              <a:ext cx="720" cy="456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Rectangle 94"/>
            <p:cNvSpPr>
              <a:spLocks noChangeArrowheads="1"/>
            </p:cNvSpPr>
            <p:nvPr/>
          </p:nvSpPr>
          <p:spPr bwMode="auto">
            <a:xfrm>
              <a:off x="3832" y="3472"/>
              <a:ext cx="720" cy="488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Rectangle 95"/>
            <p:cNvSpPr>
              <a:spLocks noChangeArrowheads="1"/>
            </p:cNvSpPr>
            <p:nvPr/>
          </p:nvSpPr>
          <p:spPr bwMode="auto">
            <a:xfrm>
              <a:off x="3960" y="2448"/>
              <a:ext cx="544" cy="1504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95" name="Group 96"/>
            <p:cNvGrpSpPr>
              <a:grpSpLocks/>
            </p:cNvGrpSpPr>
            <p:nvPr/>
          </p:nvGrpSpPr>
          <p:grpSpPr bwMode="auto">
            <a:xfrm>
              <a:off x="3840" y="1704"/>
              <a:ext cx="96" cy="2272"/>
              <a:chOff x="3840" y="1704"/>
              <a:chExt cx="96" cy="2272"/>
            </a:xfrm>
          </p:grpSpPr>
          <p:sp>
            <p:nvSpPr>
              <p:cNvPr id="36967" name="Freeform 97"/>
              <p:cNvSpPr>
                <a:spLocks/>
              </p:cNvSpPr>
              <p:nvPr/>
            </p:nvSpPr>
            <p:spPr bwMode="auto">
              <a:xfrm>
                <a:off x="3840" y="1704"/>
                <a:ext cx="96" cy="104"/>
              </a:xfrm>
              <a:custGeom>
                <a:avLst/>
                <a:gdLst>
                  <a:gd name="T0" fmla="*/ 48 w 96"/>
                  <a:gd name="T1" fmla="*/ 0 h 104"/>
                  <a:gd name="T2" fmla="*/ 96 w 96"/>
                  <a:gd name="T3" fmla="*/ 104 h 104"/>
                  <a:gd name="T4" fmla="*/ 48 w 96"/>
                  <a:gd name="T5" fmla="*/ 72 h 104"/>
                  <a:gd name="T6" fmla="*/ 0 w 96"/>
                  <a:gd name="T7" fmla="*/ 104 h 104"/>
                  <a:gd name="T8" fmla="*/ 48 w 96"/>
                  <a:gd name="T9" fmla="*/ 0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04"/>
                  <a:gd name="T17" fmla="*/ 96 w 96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04">
                    <a:moveTo>
                      <a:pt x="48" y="0"/>
                    </a:moveTo>
                    <a:lnTo>
                      <a:pt x="96" y="104"/>
                    </a:lnTo>
                    <a:lnTo>
                      <a:pt x="48" y="72"/>
                    </a:lnTo>
                    <a:lnTo>
                      <a:pt x="0" y="10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8" name="Line 98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1" cy="22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36896" name="Rectangle 99"/>
            <p:cNvSpPr>
              <a:spLocks noChangeArrowheads="1"/>
            </p:cNvSpPr>
            <p:nvPr/>
          </p:nvSpPr>
          <p:spPr bwMode="auto">
            <a:xfrm>
              <a:off x="3232" y="1705"/>
              <a:ext cx="60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Energy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36897" name="Group 100"/>
            <p:cNvGrpSpPr>
              <a:grpSpLocks/>
            </p:cNvGrpSpPr>
            <p:nvPr/>
          </p:nvGrpSpPr>
          <p:grpSpPr bwMode="auto">
            <a:xfrm>
              <a:off x="4000" y="2872"/>
              <a:ext cx="240" cy="416"/>
              <a:chOff x="4000" y="2872"/>
              <a:chExt cx="240" cy="416"/>
            </a:xfrm>
          </p:grpSpPr>
          <p:grpSp>
            <p:nvGrpSpPr>
              <p:cNvPr id="36955" name="Group 101"/>
              <p:cNvGrpSpPr>
                <a:grpSpLocks/>
              </p:cNvGrpSpPr>
              <p:nvPr/>
            </p:nvGrpSpPr>
            <p:grpSpPr bwMode="auto">
              <a:xfrm>
                <a:off x="4000" y="3192"/>
                <a:ext cx="240" cy="96"/>
                <a:chOff x="4000" y="3192"/>
                <a:chExt cx="240" cy="96"/>
              </a:xfrm>
            </p:grpSpPr>
            <p:sp>
              <p:nvSpPr>
                <p:cNvPr id="36965" name="Line 102"/>
                <p:cNvSpPr>
                  <a:spLocks noChangeShapeType="1"/>
                </p:cNvSpPr>
                <p:nvPr/>
              </p:nvSpPr>
              <p:spPr bwMode="auto">
                <a:xfrm>
                  <a:off x="4000" y="3240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66" name="Oval 103"/>
                <p:cNvSpPr>
                  <a:spLocks noChangeArrowheads="1"/>
                </p:cNvSpPr>
                <p:nvPr/>
              </p:nvSpPr>
              <p:spPr bwMode="auto">
                <a:xfrm>
                  <a:off x="4072" y="3192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56" name="Group 104"/>
              <p:cNvGrpSpPr>
                <a:grpSpLocks/>
              </p:cNvGrpSpPr>
              <p:nvPr/>
            </p:nvGrpSpPr>
            <p:grpSpPr bwMode="auto">
              <a:xfrm>
                <a:off x="4000" y="3088"/>
                <a:ext cx="240" cy="96"/>
                <a:chOff x="4000" y="3088"/>
                <a:chExt cx="240" cy="96"/>
              </a:xfrm>
            </p:grpSpPr>
            <p:sp>
              <p:nvSpPr>
                <p:cNvPr id="36963" name="Line 105"/>
                <p:cNvSpPr>
                  <a:spLocks noChangeShapeType="1"/>
                </p:cNvSpPr>
                <p:nvPr/>
              </p:nvSpPr>
              <p:spPr bwMode="auto">
                <a:xfrm>
                  <a:off x="4000" y="3136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64" name="Oval 106"/>
                <p:cNvSpPr>
                  <a:spLocks noChangeArrowheads="1"/>
                </p:cNvSpPr>
                <p:nvPr/>
              </p:nvSpPr>
              <p:spPr bwMode="auto">
                <a:xfrm>
                  <a:off x="4072" y="3088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57" name="Group 107"/>
              <p:cNvGrpSpPr>
                <a:grpSpLocks/>
              </p:cNvGrpSpPr>
              <p:nvPr/>
            </p:nvGrpSpPr>
            <p:grpSpPr bwMode="auto">
              <a:xfrm>
                <a:off x="4000" y="2976"/>
                <a:ext cx="240" cy="96"/>
                <a:chOff x="4000" y="2976"/>
                <a:chExt cx="240" cy="96"/>
              </a:xfrm>
            </p:grpSpPr>
            <p:sp>
              <p:nvSpPr>
                <p:cNvPr id="36961" name="Line 108"/>
                <p:cNvSpPr>
                  <a:spLocks noChangeShapeType="1"/>
                </p:cNvSpPr>
                <p:nvPr/>
              </p:nvSpPr>
              <p:spPr bwMode="auto">
                <a:xfrm>
                  <a:off x="4000" y="3024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62" name="Oval 109"/>
                <p:cNvSpPr>
                  <a:spLocks noChangeArrowheads="1"/>
                </p:cNvSpPr>
                <p:nvPr/>
              </p:nvSpPr>
              <p:spPr bwMode="auto">
                <a:xfrm>
                  <a:off x="4072" y="2976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58" name="Group 110"/>
              <p:cNvGrpSpPr>
                <a:grpSpLocks/>
              </p:cNvGrpSpPr>
              <p:nvPr/>
            </p:nvGrpSpPr>
            <p:grpSpPr bwMode="auto">
              <a:xfrm>
                <a:off x="4000" y="2872"/>
                <a:ext cx="240" cy="96"/>
                <a:chOff x="4000" y="2872"/>
                <a:chExt cx="240" cy="96"/>
              </a:xfrm>
            </p:grpSpPr>
            <p:sp>
              <p:nvSpPr>
                <p:cNvPr id="36959" name="Line 111"/>
                <p:cNvSpPr>
                  <a:spLocks noChangeShapeType="1"/>
                </p:cNvSpPr>
                <p:nvPr/>
              </p:nvSpPr>
              <p:spPr bwMode="auto">
                <a:xfrm>
                  <a:off x="4000" y="2920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60" name="Oval 112"/>
                <p:cNvSpPr>
                  <a:spLocks noChangeArrowheads="1"/>
                </p:cNvSpPr>
                <p:nvPr/>
              </p:nvSpPr>
              <p:spPr bwMode="auto">
                <a:xfrm>
                  <a:off x="4072" y="2872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6898" name="Group 113"/>
            <p:cNvGrpSpPr>
              <a:grpSpLocks/>
            </p:cNvGrpSpPr>
            <p:nvPr/>
          </p:nvGrpSpPr>
          <p:grpSpPr bwMode="auto">
            <a:xfrm>
              <a:off x="4000" y="3472"/>
              <a:ext cx="240" cy="416"/>
              <a:chOff x="4000" y="3472"/>
              <a:chExt cx="240" cy="416"/>
            </a:xfrm>
          </p:grpSpPr>
          <p:grpSp>
            <p:nvGrpSpPr>
              <p:cNvPr id="36943" name="Group 114"/>
              <p:cNvGrpSpPr>
                <a:grpSpLocks/>
              </p:cNvGrpSpPr>
              <p:nvPr/>
            </p:nvGrpSpPr>
            <p:grpSpPr bwMode="auto">
              <a:xfrm>
                <a:off x="4000" y="3792"/>
                <a:ext cx="240" cy="96"/>
                <a:chOff x="4000" y="3792"/>
                <a:chExt cx="240" cy="96"/>
              </a:xfrm>
            </p:grpSpPr>
            <p:sp>
              <p:nvSpPr>
                <p:cNvPr id="36953" name="Line 115"/>
                <p:cNvSpPr>
                  <a:spLocks noChangeShapeType="1"/>
                </p:cNvSpPr>
                <p:nvPr/>
              </p:nvSpPr>
              <p:spPr bwMode="auto">
                <a:xfrm>
                  <a:off x="4000" y="3840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54" name="Oval 116"/>
                <p:cNvSpPr>
                  <a:spLocks noChangeArrowheads="1"/>
                </p:cNvSpPr>
                <p:nvPr/>
              </p:nvSpPr>
              <p:spPr bwMode="auto">
                <a:xfrm>
                  <a:off x="4072" y="3792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44" name="Group 117"/>
              <p:cNvGrpSpPr>
                <a:grpSpLocks/>
              </p:cNvGrpSpPr>
              <p:nvPr/>
            </p:nvGrpSpPr>
            <p:grpSpPr bwMode="auto">
              <a:xfrm>
                <a:off x="4000" y="3688"/>
                <a:ext cx="240" cy="96"/>
                <a:chOff x="4000" y="3688"/>
                <a:chExt cx="240" cy="96"/>
              </a:xfrm>
            </p:grpSpPr>
            <p:sp>
              <p:nvSpPr>
                <p:cNvPr id="36951" name="Line 118"/>
                <p:cNvSpPr>
                  <a:spLocks noChangeShapeType="1"/>
                </p:cNvSpPr>
                <p:nvPr/>
              </p:nvSpPr>
              <p:spPr bwMode="auto">
                <a:xfrm>
                  <a:off x="4000" y="3736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52" name="Oval 119"/>
                <p:cNvSpPr>
                  <a:spLocks noChangeArrowheads="1"/>
                </p:cNvSpPr>
                <p:nvPr/>
              </p:nvSpPr>
              <p:spPr bwMode="auto">
                <a:xfrm>
                  <a:off x="4072" y="3688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45" name="Group 120"/>
              <p:cNvGrpSpPr>
                <a:grpSpLocks/>
              </p:cNvGrpSpPr>
              <p:nvPr/>
            </p:nvGrpSpPr>
            <p:grpSpPr bwMode="auto">
              <a:xfrm>
                <a:off x="4000" y="3576"/>
                <a:ext cx="240" cy="96"/>
                <a:chOff x="4000" y="3576"/>
                <a:chExt cx="240" cy="96"/>
              </a:xfrm>
            </p:grpSpPr>
            <p:sp>
              <p:nvSpPr>
                <p:cNvPr id="36949" name="Line 121"/>
                <p:cNvSpPr>
                  <a:spLocks noChangeShapeType="1"/>
                </p:cNvSpPr>
                <p:nvPr/>
              </p:nvSpPr>
              <p:spPr bwMode="auto">
                <a:xfrm>
                  <a:off x="4000" y="3624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50" name="Oval 122"/>
                <p:cNvSpPr>
                  <a:spLocks noChangeArrowheads="1"/>
                </p:cNvSpPr>
                <p:nvPr/>
              </p:nvSpPr>
              <p:spPr bwMode="auto">
                <a:xfrm>
                  <a:off x="4072" y="3576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46" name="Group 123"/>
              <p:cNvGrpSpPr>
                <a:grpSpLocks/>
              </p:cNvGrpSpPr>
              <p:nvPr/>
            </p:nvGrpSpPr>
            <p:grpSpPr bwMode="auto">
              <a:xfrm>
                <a:off x="4000" y="3472"/>
                <a:ext cx="240" cy="96"/>
                <a:chOff x="4000" y="3472"/>
                <a:chExt cx="240" cy="96"/>
              </a:xfrm>
            </p:grpSpPr>
            <p:sp>
              <p:nvSpPr>
                <p:cNvPr id="36947" name="Line 124"/>
                <p:cNvSpPr>
                  <a:spLocks noChangeShapeType="1"/>
                </p:cNvSpPr>
                <p:nvPr/>
              </p:nvSpPr>
              <p:spPr bwMode="auto">
                <a:xfrm>
                  <a:off x="4000" y="3520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48" name="Oval 125"/>
                <p:cNvSpPr>
                  <a:spLocks noChangeArrowheads="1"/>
                </p:cNvSpPr>
                <p:nvPr/>
              </p:nvSpPr>
              <p:spPr bwMode="auto">
                <a:xfrm>
                  <a:off x="4072" y="3472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6899" name="Rectangle 126"/>
            <p:cNvSpPr>
              <a:spLocks noChangeArrowheads="1"/>
            </p:cNvSpPr>
            <p:nvPr/>
          </p:nvSpPr>
          <p:spPr bwMode="auto">
            <a:xfrm>
              <a:off x="4584" y="3544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3300"/>
                  </a:solidFill>
                  <a:latin typeface="Arial" pitchFamily="34" charset="0"/>
                </a:rPr>
                <a:t>filled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6900" name="Rectangle 127"/>
            <p:cNvSpPr>
              <a:spLocks noChangeArrowheads="1"/>
            </p:cNvSpPr>
            <p:nvPr/>
          </p:nvSpPr>
          <p:spPr bwMode="auto">
            <a:xfrm>
              <a:off x="4584" y="372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3300"/>
                  </a:solidFill>
                  <a:latin typeface="Arial" pitchFamily="34" charset="0"/>
                </a:rPr>
                <a:t>band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6901" name="Rectangle 128"/>
            <p:cNvSpPr>
              <a:spLocks noChangeArrowheads="1"/>
            </p:cNvSpPr>
            <p:nvPr/>
          </p:nvSpPr>
          <p:spPr bwMode="auto">
            <a:xfrm>
              <a:off x="4584" y="2672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3300"/>
                  </a:solidFill>
                  <a:latin typeface="Arial" pitchFamily="34" charset="0"/>
                </a:rPr>
                <a:t>filled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6902" name="Rectangle 129"/>
            <p:cNvSpPr>
              <a:spLocks noChangeArrowheads="1"/>
            </p:cNvSpPr>
            <p:nvPr/>
          </p:nvSpPr>
          <p:spPr bwMode="auto">
            <a:xfrm>
              <a:off x="4584" y="2856"/>
              <a:ext cx="5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3300"/>
                  </a:solidFill>
                  <a:latin typeface="Arial" pitchFamily="34" charset="0"/>
                </a:rPr>
                <a:t>valence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6903" name="Rectangle 130"/>
            <p:cNvSpPr>
              <a:spLocks noChangeArrowheads="1"/>
            </p:cNvSpPr>
            <p:nvPr/>
          </p:nvSpPr>
          <p:spPr bwMode="auto">
            <a:xfrm>
              <a:off x="4584" y="3040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3300"/>
                  </a:solidFill>
                  <a:latin typeface="Arial" pitchFamily="34" charset="0"/>
                </a:rPr>
                <a:t>band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36904" name="Group 133"/>
            <p:cNvGrpSpPr>
              <a:grpSpLocks/>
            </p:cNvGrpSpPr>
            <p:nvPr/>
          </p:nvGrpSpPr>
          <p:grpSpPr bwMode="auto">
            <a:xfrm>
              <a:off x="4264" y="1936"/>
              <a:ext cx="240" cy="416"/>
              <a:chOff x="4264" y="1936"/>
              <a:chExt cx="240" cy="416"/>
            </a:xfrm>
          </p:grpSpPr>
          <p:grpSp>
            <p:nvGrpSpPr>
              <p:cNvPr id="36931" name="Group 134"/>
              <p:cNvGrpSpPr>
                <a:grpSpLocks/>
              </p:cNvGrpSpPr>
              <p:nvPr/>
            </p:nvGrpSpPr>
            <p:grpSpPr bwMode="auto">
              <a:xfrm>
                <a:off x="4264" y="2152"/>
                <a:ext cx="240" cy="96"/>
                <a:chOff x="4264" y="2152"/>
                <a:chExt cx="240" cy="96"/>
              </a:xfrm>
            </p:grpSpPr>
            <p:sp>
              <p:nvSpPr>
                <p:cNvPr id="36941" name="Line 135"/>
                <p:cNvSpPr>
                  <a:spLocks noChangeShapeType="1"/>
                </p:cNvSpPr>
                <p:nvPr/>
              </p:nvSpPr>
              <p:spPr bwMode="auto">
                <a:xfrm>
                  <a:off x="4264" y="2200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42" name="Oval 136"/>
                <p:cNvSpPr>
                  <a:spLocks noChangeArrowheads="1"/>
                </p:cNvSpPr>
                <p:nvPr/>
              </p:nvSpPr>
              <p:spPr bwMode="auto">
                <a:xfrm>
                  <a:off x="4336" y="2152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32" name="Group 137"/>
              <p:cNvGrpSpPr>
                <a:grpSpLocks/>
              </p:cNvGrpSpPr>
              <p:nvPr/>
            </p:nvGrpSpPr>
            <p:grpSpPr bwMode="auto">
              <a:xfrm>
                <a:off x="4264" y="2040"/>
                <a:ext cx="240" cy="96"/>
                <a:chOff x="4264" y="2040"/>
                <a:chExt cx="240" cy="96"/>
              </a:xfrm>
            </p:grpSpPr>
            <p:sp>
              <p:nvSpPr>
                <p:cNvPr id="36939" name="Line 138"/>
                <p:cNvSpPr>
                  <a:spLocks noChangeShapeType="1"/>
                </p:cNvSpPr>
                <p:nvPr/>
              </p:nvSpPr>
              <p:spPr bwMode="auto">
                <a:xfrm>
                  <a:off x="4264" y="2088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40" name="Oval 139"/>
                <p:cNvSpPr>
                  <a:spLocks noChangeArrowheads="1"/>
                </p:cNvSpPr>
                <p:nvPr/>
              </p:nvSpPr>
              <p:spPr bwMode="auto">
                <a:xfrm>
                  <a:off x="4336" y="2040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33" name="Group 140"/>
              <p:cNvGrpSpPr>
                <a:grpSpLocks/>
              </p:cNvGrpSpPr>
              <p:nvPr/>
            </p:nvGrpSpPr>
            <p:grpSpPr bwMode="auto">
              <a:xfrm>
                <a:off x="4264" y="2256"/>
                <a:ext cx="240" cy="96"/>
                <a:chOff x="4264" y="2256"/>
                <a:chExt cx="240" cy="96"/>
              </a:xfrm>
            </p:grpSpPr>
            <p:sp>
              <p:nvSpPr>
                <p:cNvPr id="36937" name="Line 141"/>
                <p:cNvSpPr>
                  <a:spLocks noChangeShapeType="1"/>
                </p:cNvSpPr>
                <p:nvPr/>
              </p:nvSpPr>
              <p:spPr bwMode="auto">
                <a:xfrm>
                  <a:off x="4264" y="2304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38" name="Oval 142"/>
                <p:cNvSpPr>
                  <a:spLocks noChangeArrowheads="1"/>
                </p:cNvSpPr>
                <p:nvPr/>
              </p:nvSpPr>
              <p:spPr bwMode="auto">
                <a:xfrm>
                  <a:off x="4336" y="2256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34" name="Group 143"/>
              <p:cNvGrpSpPr>
                <a:grpSpLocks/>
              </p:cNvGrpSpPr>
              <p:nvPr/>
            </p:nvGrpSpPr>
            <p:grpSpPr bwMode="auto">
              <a:xfrm>
                <a:off x="4264" y="1936"/>
                <a:ext cx="240" cy="96"/>
                <a:chOff x="4264" y="1936"/>
                <a:chExt cx="240" cy="96"/>
              </a:xfrm>
            </p:grpSpPr>
            <p:sp>
              <p:nvSpPr>
                <p:cNvPr id="36935" name="Line 144"/>
                <p:cNvSpPr>
                  <a:spLocks noChangeShapeType="1"/>
                </p:cNvSpPr>
                <p:nvPr/>
              </p:nvSpPr>
              <p:spPr bwMode="auto">
                <a:xfrm>
                  <a:off x="4264" y="1984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36" name="Oval 145"/>
                <p:cNvSpPr>
                  <a:spLocks noChangeArrowheads="1"/>
                </p:cNvSpPr>
                <p:nvPr/>
              </p:nvSpPr>
              <p:spPr bwMode="auto">
                <a:xfrm>
                  <a:off x="4336" y="1936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6905" name="Rectangle 146"/>
            <p:cNvSpPr>
              <a:spLocks noChangeArrowheads="1"/>
            </p:cNvSpPr>
            <p:nvPr/>
          </p:nvSpPr>
          <p:spPr bwMode="auto">
            <a:xfrm rot="-5400000">
              <a:off x="3850" y="3203"/>
              <a:ext cx="96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filled states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36906" name="Group 147"/>
            <p:cNvGrpSpPr>
              <a:grpSpLocks/>
            </p:cNvGrpSpPr>
            <p:nvPr/>
          </p:nvGrpSpPr>
          <p:grpSpPr bwMode="auto">
            <a:xfrm>
              <a:off x="4000" y="2440"/>
              <a:ext cx="240" cy="416"/>
              <a:chOff x="4000" y="2440"/>
              <a:chExt cx="240" cy="416"/>
            </a:xfrm>
          </p:grpSpPr>
          <p:grpSp>
            <p:nvGrpSpPr>
              <p:cNvPr id="36919" name="Group 148"/>
              <p:cNvGrpSpPr>
                <a:grpSpLocks/>
              </p:cNvGrpSpPr>
              <p:nvPr/>
            </p:nvGrpSpPr>
            <p:grpSpPr bwMode="auto">
              <a:xfrm>
                <a:off x="4000" y="2760"/>
                <a:ext cx="240" cy="96"/>
                <a:chOff x="4000" y="2760"/>
                <a:chExt cx="240" cy="96"/>
              </a:xfrm>
            </p:grpSpPr>
            <p:sp>
              <p:nvSpPr>
                <p:cNvPr id="36929" name="Line 149"/>
                <p:cNvSpPr>
                  <a:spLocks noChangeShapeType="1"/>
                </p:cNvSpPr>
                <p:nvPr/>
              </p:nvSpPr>
              <p:spPr bwMode="auto">
                <a:xfrm>
                  <a:off x="4000" y="2808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30" name="Oval 150"/>
                <p:cNvSpPr>
                  <a:spLocks noChangeArrowheads="1"/>
                </p:cNvSpPr>
                <p:nvPr/>
              </p:nvSpPr>
              <p:spPr bwMode="auto">
                <a:xfrm>
                  <a:off x="4072" y="2760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20" name="Group 151"/>
              <p:cNvGrpSpPr>
                <a:grpSpLocks/>
              </p:cNvGrpSpPr>
              <p:nvPr/>
            </p:nvGrpSpPr>
            <p:grpSpPr bwMode="auto">
              <a:xfrm>
                <a:off x="4000" y="2656"/>
                <a:ext cx="240" cy="96"/>
                <a:chOff x="4000" y="2656"/>
                <a:chExt cx="240" cy="96"/>
              </a:xfrm>
            </p:grpSpPr>
            <p:sp>
              <p:nvSpPr>
                <p:cNvPr id="36927" name="Line 152"/>
                <p:cNvSpPr>
                  <a:spLocks noChangeShapeType="1"/>
                </p:cNvSpPr>
                <p:nvPr/>
              </p:nvSpPr>
              <p:spPr bwMode="auto">
                <a:xfrm>
                  <a:off x="4000" y="2704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28" name="Oval 153"/>
                <p:cNvSpPr>
                  <a:spLocks noChangeArrowheads="1"/>
                </p:cNvSpPr>
                <p:nvPr/>
              </p:nvSpPr>
              <p:spPr bwMode="auto">
                <a:xfrm>
                  <a:off x="4072" y="2656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21" name="Group 154"/>
              <p:cNvGrpSpPr>
                <a:grpSpLocks/>
              </p:cNvGrpSpPr>
              <p:nvPr/>
            </p:nvGrpSpPr>
            <p:grpSpPr bwMode="auto">
              <a:xfrm>
                <a:off x="4000" y="2544"/>
                <a:ext cx="240" cy="96"/>
                <a:chOff x="4000" y="2544"/>
                <a:chExt cx="240" cy="96"/>
              </a:xfrm>
            </p:grpSpPr>
            <p:sp>
              <p:nvSpPr>
                <p:cNvPr id="36925" name="Line 155"/>
                <p:cNvSpPr>
                  <a:spLocks noChangeShapeType="1"/>
                </p:cNvSpPr>
                <p:nvPr/>
              </p:nvSpPr>
              <p:spPr bwMode="auto">
                <a:xfrm>
                  <a:off x="4000" y="2592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26" name="Oval 156"/>
                <p:cNvSpPr>
                  <a:spLocks noChangeArrowheads="1"/>
                </p:cNvSpPr>
                <p:nvPr/>
              </p:nvSpPr>
              <p:spPr bwMode="auto">
                <a:xfrm>
                  <a:off x="4072" y="2544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22" name="Group 157"/>
              <p:cNvGrpSpPr>
                <a:grpSpLocks/>
              </p:cNvGrpSpPr>
              <p:nvPr/>
            </p:nvGrpSpPr>
            <p:grpSpPr bwMode="auto">
              <a:xfrm>
                <a:off x="4000" y="2440"/>
                <a:ext cx="240" cy="96"/>
                <a:chOff x="4000" y="2440"/>
                <a:chExt cx="240" cy="96"/>
              </a:xfrm>
            </p:grpSpPr>
            <p:sp>
              <p:nvSpPr>
                <p:cNvPr id="36923" name="Line 158"/>
                <p:cNvSpPr>
                  <a:spLocks noChangeShapeType="1"/>
                </p:cNvSpPr>
                <p:nvPr/>
              </p:nvSpPr>
              <p:spPr bwMode="auto">
                <a:xfrm>
                  <a:off x="4000" y="2488"/>
                  <a:ext cx="24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36924" name="Oval 159"/>
                <p:cNvSpPr>
                  <a:spLocks noChangeArrowheads="1"/>
                </p:cNvSpPr>
                <p:nvPr/>
              </p:nvSpPr>
              <p:spPr bwMode="auto">
                <a:xfrm>
                  <a:off x="4072" y="2440"/>
                  <a:ext cx="96" cy="96"/>
                </a:xfrm>
                <a:prstGeom prst="ellipse">
                  <a:avLst/>
                </a:pr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6907" name="Freeform 160"/>
            <p:cNvSpPr>
              <a:spLocks/>
            </p:cNvSpPr>
            <p:nvPr/>
          </p:nvSpPr>
          <p:spPr bwMode="auto">
            <a:xfrm>
              <a:off x="3832" y="3976"/>
              <a:ext cx="160" cy="168"/>
            </a:xfrm>
            <a:custGeom>
              <a:avLst/>
              <a:gdLst>
                <a:gd name="T0" fmla="*/ 64 w 160"/>
                <a:gd name="T1" fmla="*/ 0 h 168"/>
                <a:gd name="T2" fmla="*/ 160 w 160"/>
                <a:gd name="T3" fmla="*/ 16 h 168"/>
                <a:gd name="T4" fmla="*/ 0 w 160"/>
                <a:gd name="T5" fmla="*/ 40 h 168"/>
                <a:gd name="T6" fmla="*/ 64 w 160"/>
                <a:gd name="T7" fmla="*/ 64 h 168"/>
                <a:gd name="T8" fmla="*/ 64 w 160"/>
                <a:gd name="T9" fmla="*/ 168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"/>
                <a:gd name="T16" fmla="*/ 0 h 168"/>
                <a:gd name="T17" fmla="*/ 160 w 16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" h="168">
                  <a:moveTo>
                    <a:pt x="64" y="0"/>
                  </a:moveTo>
                  <a:lnTo>
                    <a:pt x="160" y="16"/>
                  </a:lnTo>
                  <a:lnTo>
                    <a:pt x="0" y="40"/>
                  </a:lnTo>
                  <a:lnTo>
                    <a:pt x="64" y="64"/>
                  </a:lnTo>
                  <a:lnTo>
                    <a:pt x="64" y="168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8" name="Freeform 162"/>
            <p:cNvSpPr>
              <a:spLocks/>
            </p:cNvSpPr>
            <p:nvPr/>
          </p:nvSpPr>
          <p:spPr bwMode="auto">
            <a:xfrm>
              <a:off x="4104" y="2256"/>
              <a:ext cx="104" cy="144"/>
            </a:xfrm>
            <a:custGeom>
              <a:avLst/>
              <a:gdLst>
                <a:gd name="T0" fmla="*/ 1610612800 w 13"/>
                <a:gd name="T1" fmla="*/ 0 h 18"/>
                <a:gd name="T2" fmla="*/ 0 w 13"/>
                <a:gd name="T3" fmla="*/ 2147483647 h 18"/>
                <a:gd name="T4" fmla="*/ 1744830464 w 13"/>
                <a:gd name="T5" fmla="*/ 2147483647 h 18"/>
                <a:gd name="T6" fmla="*/ 1610612800 w 13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18"/>
                <a:gd name="T14" fmla="*/ 13 w 13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18">
                  <a:moveTo>
                    <a:pt x="12" y="0"/>
                  </a:moveTo>
                  <a:cubicBezTo>
                    <a:pt x="5" y="0"/>
                    <a:pt x="0" y="8"/>
                    <a:pt x="0" y="17"/>
                  </a:cubicBezTo>
                  <a:lnTo>
                    <a:pt x="13" y="18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9" name="Arc 163"/>
            <p:cNvSpPr>
              <a:spLocks/>
            </p:cNvSpPr>
            <p:nvPr/>
          </p:nvSpPr>
          <p:spPr bwMode="auto">
            <a:xfrm>
              <a:off x="4112" y="2264"/>
              <a:ext cx="96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910" name="Group 164"/>
            <p:cNvGrpSpPr>
              <a:grpSpLocks/>
            </p:cNvGrpSpPr>
            <p:nvPr/>
          </p:nvGrpSpPr>
          <p:grpSpPr bwMode="auto">
            <a:xfrm>
              <a:off x="4184" y="2224"/>
              <a:ext cx="104" cy="96"/>
              <a:chOff x="4184" y="2224"/>
              <a:chExt cx="104" cy="96"/>
            </a:xfrm>
          </p:grpSpPr>
          <p:sp>
            <p:nvSpPr>
              <p:cNvPr id="36917" name="Freeform 165"/>
              <p:cNvSpPr>
                <a:spLocks/>
              </p:cNvSpPr>
              <p:nvPr/>
            </p:nvSpPr>
            <p:spPr bwMode="auto">
              <a:xfrm>
                <a:off x="4184" y="2224"/>
                <a:ext cx="104" cy="96"/>
              </a:xfrm>
              <a:custGeom>
                <a:avLst/>
                <a:gdLst>
                  <a:gd name="T0" fmla="*/ 104 w 104"/>
                  <a:gd name="T1" fmla="*/ 40 h 96"/>
                  <a:gd name="T2" fmla="*/ 0 w 104"/>
                  <a:gd name="T3" fmla="*/ 96 h 96"/>
                  <a:gd name="T4" fmla="*/ 32 w 104"/>
                  <a:gd name="T5" fmla="*/ 40 h 96"/>
                  <a:gd name="T6" fmla="*/ 0 w 104"/>
                  <a:gd name="T7" fmla="*/ 0 h 96"/>
                  <a:gd name="T8" fmla="*/ 104 w 104"/>
                  <a:gd name="T9" fmla="*/ 40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4"/>
                  <a:gd name="T16" fmla="*/ 0 h 96"/>
                  <a:gd name="T17" fmla="*/ 104 w 104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4" h="96">
                    <a:moveTo>
                      <a:pt x="104" y="40"/>
                    </a:moveTo>
                    <a:lnTo>
                      <a:pt x="0" y="96"/>
                    </a:lnTo>
                    <a:lnTo>
                      <a:pt x="32" y="40"/>
                    </a:lnTo>
                    <a:lnTo>
                      <a:pt x="0" y="0"/>
                    </a:lnTo>
                    <a:lnTo>
                      <a:pt x="104" y="40"/>
                    </a:lnTo>
                    <a:close/>
                  </a:path>
                </a:pathLst>
              </a:custGeom>
              <a:solidFill>
                <a:srgbClr val="CC0000"/>
              </a:solidFill>
              <a:ln w="127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8" name="Line 166"/>
              <p:cNvSpPr>
                <a:spLocks noChangeShapeType="1"/>
              </p:cNvSpPr>
              <p:nvPr/>
            </p:nvSpPr>
            <p:spPr bwMode="auto">
              <a:xfrm>
                <a:off x="4216" y="2264"/>
                <a:ext cx="1" cy="1"/>
              </a:xfrm>
              <a:prstGeom prst="line">
                <a:avLst/>
              </a:prstGeom>
              <a:noFill/>
              <a:ln w="254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36911" name="Rectangle 167"/>
            <p:cNvSpPr>
              <a:spLocks noChangeArrowheads="1"/>
            </p:cNvSpPr>
            <p:nvPr/>
          </p:nvSpPr>
          <p:spPr bwMode="auto">
            <a:xfrm>
              <a:off x="4512" y="2256"/>
              <a:ext cx="40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GAP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6912" name="Rectangle 168"/>
            <p:cNvSpPr>
              <a:spLocks noChangeArrowheads="1"/>
            </p:cNvSpPr>
            <p:nvPr/>
          </p:nvSpPr>
          <p:spPr bwMode="auto">
            <a:xfrm>
              <a:off x="4048" y="2136"/>
              <a:ext cx="10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CC0000"/>
                  </a:solidFill>
                  <a:latin typeface="Arial" pitchFamily="34" charset="0"/>
                </a:rPr>
                <a:t>?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36913" name="Group 175"/>
            <p:cNvGrpSpPr>
              <a:grpSpLocks/>
            </p:cNvGrpSpPr>
            <p:nvPr/>
          </p:nvGrpSpPr>
          <p:grpSpPr bwMode="auto">
            <a:xfrm>
              <a:off x="4574" y="1753"/>
              <a:ext cx="774" cy="530"/>
              <a:chOff x="1992" y="1678"/>
              <a:chExt cx="774" cy="530"/>
            </a:xfrm>
          </p:grpSpPr>
          <p:sp>
            <p:nvSpPr>
              <p:cNvPr id="36914" name="Rectangle 176"/>
              <p:cNvSpPr>
                <a:spLocks noChangeArrowheads="1"/>
              </p:cNvSpPr>
              <p:nvPr/>
            </p:nvSpPr>
            <p:spPr bwMode="auto">
              <a:xfrm>
                <a:off x="1992" y="1678"/>
                <a:ext cx="4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empty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5" name="Rectangle 177"/>
              <p:cNvSpPr>
                <a:spLocks noChangeArrowheads="1"/>
              </p:cNvSpPr>
              <p:nvPr/>
            </p:nvSpPr>
            <p:spPr bwMode="auto">
              <a:xfrm>
                <a:off x="1992" y="2016"/>
                <a:ext cx="3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band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6" name="Rectangle 178"/>
              <p:cNvSpPr>
                <a:spLocks noChangeArrowheads="1"/>
              </p:cNvSpPr>
              <p:nvPr/>
            </p:nvSpPr>
            <p:spPr bwMode="auto">
              <a:xfrm>
                <a:off x="1992" y="1847"/>
                <a:ext cx="77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993300"/>
                    </a:solidFill>
                    <a:latin typeface="Arial" pitchFamily="34" charset="0"/>
                  </a:rPr>
                  <a:t>conduction</a:t>
                </a:r>
                <a:endParaRPr lang="en-US">
                  <a:latin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721C0B-765E-45A2-9C8D-E11928BFB1A3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charset="-128"/>
              </a:rPr>
              <a:t>Metals: Influence of Temperature and Impurities on Resistivity</a:t>
            </a:r>
            <a:endParaRPr lang="en-US" sz="3200" smtClean="0">
              <a:ea typeface="ＭＳ Ｐゴシック" charset="-128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35000" y="1065213"/>
            <a:ext cx="6526213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Presence of imperfections increases resistivity</a:t>
            </a:r>
          </a:p>
          <a:p>
            <a:r>
              <a:rPr lang="en-US" sz="2200">
                <a:latin typeface="Arial" pitchFamily="34" charset="0"/>
              </a:rPr>
              <a:t>    -- grain boundaries</a:t>
            </a:r>
          </a:p>
          <a:p>
            <a:r>
              <a:rPr lang="en-US" sz="2200">
                <a:latin typeface="Arial" pitchFamily="34" charset="0"/>
              </a:rPr>
              <a:t>    -- dislocations</a:t>
            </a:r>
          </a:p>
          <a:p>
            <a:r>
              <a:rPr lang="en-US" sz="2200">
                <a:latin typeface="Arial" pitchFamily="34" charset="0"/>
              </a:rPr>
              <a:t>    -- impurity atoms</a:t>
            </a:r>
          </a:p>
          <a:p>
            <a:r>
              <a:rPr lang="en-US" sz="2200">
                <a:latin typeface="Arial" pitchFamily="34" charset="0"/>
              </a:rPr>
              <a:t>    -- vacancies</a:t>
            </a:r>
            <a:endParaRPr lang="en-US">
              <a:latin typeface="Arial" pitchFamily="34" charset="0"/>
            </a:endParaRPr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3505200" y="1582738"/>
            <a:ext cx="381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V="1">
            <a:off x="3505200" y="2116138"/>
            <a:ext cx="381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3933825" y="1608138"/>
            <a:ext cx="27257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These act to scatter</a:t>
            </a:r>
          </a:p>
          <a:p>
            <a:r>
              <a:rPr lang="en-US" sz="2000">
                <a:latin typeface="Arial" pitchFamily="34" charset="0"/>
              </a:rPr>
              <a:t>electrons so that they</a:t>
            </a:r>
          </a:p>
          <a:p>
            <a:r>
              <a:rPr lang="en-US" sz="2000">
                <a:latin typeface="Arial" pitchFamily="34" charset="0"/>
              </a:rPr>
              <a:t>take a less direct path.</a:t>
            </a:r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5829300" y="3124200"/>
            <a:ext cx="2471738" cy="3190875"/>
            <a:chOff x="3672" y="1968"/>
            <a:chExt cx="1557" cy="2010"/>
          </a:xfrm>
        </p:grpSpPr>
        <p:sp>
          <p:nvSpPr>
            <p:cNvPr id="38979" name="Rectangle 8"/>
            <p:cNvSpPr>
              <a:spLocks noChangeArrowheads="1"/>
            </p:cNvSpPr>
            <p:nvPr/>
          </p:nvSpPr>
          <p:spPr bwMode="auto">
            <a:xfrm>
              <a:off x="3672" y="1968"/>
              <a:ext cx="1457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Resistivity</a:t>
              </a:r>
            </a:p>
            <a:p>
              <a:r>
                <a:rPr lang="en-US" sz="2200">
                  <a:latin typeface="Arial" pitchFamily="34" charset="0"/>
                </a:rPr>
                <a:t>      increases with:</a:t>
              </a:r>
              <a:endParaRPr lang="en-US" sz="2000" i="1">
                <a:latin typeface="Arial" pitchFamily="34" charset="0"/>
              </a:endParaRPr>
            </a:p>
          </p:txBody>
        </p:sp>
        <p:sp>
          <p:nvSpPr>
            <p:cNvPr id="38980" name="Text Box 10"/>
            <p:cNvSpPr txBox="1">
              <a:spLocks noChangeArrowheads="1"/>
            </p:cNvSpPr>
            <p:nvPr/>
          </p:nvSpPr>
          <p:spPr bwMode="auto">
            <a:xfrm>
              <a:off x="3785" y="3074"/>
              <a:ext cx="1444" cy="904"/>
            </a:xfrm>
            <a:prstGeom prst="rect">
              <a:avLst/>
            </a:prstGeom>
            <a:solidFill>
              <a:srgbClr val="99FF99"/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Symbol" pitchFamily="18" charset="2"/>
                <a:buNone/>
              </a:pPr>
              <a:r>
                <a:rPr lang="en-US" sz="2800">
                  <a:latin typeface="Symbol" pitchFamily="18" charset="2"/>
                  <a:sym typeface="Symbol" pitchFamily="18" charset="2"/>
                </a:rPr>
                <a:t></a:t>
              </a:r>
              <a:r>
                <a:rPr lang="en-US" sz="2800">
                  <a:latin typeface="Arial" pitchFamily="34" charset="0"/>
                  <a:sym typeface="Symbol" pitchFamily="18" charset="2"/>
                </a:rPr>
                <a:t> =  </a:t>
              </a:r>
              <a:endParaRPr lang="en-US" sz="2800">
                <a:solidFill>
                  <a:srgbClr val="FF071B"/>
                </a:solidFill>
                <a:latin typeface="Arial" pitchFamily="34" charset="0"/>
                <a:sym typeface="Symbol" pitchFamily="18" charset="2"/>
              </a:endParaRPr>
            </a:p>
            <a:p>
              <a:pPr>
                <a:spcBef>
                  <a:spcPct val="50000"/>
                </a:spcBef>
                <a:buFont typeface="Symbol" pitchFamily="18" charset="2"/>
                <a:buNone/>
              </a:pPr>
              <a:endParaRPr lang="en-US" sz="1800" baseline="-25000">
                <a:latin typeface="Arial" pitchFamily="34" charset="0"/>
                <a:sym typeface="Symbol" pitchFamily="18" charset="2"/>
              </a:endParaRPr>
            </a:p>
            <a:p>
              <a:pPr>
                <a:spcBef>
                  <a:spcPct val="50000"/>
                </a:spcBef>
                <a:buFont typeface="Symbol" pitchFamily="18" charset="2"/>
                <a:buNone/>
              </a:pPr>
              <a:endParaRPr lang="en-US" sz="1800" baseline="-25000">
                <a:latin typeface="Arial" pitchFamily="34" charset="0"/>
                <a:sym typeface="Symbol" pitchFamily="18" charset="2"/>
              </a:endParaRPr>
            </a:p>
            <a:p>
              <a:pPr>
                <a:spcBef>
                  <a:spcPct val="50000"/>
                </a:spcBef>
                <a:buFont typeface="Symbol" pitchFamily="18" charset="2"/>
                <a:buNone/>
              </a:pPr>
              <a:endParaRPr lang="en-US" baseline="-25000">
                <a:latin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2320925" y="3765550"/>
            <a:ext cx="3000375" cy="723900"/>
            <a:chOff x="1462" y="2372"/>
            <a:chExt cx="1890" cy="456"/>
          </a:xfrm>
        </p:grpSpPr>
        <p:sp>
          <p:nvSpPr>
            <p:cNvPr id="38977" name="Rectangle 35"/>
            <p:cNvSpPr>
              <a:spLocks noChangeArrowheads="1"/>
            </p:cNvSpPr>
            <p:nvPr/>
          </p:nvSpPr>
          <p:spPr bwMode="auto">
            <a:xfrm rot="-1200000">
              <a:off x="1462" y="2383"/>
              <a:ext cx="18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FF"/>
                  </a:solidFill>
                  <a:latin typeface="Arial" pitchFamily="34" charset="0"/>
                </a:rPr>
                <a:t>deformed Cu + 1.12 at%Ni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8978" name="Line 27"/>
            <p:cNvSpPr>
              <a:spLocks noChangeShapeType="1"/>
            </p:cNvSpPr>
            <p:nvPr/>
          </p:nvSpPr>
          <p:spPr bwMode="auto">
            <a:xfrm flipV="1">
              <a:off x="1726" y="2372"/>
              <a:ext cx="1280" cy="45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869950" y="2832100"/>
            <a:ext cx="4803775" cy="3849688"/>
            <a:chOff x="548" y="1784"/>
            <a:chExt cx="3026" cy="2425"/>
          </a:xfrm>
        </p:grpSpPr>
        <p:sp>
          <p:nvSpPr>
            <p:cNvPr id="38947" name="Rectangle 9"/>
            <p:cNvSpPr>
              <a:spLocks noChangeArrowheads="1"/>
            </p:cNvSpPr>
            <p:nvPr/>
          </p:nvSpPr>
          <p:spPr bwMode="auto">
            <a:xfrm>
              <a:off x="672" y="3744"/>
              <a:ext cx="288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Adapted from Fig. 18.8, </a:t>
              </a:r>
              <a:r>
                <a:rPr lang="en-US" sz="1200" i="1">
                  <a:solidFill>
                    <a:srgbClr val="000000"/>
                  </a:solidFill>
                  <a:latin typeface="Arial" pitchFamily="34" charset="0"/>
                </a:rPr>
                <a:t>Callister &amp; Rethwisch 8e.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 (Fig. 18.8 adapted from J.O. Linde, </a:t>
              </a:r>
              <a:r>
                <a:rPr lang="en-US" sz="1200" i="1">
                  <a:solidFill>
                    <a:srgbClr val="000000"/>
                  </a:solidFill>
                  <a:latin typeface="Arial" pitchFamily="34" charset="0"/>
                </a:rPr>
                <a:t>Ann. Physik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5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, p. 219 (1932); and C.A. Wert and R.M. Thomson, </a:t>
              </a:r>
              <a:r>
                <a:rPr lang="en-US" sz="1200" i="1">
                  <a:solidFill>
                    <a:srgbClr val="000000"/>
                  </a:solidFill>
                  <a:latin typeface="Arial" pitchFamily="34" charset="0"/>
                </a:rPr>
                <a:t>Physics of Solids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, 2nd ed., McGraw-Hill Book Company, New York, 1970.)</a:t>
              </a:r>
            </a:p>
          </p:txBody>
        </p:sp>
        <p:grpSp>
          <p:nvGrpSpPr>
            <p:cNvPr id="38948" name="Group 69"/>
            <p:cNvGrpSpPr>
              <a:grpSpLocks/>
            </p:cNvGrpSpPr>
            <p:nvPr/>
          </p:nvGrpSpPr>
          <p:grpSpPr bwMode="auto">
            <a:xfrm>
              <a:off x="548" y="1784"/>
              <a:ext cx="3026" cy="1921"/>
              <a:chOff x="548" y="1784"/>
              <a:chExt cx="3026" cy="1921"/>
            </a:xfrm>
          </p:grpSpPr>
          <p:sp>
            <p:nvSpPr>
              <p:cNvPr id="38949" name="Rectangle 12"/>
              <p:cNvSpPr>
                <a:spLocks noChangeArrowheads="1"/>
              </p:cNvSpPr>
              <p:nvPr/>
            </p:nvSpPr>
            <p:spPr bwMode="auto">
              <a:xfrm>
                <a:off x="1286" y="1872"/>
                <a:ext cx="1776" cy="1616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50" name="Rectangle 13"/>
              <p:cNvSpPr>
                <a:spLocks noChangeArrowheads="1"/>
              </p:cNvSpPr>
              <p:nvPr/>
            </p:nvSpPr>
            <p:spPr bwMode="auto">
              <a:xfrm>
                <a:off x="3062" y="3472"/>
                <a:ext cx="51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i="1">
                    <a:solidFill>
                      <a:srgbClr val="000000"/>
                    </a:solidFill>
                    <a:latin typeface="Arial" pitchFamily="34" charset="0"/>
                  </a:rPr>
                  <a:t>T</a:t>
                </a:r>
                <a:r>
                  <a:rPr lang="en-US">
                    <a:solidFill>
                      <a:srgbClr val="000000"/>
                    </a:solidFill>
                    <a:latin typeface="Arial" pitchFamily="34" charset="0"/>
                  </a:rPr>
                  <a:t> (ºC)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51" name="Line 14"/>
              <p:cNvSpPr>
                <a:spLocks noChangeShapeType="1"/>
              </p:cNvSpPr>
              <p:nvPr/>
            </p:nvSpPr>
            <p:spPr bwMode="auto">
              <a:xfrm flipV="1">
                <a:off x="2774" y="3400"/>
                <a:ext cx="1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52" name="Line 15"/>
              <p:cNvSpPr>
                <a:spLocks noChangeShapeType="1"/>
              </p:cNvSpPr>
              <p:nvPr/>
            </p:nvSpPr>
            <p:spPr bwMode="auto">
              <a:xfrm flipV="1">
                <a:off x="2502" y="3400"/>
                <a:ext cx="1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53" name="Line 16"/>
              <p:cNvSpPr>
                <a:spLocks noChangeShapeType="1"/>
              </p:cNvSpPr>
              <p:nvPr/>
            </p:nvSpPr>
            <p:spPr bwMode="auto">
              <a:xfrm flipV="1">
                <a:off x="2230" y="3400"/>
                <a:ext cx="1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54" name="Line 17"/>
              <p:cNvSpPr>
                <a:spLocks noChangeShapeType="1"/>
              </p:cNvSpPr>
              <p:nvPr/>
            </p:nvSpPr>
            <p:spPr bwMode="auto">
              <a:xfrm flipV="1">
                <a:off x="1958" y="3400"/>
                <a:ext cx="1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55" name="Line 18"/>
              <p:cNvSpPr>
                <a:spLocks noChangeShapeType="1"/>
              </p:cNvSpPr>
              <p:nvPr/>
            </p:nvSpPr>
            <p:spPr bwMode="auto">
              <a:xfrm flipV="1">
                <a:off x="1686" y="3400"/>
                <a:ext cx="1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56" name="Line 19"/>
              <p:cNvSpPr>
                <a:spLocks noChangeShapeType="1"/>
              </p:cNvSpPr>
              <p:nvPr/>
            </p:nvSpPr>
            <p:spPr bwMode="auto">
              <a:xfrm flipV="1">
                <a:off x="1414" y="3400"/>
                <a:ext cx="1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57" name="Rectangle 20"/>
              <p:cNvSpPr>
                <a:spLocks noChangeArrowheads="1"/>
              </p:cNvSpPr>
              <p:nvPr/>
            </p:nvSpPr>
            <p:spPr bwMode="auto">
              <a:xfrm>
                <a:off x="1502" y="3472"/>
                <a:ext cx="352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-200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58" name="Rectangle 21"/>
              <p:cNvSpPr>
                <a:spLocks noChangeArrowheads="1"/>
              </p:cNvSpPr>
              <p:nvPr/>
            </p:nvSpPr>
            <p:spPr bwMode="auto">
              <a:xfrm>
                <a:off x="2046" y="3472"/>
                <a:ext cx="352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-100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59" name="Rectangle 22"/>
              <p:cNvSpPr>
                <a:spLocks noChangeArrowheads="1"/>
              </p:cNvSpPr>
              <p:nvPr/>
            </p:nvSpPr>
            <p:spPr bwMode="auto">
              <a:xfrm>
                <a:off x="2734" y="3472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60" name="Line 36"/>
              <p:cNvSpPr>
                <a:spLocks noChangeShapeType="1"/>
              </p:cNvSpPr>
              <p:nvPr/>
            </p:nvSpPr>
            <p:spPr bwMode="auto">
              <a:xfrm>
                <a:off x="1278" y="3224"/>
                <a:ext cx="7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61" name="Line 37"/>
              <p:cNvSpPr>
                <a:spLocks noChangeShapeType="1"/>
              </p:cNvSpPr>
              <p:nvPr/>
            </p:nvSpPr>
            <p:spPr bwMode="auto">
              <a:xfrm>
                <a:off x="1278" y="2952"/>
                <a:ext cx="7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62" name="Line 38"/>
              <p:cNvSpPr>
                <a:spLocks noChangeShapeType="1"/>
              </p:cNvSpPr>
              <p:nvPr/>
            </p:nvSpPr>
            <p:spPr bwMode="auto">
              <a:xfrm>
                <a:off x="1278" y="2672"/>
                <a:ext cx="7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63" name="Line 39"/>
              <p:cNvSpPr>
                <a:spLocks noChangeShapeType="1"/>
              </p:cNvSpPr>
              <p:nvPr/>
            </p:nvSpPr>
            <p:spPr bwMode="auto">
              <a:xfrm>
                <a:off x="1278" y="2400"/>
                <a:ext cx="7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64" name="Line 40"/>
              <p:cNvSpPr>
                <a:spLocks noChangeShapeType="1"/>
              </p:cNvSpPr>
              <p:nvPr/>
            </p:nvSpPr>
            <p:spPr bwMode="auto">
              <a:xfrm>
                <a:off x="1278" y="2128"/>
                <a:ext cx="7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965" name="Rectangle 41"/>
              <p:cNvSpPr>
                <a:spLocks noChangeArrowheads="1"/>
              </p:cNvSpPr>
              <p:nvPr/>
            </p:nvSpPr>
            <p:spPr bwMode="auto">
              <a:xfrm>
                <a:off x="1158" y="3128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1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66" name="Rectangle 42"/>
              <p:cNvSpPr>
                <a:spLocks noChangeArrowheads="1"/>
              </p:cNvSpPr>
              <p:nvPr/>
            </p:nvSpPr>
            <p:spPr bwMode="auto">
              <a:xfrm>
                <a:off x="1158" y="2864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2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67" name="Rectangle 43"/>
              <p:cNvSpPr>
                <a:spLocks noChangeArrowheads="1"/>
              </p:cNvSpPr>
              <p:nvPr/>
            </p:nvSpPr>
            <p:spPr bwMode="auto">
              <a:xfrm>
                <a:off x="1158" y="2592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3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68" name="Rectangle 44"/>
              <p:cNvSpPr>
                <a:spLocks noChangeArrowheads="1"/>
              </p:cNvSpPr>
              <p:nvPr/>
            </p:nvSpPr>
            <p:spPr bwMode="auto">
              <a:xfrm>
                <a:off x="1158" y="2320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69" name="Rectangle 45"/>
              <p:cNvSpPr>
                <a:spLocks noChangeArrowheads="1"/>
              </p:cNvSpPr>
              <p:nvPr/>
            </p:nvSpPr>
            <p:spPr bwMode="auto">
              <a:xfrm>
                <a:off x="1158" y="2056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5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70" name="Rectangle 46"/>
              <p:cNvSpPr>
                <a:spLocks noChangeArrowheads="1"/>
              </p:cNvSpPr>
              <p:nvPr/>
            </p:nvSpPr>
            <p:spPr bwMode="auto">
              <a:xfrm>
                <a:off x="1158" y="1784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6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71" name="Rectangle 47"/>
              <p:cNvSpPr>
                <a:spLocks noChangeArrowheads="1"/>
              </p:cNvSpPr>
              <p:nvPr/>
            </p:nvSpPr>
            <p:spPr bwMode="auto">
              <a:xfrm rot="-5400000">
                <a:off x="202" y="2488"/>
                <a:ext cx="971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8800"/>
                    </a:solidFill>
                    <a:latin typeface="Arial" pitchFamily="34" charset="0"/>
                  </a:rPr>
                  <a:t>Resistivity,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72" name="Rectangle 48"/>
              <p:cNvSpPr>
                <a:spLocks noChangeArrowheads="1"/>
              </p:cNvSpPr>
              <p:nvPr/>
            </p:nvSpPr>
            <p:spPr bwMode="auto">
              <a:xfrm rot="-5400000">
                <a:off x="610" y="1920"/>
                <a:ext cx="10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8800"/>
                    </a:solidFill>
                    <a:latin typeface="Symbol" pitchFamily="18" charset="2"/>
                  </a:rPr>
                  <a:t>r</a:t>
                </a:r>
                <a:endParaRPr lang="en-US"/>
              </a:p>
            </p:txBody>
          </p:sp>
          <p:sp>
            <p:nvSpPr>
              <p:cNvPr id="38973" name="Rectangle 49"/>
              <p:cNvSpPr>
                <a:spLocks noChangeArrowheads="1"/>
              </p:cNvSpPr>
              <p:nvPr/>
            </p:nvSpPr>
            <p:spPr bwMode="auto">
              <a:xfrm rot="-5400000">
                <a:off x="840" y="2877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 pitchFamily="34" charset="0"/>
                  </a:rPr>
                  <a:t>(10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74" name="Rectangle 50"/>
              <p:cNvSpPr>
                <a:spLocks noChangeArrowheads="1"/>
              </p:cNvSpPr>
              <p:nvPr/>
            </p:nvSpPr>
            <p:spPr bwMode="auto">
              <a:xfrm rot="-5400000">
                <a:off x="835" y="2689"/>
                <a:ext cx="12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Arial" pitchFamily="34" charset="0"/>
                  </a:rPr>
                  <a:t>-8</a:t>
                </a:r>
                <a:endParaRPr lang="en-US" sz="2000">
                  <a:latin typeface="Arial" pitchFamily="34" charset="0"/>
                </a:endParaRPr>
              </a:p>
            </p:txBody>
          </p:sp>
          <p:sp>
            <p:nvSpPr>
              <p:cNvPr id="38975" name="Rectangle 51"/>
              <p:cNvSpPr>
                <a:spLocks noChangeArrowheads="1"/>
              </p:cNvSpPr>
              <p:nvPr/>
            </p:nvSpPr>
            <p:spPr bwMode="auto">
              <a:xfrm rot="-5400000">
                <a:off x="639" y="2276"/>
                <a:ext cx="6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 pitchFamily="34" charset="0"/>
                  </a:rPr>
                  <a:t> Ohm-m)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976" name="Rectangle 52"/>
              <p:cNvSpPr>
                <a:spLocks noChangeArrowheads="1"/>
              </p:cNvSpPr>
              <p:nvPr/>
            </p:nvSpPr>
            <p:spPr bwMode="auto">
              <a:xfrm>
                <a:off x="1158" y="3392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en-US">
                  <a:latin typeface="Arial" pitchFamily="34" charset="0"/>
                </a:endParaRPr>
              </a:p>
            </p:txBody>
          </p:sp>
        </p:grpSp>
      </p:grp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2727325" y="4089400"/>
            <a:ext cx="2779713" cy="736600"/>
            <a:chOff x="1718" y="2576"/>
            <a:chExt cx="1751" cy="464"/>
          </a:xfrm>
        </p:grpSpPr>
        <p:sp>
          <p:nvSpPr>
            <p:cNvPr id="38945" name="Line 25"/>
            <p:cNvSpPr>
              <a:spLocks noChangeShapeType="1"/>
            </p:cNvSpPr>
            <p:nvPr/>
          </p:nvSpPr>
          <p:spPr bwMode="auto">
            <a:xfrm flipV="1">
              <a:off x="1718" y="2576"/>
              <a:ext cx="1288" cy="464"/>
            </a:xfrm>
            <a:prstGeom prst="line">
              <a:avLst/>
            </a:prstGeom>
            <a:noFill/>
            <a:ln w="57150">
              <a:solidFill>
                <a:srgbClr val="0088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8946" name="Rectangle 53"/>
            <p:cNvSpPr>
              <a:spLocks noChangeArrowheads="1"/>
            </p:cNvSpPr>
            <p:nvPr/>
          </p:nvSpPr>
          <p:spPr bwMode="auto">
            <a:xfrm rot="-1140000">
              <a:off x="2299" y="2645"/>
              <a:ext cx="11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8800"/>
                  </a:solidFill>
                  <a:latin typeface="Arial" pitchFamily="34" charset="0"/>
                </a:rPr>
                <a:t>Cu + 1.12 at%Ni</a:t>
              </a: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2752725" y="4686300"/>
            <a:ext cx="2071688" cy="723900"/>
            <a:chOff x="1734" y="2952"/>
            <a:chExt cx="1305" cy="456"/>
          </a:xfrm>
        </p:grpSpPr>
        <p:sp>
          <p:nvSpPr>
            <p:cNvPr id="38943" name="Line 23"/>
            <p:cNvSpPr>
              <a:spLocks noChangeShapeType="1"/>
            </p:cNvSpPr>
            <p:nvPr/>
          </p:nvSpPr>
          <p:spPr bwMode="auto">
            <a:xfrm flipV="1">
              <a:off x="1734" y="2952"/>
              <a:ext cx="1280" cy="456"/>
            </a:xfrm>
            <a:prstGeom prst="line">
              <a:avLst/>
            </a:prstGeom>
            <a:noFill/>
            <a:ln w="57150">
              <a:solidFill>
                <a:srgbClr val="FF07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8944" name="Rectangle 54"/>
            <p:cNvSpPr>
              <a:spLocks noChangeArrowheads="1"/>
            </p:cNvSpPr>
            <p:nvPr/>
          </p:nvSpPr>
          <p:spPr bwMode="auto">
            <a:xfrm rot="-1140000">
              <a:off x="2345" y="3085"/>
              <a:ext cx="6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FF071B"/>
                  </a:solidFill>
                  <a:latin typeface="Arial" pitchFamily="34" charset="0"/>
                </a:rPr>
                <a:t>“Pure” Cu</a:t>
              </a:r>
              <a:endParaRPr lang="en-US">
                <a:solidFill>
                  <a:srgbClr val="FF071B"/>
                </a:solidFill>
                <a:latin typeface="Arial" pitchFamily="34" charset="0"/>
              </a:endParaRPr>
            </a:p>
          </p:txBody>
        </p:sp>
      </p:grpSp>
      <p:grpSp>
        <p:nvGrpSpPr>
          <p:cNvPr id="8" name="Group 111"/>
          <p:cNvGrpSpPr>
            <a:grpSpLocks/>
          </p:cNvGrpSpPr>
          <p:nvPr/>
        </p:nvGrpSpPr>
        <p:grpSpPr bwMode="auto">
          <a:xfrm>
            <a:off x="3190875" y="4194175"/>
            <a:ext cx="4873625" cy="2054225"/>
            <a:chOff x="2010" y="2642"/>
            <a:chExt cx="3070" cy="1294"/>
          </a:xfrm>
        </p:grpSpPr>
        <p:sp>
          <p:nvSpPr>
            <p:cNvPr id="38939" name="Text Box 95"/>
            <p:cNvSpPr txBox="1">
              <a:spLocks noChangeArrowheads="1"/>
            </p:cNvSpPr>
            <p:nvPr/>
          </p:nvSpPr>
          <p:spPr bwMode="auto">
            <a:xfrm>
              <a:off x="2010" y="2665"/>
              <a:ext cx="235" cy="212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FF"/>
                  </a:solidFill>
                  <a:latin typeface="Symbol" pitchFamily="18" charset="2"/>
                  <a:sym typeface="Symbol" pitchFamily="18" charset="2"/>
                </a:rPr>
                <a:t></a:t>
              </a:r>
              <a:r>
                <a:rPr lang="en-US" sz="1600" i="1" baseline="-25000">
                  <a:solidFill>
                    <a:srgbClr val="0000FF"/>
                  </a:solidFill>
                  <a:latin typeface="Arial" pitchFamily="34" charset="0"/>
                </a:rPr>
                <a:t>d</a:t>
              </a:r>
              <a:endParaRPr lang="en-US" sz="1600">
                <a:solidFill>
                  <a:srgbClr val="0000FF"/>
                </a:solidFill>
                <a:latin typeface="Symbol" pitchFamily="18" charset="2"/>
                <a:sym typeface="Symbol" pitchFamily="18" charset="2"/>
              </a:endParaRPr>
            </a:p>
          </p:txBody>
        </p:sp>
        <p:sp>
          <p:nvSpPr>
            <p:cNvPr id="38940" name="Line 100"/>
            <p:cNvSpPr>
              <a:spLocks noChangeShapeType="1"/>
            </p:cNvSpPr>
            <p:nvPr/>
          </p:nvSpPr>
          <p:spPr bwMode="auto">
            <a:xfrm>
              <a:off x="2224" y="2642"/>
              <a:ext cx="0" cy="21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stealth" w="med" len="sm"/>
              <a:tailEnd type="stealth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41" name="Rectangle 105"/>
            <p:cNvSpPr>
              <a:spLocks noChangeArrowheads="1"/>
            </p:cNvSpPr>
            <p:nvPr/>
          </p:nvSpPr>
          <p:spPr bwMode="auto">
            <a:xfrm>
              <a:off x="3884" y="2760"/>
              <a:ext cx="72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 -- %</a:t>
              </a:r>
              <a:r>
                <a:rPr lang="en-US" sz="2000" i="1">
                  <a:latin typeface="Arial" pitchFamily="34" charset="0"/>
                </a:rPr>
                <a:t>CW</a:t>
              </a:r>
            </a:p>
          </p:txBody>
        </p:sp>
        <p:sp>
          <p:nvSpPr>
            <p:cNvPr id="38942" name="Rectangle 106"/>
            <p:cNvSpPr>
              <a:spLocks noChangeArrowheads="1"/>
            </p:cNvSpPr>
            <p:nvPr/>
          </p:nvSpPr>
          <p:spPr bwMode="auto">
            <a:xfrm>
              <a:off x="4000" y="3609"/>
              <a:ext cx="1080" cy="327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sym typeface="Symbol" pitchFamily="18" charset="2"/>
                </a:rPr>
                <a:t>+ </a:t>
              </a:r>
              <a:r>
                <a:rPr lang="en-US" sz="2800">
                  <a:solidFill>
                    <a:srgbClr val="0000FF"/>
                  </a:solidFill>
                  <a:latin typeface="Arial" pitchFamily="34" charset="0"/>
                  <a:sym typeface="Symbol" pitchFamily="18" charset="2"/>
                </a:rPr>
                <a:t></a:t>
              </a:r>
              <a:r>
                <a:rPr lang="en-US" baseline="-25000">
                  <a:solidFill>
                    <a:srgbClr val="0000FF"/>
                  </a:solidFill>
                  <a:latin typeface="Arial" pitchFamily="34" charset="0"/>
                  <a:sym typeface="Symbol" pitchFamily="18" charset="2"/>
                </a:rPr>
                <a:t>deformation</a:t>
              </a:r>
            </a:p>
          </p:txBody>
        </p:sp>
      </p:grpSp>
      <p:grpSp>
        <p:nvGrpSpPr>
          <p:cNvPr id="9" name="Group 110"/>
          <p:cNvGrpSpPr>
            <a:grpSpLocks/>
          </p:cNvGrpSpPr>
          <p:nvPr/>
        </p:nvGrpSpPr>
        <p:grpSpPr bwMode="auto">
          <a:xfrm>
            <a:off x="3195638" y="4092575"/>
            <a:ext cx="4897437" cy="1744663"/>
            <a:chOff x="2013" y="2578"/>
            <a:chExt cx="3085" cy="1099"/>
          </a:xfrm>
        </p:grpSpPr>
        <p:sp>
          <p:nvSpPr>
            <p:cNvPr id="38935" name="Text Box 93"/>
            <p:cNvSpPr txBox="1">
              <a:spLocks noChangeArrowheads="1"/>
            </p:cNvSpPr>
            <p:nvPr/>
          </p:nvSpPr>
          <p:spPr bwMode="auto">
            <a:xfrm>
              <a:off x="2013" y="2942"/>
              <a:ext cx="206" cy="212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8800"/>
                  </a:solidFill>
                  <a:latin typeface="Symbol" pitchFamily="18" charset="2"/>
                  <a:sym typeface="Symbol" pitchFamily="18" charset="2"/>
                </a:rPr>
                <a:t></a:t>
              </a:r>
              <a:r>
                <a:rPr lang="en-US" sz="1600" i="1" baseline="-25000">
                  <a:solidFill>
                    <a:srgbClr val="008800"/>
                  </a:solidFill>
                  <a:latin typeface="Arial" pitchFamily="34" charset="0"/>
                </a:rPr>
                <a:t>i</a:t>
              </a:r>
              <a:endParaRPr lang="en-US" sz="1600">
                <a:solidFill>
                  <a:srgbClr val="008800"/>
                </a:solidFill>
                <a:latin typeface="Symbol" pitchFamily="18" charset="2"/>
                <a:sym typeface="Symbol" pitchFamily="18" charset="2"/>
              </a:endParaRPr>
            </a:p>
          </p:txBody>
        </p:sp>
        <p:sp>
          <p:nvSpPr>
            <p:cNvPr id="38936" name="Line 101"/>
            <p:cNvSpPr>
              <a:spLocks noChangeShapeType="1"/>
            </p:cNvSpPr>
            <p:nvPr/>
          </p:nvSpPr>
          <p:spPr bwMode="auto">
            <a:xfrm>
              <a:off x="2223" y="2861"/>
              <a:ext cx="0" cy="387"/>
            </a:xfrm>
            <a:prstGeom prst="line">
              <a:avLst/>
            </a:prstGeom>
            <a:noFill/>
            <a:ln w="12700">
              <a:solidFill>
                <a:srgbClr val="008800"/>
              </a:solidFill>
              <a:round/>
              <a:headEnd type="stealth" w="med" len="sm"/>
              <a:tailEnd type="stealth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37" name="Rectangle 104"/>
            <p:cNvSpPr>
              <a:spLocks noChangeArrowheads="1"/>
            </p:cNvSpPr>
            <p:nvPr/>
          </p:nvSpPr>
          <p:spPr bwMode="auto">
            <a:xfrm>
              <a:off x="3880" y="2578"/>
              <a:ext cx="1218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 -- wt% impurity</a:t>
              </a:r>
            </a:p>
          </p:txBody>
        </p:sp>
        <p:sp>
          <p:nvSpPr>
            <p:cNvPr id="38938" name="Rectangle 107"/>
            <p:cNvSpPr>
              <a:spLocks noChangeArrowheads="1"/>
            </p:cNvSpPr>
            <p:nvPr/>
          </p:nvSpPr>
          <p:spPr bwMode="auto">
            <a:xfrm>
              <a:off x="3997" y="3350"/>
              <a:ext cx="911" cy="327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" pitchFamily="34" charset="0"/>
                  <a:sym typeface="Symbol" pitchFamily="18" charset="2"/>
                </a:rPr>
                <a:t>+ </a:t>
              </a:r>
              <a:r>
                <a:rPr lang="en-US" sz="2800">
                  <a:solidFill>
                    <a:srgbClr val="008800"/>
                  </a:solidFill>
                  <a:latin typeface="Arial" pitchFamily="34" charset="0"/>
                  <a:sym typeface="Symbol" pitchFamily="18" charset="2"/>
                </a:rPr>
                <a:t></a:t>
              </a:r>
              <a:r>
                <a:rPr lang="en-US" baseline="-25000">
                  <a:solidFill>
                    <a:srgbClr val="008800"/>
                  </a:solidFill>
                  <a:latin typeface="Arial" pitchFamily="34" charset="0"/>
                  <a:sym typeface="Symbol" pitchFamily="18" charset="2"/>
                </a:rPr>
                <a:t>impurity</a:t>
              </a:r>
            </a:p>
          </p:txBody>
        </p:sp>
      </p:grpSp>
      <p:grpSp>
        <p:nvGrpSpPr>
          <p:cNvPr id="10" name="Group 109"/>
          <p:cNvGrpSpPr>
            <a:grpSpLocks/>
          </p:cNvGrpSpPr>
          <p:nvPr/>
        </p:nvGrpSpPr>
        <p:grpSpPr bwMode="auto">
          <a:xfrm>
            <a:off x="3195638" y="3776663"/>
            <a:ext cx="4822825" cy="1763712"/>
            <a:chOff x="2013" y="2379"/>
            <a:chExt cx="3038" cy="1111"/>
          </a:xfrm>
        </p:grpSpPr>
        <p:sp>
          <p:nvSpPr>
            <p:cNvPr id="38931" name="Text Box 94"/>
            <p:cNvSpPr txBox="1">
              <a:spLocks noChangeArrowheads="1"/>
            </p:cNvSpPr>
            <p:nvPr/>
          </p:nvSpPr>
          <p:spPr bwMode="auto">
            <a:xfrm>
              <a:off x="2013" y="3272"/>
              <a:ext cx="211" cy="212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71B"/>
                  </a:solidFill>
                  <a:latin typeface="Symbol" pitchFamily="18" charset="2"/>
                  <a:sym typeface="Symbol" pitchFamily="18" charset="2"/>
                </a:rPr>
                <a:t></a:t>
              </a:r>
              <a:r>
                <a:rPr lang="en-US" sz="1600" i="1" baseline="-25000">
                  <a:solidFill>
                    <a:srgbClr val="FF071B"/>
                  </a:solidFill>
                  <a:latin typeface="Arial" pitchFamily="34" charset="0"/>
                </a:rPr>
                <a:t>t</a:t>
              </a:r>
              <a:endParaRPr lang="en-US" sz="1600">
                <a:solidFill>
                  <a:srgbClr val="FF071B"/>
                </a:solidFill>
                <a:latin typeface="Symbol" pitchFamily="18" charset="2"/>
                <a:sym typeface="Symbol" pitchFamily="18" charset="2"/>
              </a:endParaRPr>
            </a:p>
          </p:txBody>
        </p:sp>
        <p:sp>
          <p:nvSpPr>
            <p:cNvPr id="38932" name="Line 102"/>
            <p:cNvSpPr>
              <a:spLocks noChangeShapeType="1"/>
            </p:cNvSpPr>
            <p:nvPr/>
          </p:nvSpPr>
          <p:spPr bwMode="auto">
            <a:xfrm>
              <a:off x="2223" y="3232"/>
              <a:ext cx="0" cy="258"/>
            </a:xfrm>
            <a:prstGeom prst="line">
              <a:avLst/>
            </a:prstGeom>
            <a:noFill/>
            <a:ln w="12700">
              <a:solidFill>
                <a:srgbClr val="FF071B"/>
              </a:solidFill>
              <a:round/>
              <a:headEnd type="stealth" w="med" len="sm"/>
              <a:tailEnd type="stealth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33" name="Rectangle 103"/>
            <p:cNvSpPr>
              <a:spLocks noChangeArrowheads="1"/>
            </p:cNvSpPr>
            <p:nvPr/>
          </p:nvSpPr>
          <p:spPr bwMode="auto">
            <a:xfrm>
              <a:off x="3877" y="2379"/>
              <a:ext cx="1174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 -- temperature</a:t>
              </a:r>
            </a:p>
          </p:txBody>
        </p:sp>
        <p:sp>
          <p:nvSpPr>
            <p:cNvPr id="38934" name="Rectangle 108"/>
            <p:cNvSpPr>
              <a:spLocks noChangeArrowheads="1"/>
            </p:cNvSpPr>
            <p:nvPr/>
          </p:nvSpPr>
          <p:spPr bwMode="auto">
            <a:xfrm>
              <a:off x="4189" y="3076"/>
              <a:ext cx="666" cy="327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71B"/>
                  </a:solidFill>
                  <a:latin typeface="Arial" pitchFamily="34" charset="0"/>
                  <a:sym typeface="Symbol" pitchFamily="18" charset="2"/>
                </a:rPr>
                <a:t></a:t>
              </a:r>
              <a:r>
                <a:rPr lang="en-US" baseline="-25000">
                  <a:solidFill>
                    <a:srgbClr val="FF071B"/>
                  </a:solidFill>
                  <a:latin typeface="Arial" pitchFamily="34" charset="0"/>
                  <a:sym typeface="Symbol" pitchFamily="18" charset="2"/>
                </a:rPr>
                <a:t>thermal</a:t>
              </a:r>
            </a:p>
          </p:txBody>
        </p:sp>
      </p:grpSp>
      <p:grpSp>
        <p:nvGrpSpPr>
          <p:cNvPr id="11" name="Group 65"/>
          <p:cNvGrpSpPr>
            <a:grpSpLocks/>
          </p:cNvGrpSpPr>
          <p:nvPr/>
        </p:nvGrpSpPr>
        <p:grpSpPr bwMode="auto">
          <a:xfrm>
            <a:off x="2487613" y="2984500"/>
            <a:ext cx="2284412" cy="825500"/>
            <a:chOff x="1567" y="1880"/>
            <a:chExt cx="1439" cy="520"/>
          </a:xfrm>
        </p:grpSpPr>
        <p:sp>
          <p:nvSpPr>
            <p:cNvPr id="38929" name="Line 31"/>
            <p:cNvSpPr>
              <a:spLocks noChangeShapeType="1"/>
            </p:cNvSpPr>
            <p:nvPr/>
          </p:nvSpPr>
          <p:spPr bwMode="auto">
            <a:xfrm flipV="1">
              <a:off x="1678" y="1880"/>
              <a:ext cx="1328" cy="520"/>
            </a:xfrm>
            <a:prstGeom prst="line">
              <a:avLst/>
            </a:prstGeom>
            <a:noFill/>
            <a:ln w="57150">
              <a:solidFill>
                <a:srgbClr val="00D8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8930" name="Rectangle 33"/>
            <p:cNvSpPr>
              <a:spLocks noChangeArrowheads="1"/>
            </p:cNvSpPr>
            <p:nvPr/>
          </p:nvSpPr>
          <p:spPr bwMode="auto">
            <a:xfrm rot="-1260000">
              <a:off x="1567" y="2002"/>
              <a:ext cx="11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D800"/>
                  </a:solidFill>
                  <a:latin typeface="Arial" pitchFamily="34" charset="0"/>
                </a:rPr>
                <a:t>Cu + 3.32 at%Ni</a:t>
              </a:r>
              <a:endParaRPr lang="en-US">
                <a:solidFill>
                  <a:srgbClr val="00D800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8778E7-0E63-42E9-9DAA-DD3B7A13B4DD}" type="slidenum">
              <a:rPr lang="en-US"/>
              <a:pPr/>
              <a:t>13</a:t>
            </a:fld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Estimating Conductivity</a:t>
            </a:r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762000" y="4876800"/>
            <a:ext cx="35956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7.16(b),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609600" y="1006475"/>
            <a:ext cx="15811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Question:</a:t>
            </a:r>
          </a:p>
        </p:txBody>
      </p:sp>
      <p:sp>
        <p:nvSpPr>
          <p:cNvPr id="40968" name="Rectangle 6"/>
          <p:cNvSpPr>
            <a:spLocks noChangeArrowheads="1"/>
          </p:cNvSpPr>
          <p:nvPr/>
        </p:nvSpPr>
        <p:spPr bwMode="auto">
          <a:xfrm>
            <a:off x="914400" y="1371600"/>
            <a:ext cx="61531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Arial" pitchFamily="34" charset="0"/>
              </a:rPr>
              <a:t>-- Estimate the electrical conductivity </a:t>
            </a:r>
            <a:r>
              <a:rPr lang="en-US" sz="2000">
                <a:latin typeface="Arial" pitchFamily="34" charset="0"/>
                <a:sym typeface="Symbol" pitchFamily="18" charset="2"/>
              </a:rPr>
              <a:t> </a:t>
            </a:r>
            <a:r>
              <a:rPr lang="en-US" sz="2000">
                <a:latin typeface="Arial" pitchFamily="34" charset="0"/>
              </a:rPr>
              <a:t>of a Cu-Ni alloy</a:t>
            </a:r>
          </a:p>
          <a:p>
            <a:r>
              <a:rPr lang="en-US" sz="2000">
                <a:latin typeface="Arial" pitchFamily="34" charset="0"/>
              </a:rPr>
              <a:t>   that has a yield strength of </a:t>
            </a:r>
            <a:r>
              <a:rPr lang="en-US" sz="2000">
                <a:solidFill>
                  <a:srgbClr val="AA0000"/>
                </a:solidFill>
                <a:latin typeface="Arial" pitchFamily="34" charset="0"/>
              </a:rPr>
              <a:t>125 MPa</a:t>
            </a:r>
            <a:r>
              <a:rPr lang="en-US" sz="2000">
                <a:latin typeface="Arial" pitchFamily="34" charset="0"/>
              </a:rPr>
              <a:t>.</a:t>
            </a:r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4632325" y="4824413"/>
            <a:ext cx="3902075" cy="1306512"/>
            <a:chOff x="2918" y="3039"/>
            <a:chExt cx="2458" cy="823"/>
          </a:xfrm>
        </p:grpSpPr>
        <p:graphicFrame>
          <p:nvGraphicFramePr>
            <p:cNvPr id="40962" name="Object 7"/>
            <p:cNvGraphicFramePr>
              <a:graphicFrameLocks noChangeAspect="1"/>
            </p:cNvGraphicFramePr>
            <p:nvPr/>
          </p:nvGraphicFramePr>
          <p:xfrm>
            <a:off x="3117" y="3039"/>
            <a:ext cx="1858" cy="328"/>
          </p:xfrm>
          <a:graphic>
            <a:graphicData uri="http://schemas.openxmlformats.org/presentationml/2006/ole">
              <p:oleObj spid="_x0000_s40962" name="Equation" r:id="rId4" imgW="1511280" imgH="266400" progId="Equation.3">
                <p:embed/>
              </p:oleObj>
            </a:graphicData>
          </a:graphic>
        </p:graphicFrame>
        <p:graphicFrame>
          <p:nvGraphicFramePr>
            <p:cNvPr id="40963" name="Object 8"/>
            <p:cNvGraphicFramePr>
              <a:graphicFrameLocks noChangeAspect="1"/>
            </p:cNvGraphicFramePr>
            <p:nvPr/>
          </p:nvGraphicFramePr>
          <p:xfrm>
            <a:off x="2918" y="3342"/>
            <a:ext cx="2458" cy="520"/>
          </p:xfrm>
          <a:graphic>
            <a:graphicData uri="http://schemas.openxmlformats.org/presentationml/2006/ole">
              <p:oleObj spid="_x0000_s40963" name="Equation" r:id="rId5" imgW="1981080" imgH="419040" progId="Equation.3">
                <p:embed/>
              </p:oleObj>
            </a:graphicData>
          </a:graphic>
        </p:graphicFrame>
      </p:grpSp>
      <p:sp>
        <p:nvSpPr>
          <p:cNvPr id="40970" name="Rectangle 12"/>
          <p:cNvSpPr>
            <a:spLocks noChangeArrowheads="1"/>
          </p:cNvSpPr>
          <p:nvPr/>
        </p:nvSpPr>
        <p:spPr bwMode="auto">
          <a:xfrm>
            <a:off x="1368425" y="4452938"/>
            <a:ext cx="3268663" cy="3000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0971" name="Group 77"/>
          <p:cNvGrpSpPr>
            <a:grpSpLocks/>
          </p:cNvGrpSpPr>
          <p:nvPr/>
        </p:nvGrpSpPr>
        <p:grpSpPr bwMode="auto">
          <a:xfrm>
            <a:off x="596900" y="1968500"/>
            <a:ext cx="3706813" cy="2789238"/>
            <a:chOff x="376" y="1240"/>
            <a:chExt cx="2335" cy="1757"/>
          </a:xfrm>
        </p:grpSpPr>
        <p:sp>
          <p:nvSpPr>
            <p:cNvPr id="41024" name="Rectangle 11"/>
            <p:cNvSpPr>
              <a:spLocks noChangeArrowheads="1"/>
            </p:cNvSpPr>
            <p:nvPr/>
          </p:nvSpPr>
          <p:spPr bwMode="auto">
            <a:xfrm rot="-5400000">
              <a:off x="-257" y="1912"/>
              <a:ext cx="145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Yield strength (MPa)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25" name="Rectangle 13"/>
            <p:cNvSpPr>
              <a:spLocks noChangeArrowheads="1"/>
            </p:cNvSpPr>
            <p:nvPr/>
          </p:nvSpPr>
          <p:spPr bwMode="auto">
            <a:xfrm>
              <a:off x="862" y="2805"/>
              <a:ext cx="18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bg2"/>
                  </a:solidFill>
                  <a:latin typeface="Arial" pitchFamily="34" charset="0"/>
                </a:rPr>
                <a:t>wt% Ni, (Concentration </a:t>
              </a:r>
              <a:r>
                <a:rPr lang="en-US" sz="2000" i="1">
                  <a:solidFill>
                    <a:schemeClr val="bg2"/>
                  </a:solidFill>
                  <a:latin typeface="Arial" pitchFamily="34" charset="0"/>
                </a:rPr>
                <a:t>C</a:t>
              </a:r>
              <a:r>
                <a:rPr lang="en-US" sz="2000">
                  <a:solidFill>
                    <a:schemeClr val="bg2"/>
                  </a:solidFill>
                  <a:latin typeface="Arial" pitchFamily="34" charset="0"/>
                </a:rPr>
                <a:t>)</a:t>
              </a:r>
              <a:endParaRPr lang="en-US">
                <a:solidFill>
                  <a:schemeClr val="bg2"/>
                </a:solidFill>
                <a:latin typeface="Arial" pitchFamily="34" charset="0"/>
              </a:endParaRPr>
            </a:p>
          </p:txBody>
        </p:sp>
        <p:sp>
          <p:nvSpPr>
            <p:cNvPr id="41026" name="Rectangle 14"/>
            <p:cNvSpPr>
              <a:spLocks noChangeArrowheads="1"/>
            </p:cNvSpPr>
            <p:nvPr/>
          </p:nvSpPr>
          <p:spPr bwMode="auto">
            <a:xfrm>
              <a:off x="920" y="1334"/>
              <a:ext cx="1508" cy="1283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7" name="Rectangle 15"/>
            <p:cNvSpPr>
              <a:spLocks noChangeArrowheads="1"/>
            </p:cNvSpPr>
            <p:nvPr/>
          </p:nvSpPr>
          <p:spPr bwMode="auto">
            <a:xfrm>
              <a:off x="870" y="2616"/>
              <a:ext cx="9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28" name="Line 16"/>
            <p:cNvSpPr>
              <a:spLocks noChangeShapeType="1"/>
            </p:cNvSpPr>
            <p:nvPr/>
          </p:nvSpPr>
          <p:spPr bwMode="auto">
            <a:xfrm flipV="1">
              <a:off x="1225" y="2522"/>
              <a:ext cx="1" cy="9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29" name="Line 17"/>
            <p:cNvSpPr>
              <a:spLocks noChangeShapeType="1"/>
            </p:cNvSpPr>
            <p:nvPr/>
          </p:nvSpPr>
          <p:spPr bwMode="auto">
            <a:xfrm flipV="1">
              <a:off x="1529" y="2522"/>
              <a:ext cx="1" cy="9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30" name="Line 18"/>
            <p:cNvSpPr>
              <a:spLocks noChangeShapeType="1"/>
            </p:cNvSpPr>
            <p:nvPr/>
          </p:nvSpPr>
          <p:spPr bwMode="auto">
            <a:xfrm flipV="1">
              <a:off x="1833" y="2522"/>
              <a:ext cx="1" cy="9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31" name="Line 19"/>
            <p:cNvSpPr>
              <a:spLocks noChangeShapeType="1"/>
            </p:cNvSpPr>
            <p:nvPr/>
          </p:nvSpPr>
          <p:spPr bwMode="auto">
            <a:xfrm flipV="1">
              <a:off x="2138" y="2522"/>
              <a:ext cx="1" cy="9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32" name="Line 20"/>
            <p:cNvSpPr>
              <a:spLocks noChangeShapeType="1"/>
            </p:cNvSpPr>
            <p:nvPr/>
          </p:nvSpPr>
          <p:spPr bwMode="auto">
            <a:xfrm>
              <a:off x="920" y="2407"/>
              <a:ext cx="8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33" name="Line 21"/>
            <p:cNvSpPr>
              <a:spLocks noChangeShapeType="1"/>
            </p:cNvSpPr>
            <p:nvPr/>
          </p:nvSpPr>
          <p:spPr bwMode="auto">
            <a:xfrm>
              <a:off x="920" y="2189"/>
              <a:ext cx="8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34" name="Line 22"/>
            <p:cNvSpPr>
              <a:spLocks noChangeShapeType="1"/>
            </p:cNvSpPr>
            <p:nvPr/>
          </p:nvSpPr>
          <p:spPr bwMode="auto">
            <a:xfrm>
              <a:off x="920" y="1972"/>
              <a:ext cx="8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35" name="Line 23"/>
            <p:cNvSpPr>
              <a:spLocks noChangeShapeType="1"/>
            </p:cNvSpPr>
            <p:nvPr/>
          </p:nvSpPr>
          <p:spPr bwMode="auto">
            <a:xfrm>
              <a:off x="920" y="1754"/>
              <a:ext cx="8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36" name="Line 24"/>
            <p:cNvSpPr>
              <a:spLocks noChangeShapeType="1"/>
            </p:cNvSpPr>
            <p:nvPr/>
          </p:nvSpPr>
          <p:spPr bwMode="auto">
            <a:xfrm>
              <a:off x="920" y="1537"/>
              <a:ext cx="8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37" name="Rectangle 25"/>
            <p:cNvSpPr>
              <a:spLocks noChangeArrowheads="1"/>
            </p:cNvSpPr>
            <p:nvPr/>
          </p:nvSpPr>
          <p:spPr bwMode="auto">
            <a:xfrm>
              <a:off x="1087" y="2616"/>
              <a:ext cx="1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38" name="Rectangle 26"/>
            <p:cNvSpPr>
              <a:spLocks noChangeArrowheads="1"/>
            </p:cNvSpPr>
            <p:nvPr/>
          </p:nvSpPr>
          <p:spPr bwMode="auto">
            <a:xfrm>
              <a:off x="1399" y="2616"/>
              <a:ext cx="1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20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39" name="Rectangle 27"/>
            <p:cNvSpPr>
              <a:spLocks noChangeArrowheads="1"/>
            </p:cNvSpPr>
            <p:nvPr/>
          </p:nvSpPr>
          <p:spPr bwMode="auto">
            <a:xfrm>
              <a:off x="1717" y="2616"/>
              <a:ext cx="1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30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0" name="Rectangle 28"/>
            <p:cNvSpPr>
              <a:spLocks noChangeArrowheads="1"/>
            </p:cNvSpPr>
            <p:nvPr/>
          </p:nvSpPr>
          <p:spPr bwMode="auto">
            <a:xfrm>
              <a:off x="2029" y="2616"/>
              <a:ext cx="1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40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1" name="Rectangle 29"/>
            <p:cNvSpPr>
              <a:spLocks noChangeArrowheads="1"/>
            </p:cNvSpPr>
            <p:nvPr/>
          </p:nvSpPr>
          <p:spPr bwMode="auto">
            <a:xfrm>
              <a:off x="2348" y="2616"/>
              <a:ext cx="1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50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2" name="Rectangle 30"/>
            <p:cNvSpPr>
              <a:spLocks noChangeArrowheads="1"/>
            </p:cNvSpPr>
            <p:nvPr/>
          </p:nvSpPr>
          <p:spPr bwMode="auto">
            <a:xfrm>
              <a:off x="696" y="2508"/>
              <a:ext cx="1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60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3" name="Rectangle 31"/>
            <p:cNvSpPr>
              <a:spLocks noChangeArrowheads="1"/>
            </p:cNvSpPr>
            <p:nvPr/>
          </p:nvSpPr>
          <p:spPr bwMode="auto">
            <a:xfrm>
              <a:off x="696" y="2298"/>
              <a:ext cx="1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80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4" name="Rectangle 32"/>
            <p:cNvSpPr>
              <a:spLocks noChangeArrowheads="1"/>
            </p:cNvSpPr>
            <p:nvPr/>
          </p:nvSpPr>
          <p:spPr bwMode="auto">
            <a:xfrm>
              <a:off x="594" y="2087"/>
              <a:ext cx="29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100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5" name="Rectangle 33"/>
            <p:cNvSpPr>
              <a:spLocks noChangeArrowheads="1"/>
            </p:cNvSpPr>
            <p:nvPr/>
          </p:nvSpPr>
          <p:spPr bwMode="auto">
            <a:xfrm>
              <a:off x="594" y="1870"/>
              <a:ext cx="29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120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6" name="Rectangle 34"/>
            <p:cNvSpPr>
              <a:spLocks noChangeArrowheads="1"/>
            </p:cNvSpPr>
            <p:nvPr/>
          </p:nvSpPr>
          <p:spPr bwMode="auto">
            <a:xfrm>
              <a:off x="594" y="1660"/>
              <a:ext cx="29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140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7" name="Rectangle 35"/>
            <p:cNvSpPr>
              <a:spLocks noChangeArrowheads="1"/>
            </p:cNvSpPr>
            <p:nvPr/>
          </p:nvSpPr>
          <p:spPr bwMode="auto">
            <a:xfrm>
              <a:off x="594" y="1450"/>
              <a:ext cx="29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160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8" name="Rectangle 36"/>
            <p:cNvSpPr>
              <a:spLocks noChangeArrowheads="1"/>
            </p:cNvSpPr>
            <p:nvPr/>
          </p:nvSpPr>
          <p:spPr bwMode="auto">
            <a:xfrm>
              <a:off x="594" y="1240"/>
              <a:ext cx="29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180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049" name="Freeform 37"/>
            <p:cNvSpPr>
              <a:spLocks/>
            </p:cNvSpPr>
            <p:nvPr/>
          </p:nvSpPr>
          <p:spPr bwMode="auto">
            <a:xfrm>
              <a:off x="922" y="1486"/>
              <a:ext cx="1493" cy="1015"/>
            </a:xfrm>
            <a:custGeom>
              <a:avLst/>
              <a:gdLst>
                <a:gd name="T0" fmla="*/ 0 w 1493"/>
                <a:gd name="T1" fmla="*/ 1015 h 1015"/>
                <a:gd name="T2" fmla="*/ 116 w 1493"/>
                <a:gd name="T3" fmla="*/ 870 h 1015"/>
                <a:gd name="T4" fmla="*/ 283 w 1493"/>
                <a:gd name="T5" fmla="*/ 696 h 1015"/>
                <a:gd name="T6" fmla="*/ 522 w 1493"/>
                <a:gd name="T7" fmla="*/ 500 h 1015"/>
                <a:gd name="T8" fmla="*/ 804 w 1493"/>
                <a:gd name="T9" fmla="*/ 305 h 1015"/>
                <a:gd name="T10" fmla="*/ 1073 w 1493"/>
                <a:gd name="T11" fmla="*/ 167 h 1015"/>
                <a:gd name="T12" fmla="*/ 1312 w 1493"/>
                <a:gd name="T13" fmla="*/ 65 h 1015"/>
                <a:gd name="T14" fmla="*/ 1493 w 1493"/>
                <a:gd name="T15" fmla="*/ 0 h 10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93"/>
                <a:gd name="T25" fmla="*/ 0 h 1015"/>
                <a:gd name="T26" fmla="*/ 1493 w 1493"/>
                <a:gd name="T27" fmla="*/ 1015 h 101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93" h="1015">
                  <a:moveTo>
                    <a:pt x="0" y="1015"/>
                  </a:moveTo>
                  <a:lnTo>
                    <a:pt x="116" y="870"/>
                  </a:lnTo>
                  <a:lnTo>
                    <a:pt x="283" y="696"/>
                  </a:lnTo>
                  <a:lnTo>
                    <a:pt x="522" y="500"/>
                  </a:lnTo>
                  <a:lnTo>
                    <a:pt x="804" y="305"/>
                  </a:lnTo>
                  <a:lnTo>
                    <a:pt x="1073" y="167"/>
                  </a:lnTo>
                  <a:lnTo>
                    <a:pt x="1312" y="65"/>
                  </a:lnTo>
                  <a:lnTo>
                    <a:pt x="1493" y="0"/>
                  </a:lnTo>
                </a:path>
              </a:pathLst>
            </a:custGeom>
            <a:noFill/>
            <a:ln w="38100">
              <a:solidFill>
                <a:srgbClr val="DD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00"/>
          <p:cNvGrpSpPr>
            <a:grpSpLocks/>
          </p:cNvGrpSpPr>
          <p:nvPr/>
        </p:nvGrpSpPr>
        <p:grpSpPr bwMode="auto">
          <a:xfrm>
            <a:off x="2497138" y="3014663"/>
            <a:ext cx="1263650" cy="1127125"/>
            <a:chOff x="1573" y="1899"/>
            <a:chExt cx="796" cy="710"/>
          </a:xfrm>
        </p:grpSpPr>
        <p:sp>
          <p:nvSpPr>
            <p:cNvPr id="41022" name="Line 39"/>
            <p:cNvSpPr>
              <a:spLocks noChangeShapeType="1"/>
            </p:cNvSpPr>
            <p:nvPr/>
          </p:nvSpPr>
          <p:spPr bwMode="auto">
            <a:xfrm flipV="1">
              <a:off x="1573" y="1899"/>
              <a:ext cx="1" cy="710"/>
            </a:xfrm>
            <a:prstGeom prst="line">
              <a:avLst/>
            </a:prstGeom>
            <a:noFill/>
            <a:ln w="34925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023" name="Rectangle 40"/>
            <p:cNvSpPr>
              <a:spLocks noChangeArrowheads="1"/>
            </p:cNvSpPr>
            <p:nvPr/>
          </p:nvSpPr>
          <p:spPr bwMode="auto">
            <a:xfrm>
              <a:off x="1649" y="2232"/>
              <a:ext cx="7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666666"/>
                  </a:solidFill>
                  <a:latin typeface="Arial" pitchFamily="34" charset="0"/>
                </a:rPr>
                <a:t>21 wt% Ni</a:t>
              </a:r>
              <a:endParaRPr lang="en-US" sz="2000">
                <a:latin typeface="Arial" pitchFamily="34" charset="0"/>
              </a:endParaRPr>
            </a:p>
          </p:txBody>
        </p:sp>
      </p:grpSp>
      <p:grpSp>
        <p:nvGrpSpPr>
          <p:cNvPr id="5" name="Group 90"/>
          <p:cNvGrpSpPr>
            <a:grpSpLocks/>
          </p:cNvGrpSpPr>
          <p:nvPr/>
        </p:nvGrpSpPr>
        <p:grpSpPr bwMode="auto">
          <a:xfrm>
            <a:off x="4256088" y="1495425"/>
            <a:ext cx="4565650" cy="3298825"/>
            <a:chOff x="2681" y="942"/>
            <a:chExt cx="2876" cy="2078"/>
          </a:xfrm>
        </p:grpSpPr>
        <p:sp>
          <p:nvSpPr>
            <p:cNvPr id="40988" name="Rectangle 9"/>
            <p:cNvSpPr>
              <a:spLocks noChangeArrowheads="1"/>
            </p:cNvSpPr>
            <p:nvPr/>
          </p:nvSpPr>
          <p:spPr bwMode="auto">
            <a:xfrm>
              <a:off x="4645" y="942"/>
              <a:ext cx="912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Adapted from Fig. 18.9, </a:t>
              </a:r>
              <a:r>
                <a:rPr lang="en-US" sz="1200" i="1">
                  <a:solidFill>
                    <a:srgbClr val="000000"/>
                  </a:solidFill>
                  <a:latin typeface="Arial" pitchFamily="34" charset="0"/>
                </a:rPr>
                <a:t>Callister &amp; Rethwisch 8e.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</a:p>
          </p:txBody>
        </p:sp>
        <p:grpSp>
          <p:nvGrpSpPr>
            <p:cNvPr id="40989" name="Group 96"/>
            <p:cNvGrpSpPr>
              <a:grpSpLocks/>
            </p:cNvGrpSpPr>
            <p:nvPr/>
          </p:nvGrpSpPr>
          <p:grpSpPr bwMode="auto">
            <a:xfrm>
              <a:off x="2681" y="1321"/>
              <a:ext cx="2769" cy="1699"/>
              <a:chOff x="2681" y="1321"/>
              <a:chExt cx="2769" cy="1699"/>
            </a:xfrm>
          </p:grpSpPr>
          <p:sp>
            <p:nvSpPr>
              <p:cNvPr id="40990" name="Rectangle 42"/>
              <p:cNvSpPr>
                <a:spLocks noChangeArrowheads="1"/>
              </p:cNvSpPr>
              <p:nvPr/>
            </p:nvSpPr>
            <p:spPr bwMode="auto">
              <a:xfrm>
                <a:off x="3393" y="2828"/>
                <a:ext cx="2057" cy="18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1" name="Rectangle 43"/>
              <p:cNvSpPr>
                <a:spLocks noChangeArrowheads="1"/>
              </p:cNvSpPr>
              <p:nvPr/>
            </p:nvSpPr>
            <p:spPr bwMode="auto">
              <a:xfrm>
                <a:off x="3393" y="2828"/>
                <a:ext cx="184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2"/>
                    </a:solidFill>
                    <a:latin typeface="Arial" pitchFamily="34" charset="0"/>
                  </a:rPr>
                  <a:t>wt% Ni, (Concentration </a:t>
                </a:r>
                <a:r>
                  <a:rPr lang="en-US" sz="2000" i="1">
                    <a:solidFill>
                      <a:schemeClr val="bg2"/>
                    </a:solidFill>
                    <a:latin typeface="Arial" pitchFamily="34" charset="0"/>
                  </a:rPr>
                  <a:t>C</a:t>
                </a:r>
                <a:r>
                  <a:rPr lang="en-US" sz="2000">
                    <a:solidFill>
                      <a:schemeClr val="bg2"/>
                    </a:solidFill>
                    <a:latin typeface="Arial" pitchFamily="34" charset="0"/>
                  </a:rPr>
                  <a:t>)</a:t>
                </a:r>
                <a:endParaRPr lang="en-US">
                  <a:solidFill>
                    <a:schemeClr val="bg2"/>
                  </a:solidFill>
                  <a:latin typeface="Arial" pitchFamily="34" charset="0"/>
                </a:endParaRPr>
              </a:p>
            </p:txBody>
          </p:sp>
          <p:sp>
            <p:nvSpPr>
              <p:cNvPr id="40992" name="Rectangle 44"/>
              <p:cNvSpPr>
                <a:spLocks noChangeArrowheads="1"/>
              </p:cNvSpPr>
              <p:nvPr/>
            </p:nvSpPr>
            <p:spPr bwMode="auto">
              <a:xfrm rot="-5400000">
                <a:off x="2390" y="1866"/>
                <a:ext cx="8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8800"/>
                    </a:solidFill>
                    <a:latin typeface="Arial" pitchFamily="34" charset="0"/>
                  </a:rPr>
                  <a:t>Resistivity,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0993" name="Rectangle 45"/>
              <p:cNvSpPr>
                <a:spLocks noChangeArrowheads="1"/>
              </p:cNvSpPr>
              <p:nvPr/>
            </p:nvSpPr>
            <p:spPr bwMode="auto">
              <a:xfrm rot="-5400000">
                <a:off x="2733" y="1395"/>
                <a:ext cx="8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8800"/>
                    </a:solidFill>
                    <a:latin typeface="Symbol" pitchFamily="18" charset="2"/>
                  </a:rPr>
                  <a:t>r</a:t>
                </a:r>
                <a:endParaRPr lang="en-US"/>
              </a:p>
            </p:txBody>
          </p:sp>
          <p:sp>
            <p:nvSpPr>
              <p:cNvPr id="40994" name="Rectangle 46"/>
              <p:cNvSpPr>
                <a:spLocks noChangeArrowheads="1"/>
              </p:cNvSpPr>
              <p:nvPr/>
            </p:nvSpPr>
            <p:spPr bwMode="auto">
              <a:xfrm rot="-5400000">
                <a:off x="2775" y="1289"/>
                <a:ext cx="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8800"/>
                    </a:solidFill>
                    <a:latin typeface="Arial Rounded MT Bold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40995" name="Rectangle 47"/>
              <p:cNvSpPr>
                <a:spLocks noChangeArrowheads="1"/>
              </p:cNvSpPr>
              <p:nvPr/>
            </p:nvSpPr>
            <p:spPr bwMode="auto">
              <a:xfrm rot="-5400000">
                <a:off x="2775" y="1253"/>
                <a:ext cx="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 Rounded MT Bold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40996" name="Rectangle 48"/>
              <p:cNvSpPr>
                <a:spLocks noChangeArrowheads="1"/>
              </p:cNvSpPr>
              <p:nvPr/>
            </p:nvSpPr>
            <p:spPr bwMode="auto">
              <a:xfrm rot="-5400000">
                <a:off x="2925" y="2166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 pitchFamily="34" charset="0"/>
                  </a:rPr>
                  <a:t>(10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0997" name="Rectangle 49"/>
              <p:cNvSpPr>
                <a:spLocks noChangeArrowheads="1"/>
              </p:cNvSpPr>
              <p:nvPr/>
            </p:nvSpPr>
            <p:spPr bwMode="auto">
              <a:xfrm rot="-5400000">
                <a:off x="2927" y="1963"/>
                <a:ext cx="14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 pitchFamily="34" charset="0"/>
                  </a:rPr>
                  <a:t>-8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0998" name="Rectangle 50"/>
              <p:cNvSpPr>
                <a:spLocks noChangeArrowheads="1"/>
              </p:cNvSpPr>
              <p:nvPr/>
            </p:nvSpPr>
            <p:spPr bwMode="auto">
              <a:xfrm rot="-5400000">
                <a:off x="2724" y="1574"/>
                <a:ext cx="6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 pitchFamily="34" charset="0"/>
                  </a:rPr>
                  <a:t> Ohm-m)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0999" name="Line 51"/>
              <p:cNvSpPr>
                <a:spLocks noChangeShapeType="1"/>
              </p:cNvSpPr>
              <p:nvPr/>
            </p:nvSpPr>
            <p:spPr bwMode="auto">
              <a:xfrm flipV="1">
                <a:off x="3784" y="2538"/>
                <a:ext cx="1" cy="9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000" name="Line 52"/>
              <p:cNvSpPr>
                <a:spLocks noChangeShapeType="1"/>
              </p:cNvSpPr>
              <p:nvPr/>
            </p:nvSpPr>
            <p:spPr bwMode="auto">
              <a:xfrm flipV="1">
                <a:off x="4088" y="2538"/>
                <a:ext cx="1" cy="9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001" name="Line 53"/>
              <p:cNvSpPr>
                <a:spLocks noChangeShapeType="1"/>
              </p:cNvSpPr>
              <p:nvPr/>
            </p:nvSpPr>
            <p:spPr bwMode="auto">
              <a:xfrm flipV="1">
                <a:off x="4393" y="2538"/>
                <a:ext cx="1" cy="9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002" name="Line 54"/>
              <p:cNvSpPr>
                <a:spLocks noChangeShapeType="1"/>
              </p:cNvSpPr>
              <p:nvPr/>
            </p:nvSpPr>
            <p:spPr bwMode="auto">
              <a:xfrm flipV="1">
                <a:off x="4697" y="2538"/>
                <a:ext cx="1" cy="9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003" name="Rectangle 55"/>
              <p:cNvSpPr>
                <a:spLocks noChangeArrowheads="1"/>
              </p:cNvSpPr>
              <p:nvPr/>
            </p:nvSpPr>
            <p:spPr bwMode="auto">
              <a:xfrm>
                <a:off x="3639" y="2632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10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04" name="Rectangle 56"/>
              <p:cNvSpPr>
                <a:spLocks noChangeArrowheads="1"/>
              </p:cNvSpPr>
              <p:nvPr/>
            </p:nvSpPr>
            <p:spPr bwMode="auto">
              <a:xfrm>
                <a:off x="3958" y="2632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20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05" name="Rectangle 57"/>
              <p:cNvSpPr>
                <a:spLocks noChangeArrowheads="1"/>
              </p:cNvSpPr>
              <p:nvPr/>
            </p:nvSpPr>
            <p:spPr bwMode="auto">
              <a:xfrm>
                <a:off x="4269" y="2632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30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06" name="Rectangle 58"/>
              <p:cNvSpPr>
                <a:spLocks noChangeArrowheads="1"/>
              </p:cNvSpPr>
              <p:nvPr/>
            </p:nvSpPr>
            <p:spPr bwMode="auto">
              <a:xfrm>
                <a:off x="4588" y="2632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40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07" name="Rectangle 59"/>
              <p:cNvSpPr>
                <a:spLocks noChangeArrowheads="1"/>
              </p:cNvSpPr>
              <p:nvPr/>
            </p:nvSpPr>
            <p:spPr bwMode="auto">
              <a:xfrm>
                <a:off x="4892" y="2639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50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08" name="Line 60"/>
              <p:cNvSpPr>
                <a:spLocks noChangeShapeType="1"/>
              </p:cNvSpPr>
              <p:nvPr/>
            </p:nvSpPr>
            <p:spPr bwMode="auto">
              <a:xfrm>
                <a:off x="3458" y="2386"/>
                <a:ext cx="80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009" name="Line 61"/>
              <p:cNvSpPr>
                <a:spLocks noChangeShapeType="1"/>
              </p:cNvSpPr>
              <p:nvPr/>
            </p:nvSpPr>
            <p:spPr bwMode="auto">
              <a:xfrm>
                <a:off x="3458" y="2147"/>
                <a:ext cx="80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010" name="Line 62"/>
              <p:cNvSpPr>
                <a:spLocks noChangeShapeType="1"/>
              </p:cNvSpPr>
              <p:nvPr/>
            </p:nvSpPr>
            <p:spPr bwMode="auto">
              <a:xfrm>
                <a:off x="3458" y="1915"/>
                <a:ext cx="80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011" name="Line 63"/>
              <p:cNvSpPr>
                <a:spLocks noChangeShapeType="1"/>
              </p:cNvSpPr>
              <p:nvPr/>
            </p:nvSpPr>
            <p:spPr bwMode="auto">
              <a:xfrm>
                <a:off x="3458" y="1676"/>
                <a:ext cx="80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012" name="Line 64"/>
              <p:cNvSpPr>
                <a:spLocks noChangeShapeType="1"/>
              </p:cNvSpPr>
              <p:nvPr/>
            </p:nvSpPr>
            <p:spPr bwMode="auto">
              <a:xfrm>
                <a:off x="3465" y="1444"/>
                <a:ext cx="80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013" name="Rectangle 65"/>
              <p:cNvSpPr>
                <a:spLocks noChangeArrowheads="1"/>
              </p:cNvSpPr>
              <p:nvPr/>
            </p:nvSpPr>
            <p:spPr bwMode="auto">
              <a:xfrm>
                <a:off x="3335" y="2487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14" name="Rectangle 66"/>
              <p:cNvSpPr>
                <a:spLocks noChangeArrowheads="1"/>
              </p:cNvSpPr>
              <p:nvPr/>
            </p:nvSpPr>
            <p:spPr bwMode="auto">
              <a:xfrm>
                <a:off x="3234" y="2277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10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15" name="Rectangle 67"/>
              <p:cNvSpPr>
                <a:spLocks noChangeArrowheads="1"/>
              </p:cNvSpPr>
              <p:nvPr/>
            </p:nvSpPr>
            <p:spPr bwMode="auto">
              <a:xfrm>
                <a:off x="3234" y="2060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20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16" name="Rectangle 68"/>
              <p:cNvSpPr>
                <a:spLocks noChangeArrowheads="1"/>
              </p:cNvSpPr>
              <p:nvPr/>
            </p:nvSpPr>
            <p:spPr bwMode="auto">
              <a:xfrm>
                <a:off x="3234" y="1821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30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17" name="Rectangle 69"/>
              <p:cNvSpPr>
                <a:spLocks noChangeArrowheads="1"/>
              </p:cNvSpPr>
              <p:nvPr/>
            </p:nvSpPr>
            <p:spPr bwMode="auto">
              <a:xfrm>
                <a:off x="3234" y="1596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40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18" name="Rectangle 70"/>
              <p:cNvSpPr>
                <a:spLocks noChangeArrowheads="1"/>
              </p:cNvSpPr>
              <p:nvPr/>
            </p:nvSpPr>
            <p:spPr bwMode="auto">
              <a:xfrm>
                <a:off x="3234" y="1350"/>
                <a:ext cx="19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50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19" name="Rectangle 71"/>
              <p:cNvSpPr>
                <a:spLocks noChangeArrowheads="1"/>
              </p:cNvSpPr>
              <p:nvPr/>
            </p:nvSpPr>
            <p:spPr bwMode="auto">
              <a:xfrm>
                <a:off x="3415" y="2618"/>
                <a:ext cx="9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200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020" name="Freeform 72"/>
              <p:cNvSpPr>
                <a:spLocks/>
              </p:cNvSpPr>
              <p:nvPr/>
            </p:nvSpPr>
            <p:spPr bwMode="auto">
              <a:xfrm>
                <a:off x="3463" y="1504"/>
                <a:ext cx="1533" cy="1057"/>
              </a:xfrm>
              <a:custGeom>
                <a:avLst/>
                <a:gdLst>
                  <a:gd name="T0" fmla="*/ 0 w 1536"/>
                  <a:gd name="T1" fmla="*/ 1057 h 1057"/>
                  <a:gd name="T2" fmla="*/ 72 w 1536"/>
                  <a:gd name="T3" fmla="*/ 978 h 1057"/>
                  <a:gd name="T4" fmla="*/ 138 w 1536"/>
                  <a:gd name="T5" fmla="*/ 912 h 1057"/>
                  <a:gd name="T6" fmla="*/ 253 w 1536"/>
                  <a:gd name="T7" fmla="*/ 782 h 1057"/>
                  <a:gd name="T8" fmla="*/ 368 w 1536"/>
                  <a:gd name="T9" fmla="*/ 659 h 1057"/>
                  <a:gd name="T10" fmla="*/ 520 w 1536"/>
                  <a:gd name="T11" fmla="*/ 536 h 1057"/>
                  <a:gd name="T12" fmla="*/ 650 w 1536"/>
                  <a:gd name="T13" fmla="*/ 420 h 1057"/>
                  <a:gd name="T14" fmla="*/ 772 w 1536"/>
                  <a:gd name="T15" fmla="*/ 333 h 1057"/>
                  <a:gd name="T16" fmla="*/ 902 w 1536"/>
                  <a:gd name="T17" fmla="*/ 246 h 1057"/>
                  <a:gd name="T18" fmla="*/ 1061 w 1536"/>
                  <a:gd name="T19" fmla="*/ 166 h 1057"/>
                  <a:gd name="T20" fmla="*/ 1177 w 1536"/>
                  <a:gd name="T21" fmla="*/ 108 h 1057"/>
                  <a:gd name="T22" fmla="*/ 1273 w 1536"/>
                  <a:gd name="T23" fmla="*/ 72 h 1057"/>
                  <a:gd name="T24" fmla="*/ 1378 w 1536"/>
                  <a:gd name="T25" fmla="*/ 36 h 1057"/>
                  <a:gd name="T26" fmla="*/ 1509 w 1536"/>
                  <a:gd name="T27" fmla="*/ 0 h 105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536"/>
                  <a:gd name="T43" fmla="*/ 0 h 1057"/>
                  <a:gd name="T44" fmla="*/ 1536 w 1536"/>
                  <a:gd name="T45" fmla="*/ 1057 h 105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536" h="1057">
                    <a:moveTo>
                      <a:pt x="0" y="1057"/>
                    </a:moveTo>
                    <a:lnTo>
                      <a:pt x="72" y="978"/>
                    </a:lnTo>
                    <a:lnTo>
                      <a:pt x="138" y="912"/>
                    </a:lnTo>
                    <a:lnTo>
                      <a:pt x="253" y="782"/>
                    </a:lnTo>
                    <a:lnTo>
                      <a:pt x="377" y="659"/>
                    </a:lnTo>
                    <a:lnTo>
                      <a:pt x="529" y="536"/>
                    </a:lnTo>
                    <a:lnTo>
                      <a:pt x="659" y="420"/>
                    </a:lnTo>
                    <a:lnTo>
                      <a:pt x="790" y="333"/>
                    </a:lnTo>
                    <a:lnTo>
                      <a:pt x="920" y="246"/>
                    </a:lnTo>
                    <a:lnTo>
                      <a:pt x="1079" y="166"/>
                    </a:lnTo>
                    <a:lnTo>
                      <a:pt x="1195" y="108"/>
                    </a:lnTo>
                    <a:lnTo>
                      <a:pt x="1297" y="72"/>
                    </a:lnTo>
                    <a:lnTo>
                      <a:pt x="1405" y="36"/>
                    </a:lnTo>
                    <a:lnTo>
                      <a:pt x="1536" y="0"/>
                    </a:lnTo>
                  </a:path>
                </a:pathLst>
              </a:custGeom>
              <a:noFill/>
              <a:ln w="38100">
                <a:solidFill>
                  <a:srgbClr val="0088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1" name="Rectangle 75"/>
              <p:cNvSpPr>
                <a:spLocks noChangeArrowheads="1"/>
              </p:cNvSpPr>
              <p:nvPr/>
            </p:nvSpPr>
            <p:spPr bwMode="auto">
              <a:xfrm>
                <a:off x="3465" y="1321"/>
                <a:ext cx="1536" cy="1305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99"/>
          <p:cNvGrpSpPr>
            <a:grpSpLocks/>
          </p:cNvGrpSpPr>
          <p:nvPr/>
        </p:nvGrpSpPr>
        <p:grpSpPr bwMode="auto">
          <a:xfrm>
            <a:off x="973138" y="2789238"/>
            <a:ext cx="1570037" cy="366712"/>
            <a:chOff x="613" y="1757"/>
            <a:chExt cx="989" cy="231"/>
          </a:xfrm>
        </p:grpSpPr>
        <p:sp>
          <p:nvSpPr>
            <p:cNvPr id="40985" name="Text Box 78"/>
            <p:cNvSpPr txBox="1">
              <a:spLocks noChangeArrowheads="1"/>
            </p:cNvSpPr>
            <p:nvPr/>
          </p:nvSpPr>
          <p:spPr bwMode="auto">
            <a:xfrm>
              <a:off x="613" y="1757"/>
              <a:ext cx="356" cy="231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AA0000"/>
                  </a:solidFill>
                  <a:latin typeface="Arial" pitchFamily="34" charset="0"/>
                </a:rPr>
                <a:t>125</a:t>
              </a:r>
            </a:p>
          </p:txBody>
        </p:sp>
        <p:sp>
          <p:nvSpPr>
            <p:cNvPr id="40986" name="Line 82"/>
            <p:cNvSpPr>
              <a:spLocks noChangeShapeType="1"/>
            </p:cNvSpPr>
            <p:nvPr/>
          </p:nvSpPr>
          <p:spPr bwMode="auto">
            <a:xfrm>
              <a:off x="923" y="1902"/>
              <a:ext cx="64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0987" name="Oval 79"/>
            <p:cNvSpPr>
              <a:spLocks noChangeArrowheads="1"/>
            </p:cNvSpPr>
            <p:nvPr/>
          </p:nvSpPr>
          <p:spPr bwMode="auto">
            <a:xfrm>
              <a:off x="1539" y="1870"/>
              <a:ext cx="63" cy="6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grpSp>
        <p:nvGrpSpPr>
          <p:cNvPr id="8" name="Group 101"/>
          <p:cNvGrpSpPr>
            <a:grpSpLocks/>
          </p:cNvGrpSpPr>
          <p:nvPr/>
        </p:nvGrpSpPr>
        <p:grpSpPr bwMode="auto">
          <a:xfrm>
            <a:off x="647700" y="5130800"/>
            <a:ext cx="2330450" cy="912813"/>
            <a:chOff x="408" y="3232"/>
            <a:chExt cx="1468" cy="575"/>
          </a:xfrm>
        </p:grpSpPr>
        <p:sp>
          <p:nvSpPr>
            <p:cNvPr id="40983" name="Rectangle 87"/>
            <p:cNvSpPr>
              <a:spLocks noChangeArrowheads="1"/>
            </p:cNvSpPr>
            <p:nvPr/>
          </p:nvSpPr>
          <p:spPr bwMode="auto">
            <a:xfrm>
              <a:off x="760" y="3615"/>
              <a:ext cx="1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rgbClr val="666666"/>
                  </a:solidFill>
                  <a:latin typeface="Arial" pitchFamily="34" charset="0"/>
                </a:rPr>
                <a:t>C</a:t>
              </a:r>
              <a:r>
                <a:rPr lang="en-US" sz="2000" baseline="-25000">
                  <a:solidFill>
                    <a:srgbClr val="666666"/>
                  </a:solidFill>
                  <a:latin typeface="Arial" pitchFamily="34" charset="0"/>
                </a:rPr>
                <a:t>Ni</a:t>
              </a:r>
              <a:r>
                <a:rPr lang="en-US" sz="2000">
                  <a:solidFill>
                    <a:srgbClr val="666666"/>
                  </a:solidFill>
                  <a:latin typeface="Arial" pitchFamily="34" charset="0"/>
                </a:rPr>
                <a:t> = 21 wt% Ni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40984" name="Text Box 89"/>
            <p:cNvSpPr txBox="1">
              <a:spLocks noChangeArrowheads="1"/>
            </p:cNvSpPr>
            <p:nvPr/>
          </p:nvSpPr>
          <p:spPr bwMode="auto">
            <a:xfrm>
              <a:off x="408" y="3232"/>
              <a:ext cx="1014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From step 1:</a:t>
              </a:r>
            </a:p>
          </p:txBody>
        </p:sp>
      </p:grpSp>
      <p:grpSp>
        <p:nvGrpSpPr>
          <p:cNvPr id="9" name="Group 95"/>
          <p:cNvGrpSpPr>
            <a:grpSpLocks/>
          </p:cNvGrpSpPr>
          <p:nvPr/>
        </p:nvGrpSpPr>
        <p:grpSpPr bwMode="auto">
          <a:xfrm>
            <a:off x="6505575" y="2997200"/>
            <a:ext cx="100013" cy="1169988"/>
            <a:chOff x="4098" y="1888"/>
            <a:chExt cx="63" cy="737"/>
          </a:xfrm>
        </p:grpSpPr>
        <p:sp>
          <p:nvSpPr>
            <p:cNvPr id="40981" name="Line 73"/>
            <p:cNvSpPr>
              <a:spLocks noChangeShapeType="1"/>
            </p:cNvSpPr>
            <p:nvPr/>
          </p:nvSpPr>
          <p:spPr bwMode="auto">
            <a:xfrm flipV="1">
              <a:off x="4129" y="1915"/>
              <a:ext cx="1" cy="710"/>
            </a:xfrm>
            <a:prstGeom prst="line">
              <a:avLst/>
            </a:prstGeom>
            <a:noFill/>
            <a:ln w="34925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0982" name="Oval 90"/>
            <p:cNvSpPr>
              <a:spLocks noChangeArrowheads="1"/>
            </p:cNvSpPr>
            <p:nvPr/>
          </p:nvSpPr>
          <p:spPr bwMode="auto">
            <a:xfrm>
              <a:off x="4098" y="1888"/>
              <a:ext cx="63" cy="6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grpSp>
        <p:nvGrpSpPr>
          <p:cNvPr id="10" name="Group 98"/>
          <p:cNvGrpSpPr>
            <a:grpSpLocks/>
          </p:cNvGrpSpPr>
          <p:nvPr/>
        </p:nvGrpSpPr>
        <p:grpSpPr bwMode="auto">
          <a:xfrm>
            <a:off x="5135563" y="2892425"/>
            <a:ext cx="1395412" cy="334963"/>
            <a:chOff x="3235" y="1822"/>
            <a:chExt cx="879" cy="211"/>
          </a:xfrm>
        </p:grpSpPr>
        <p:sp>
          <p:nvSpPr>
            <p:cNvPr id="40978" name="Line 74"/>
            <p:cNvSpPr>
              <a:spLocks noChangeShapeType="1"/>
            </p:cNvSpPr>
            <p:nvPr/>
          </p:nvSpPr>
          <p:spPr bwMode="auto">
            <a:xfrm>
              <a:off x="3469" y="1923"/>
              <a:ext cx="645" cy="1"/>
            </a:xfrm>
            <a:prstGeom prst="line">
              <a:avLst/>
            </a:prstGeom>
            <a:noFill/>
            <a:ln w="34925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0979" name="Oval 76"/>
            <p:cNvSpPr>
              <a:spLocks noChangeArrowheads="1"/>
            </p:cNvSpPr>
            <p:nvPr/>
          </p:nvSpPr>
          <p:spPr bwMode="auto">
            <a:xfrm>
              <a:off x="3436" y="1894"/>
              <a:ext cx="58" cy="58"/>
            </a:xfrm>
            <a:prstGeom prst="ellipse">
              <a:avLst/>
            </a:prstGeom>
            <a:solidFill>
              <a:srgbClr val="88888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0" name="Rectangle 97"/>
            <p:cNvSpPr>
              <a:spLocks noChangeArrowheads="1"/>
            </p:cNvSpPr>
            <p:nvPr/>
          </p:nvSpPr>
          <p:spPr bwMode="auto">
            <a:xfrm>
              <a:off x="3235" y="1822"/>
              <a:ext cx="1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8800"/>
                  </a:solidFill>
                  <a:latin typeface="Arial" pitchFamily="34" charset="0"/>
                </a:rPr>
                <a:t>30</a:t>
              </a:r>
              <a:endParaRPr lang="en-US">
                <a:solidFill>
                  <a:srgbClr val="008800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DDE4ED-BDF8-41C7-9C85-C0FC2A658568}" type="slidenum">
              <a:rPr lang="en-US"/>
              <a:pPr/>
              <a:t>14</a:t>
            </a:fld>
            <a:endParaRPr lang="en-US"/>
          </a:p>
        </p:txBody>
      </p:sp>
      <p:pic>
        <p:nvPicPr>
          <p:cNvPr id="43011" name="Picture 9" descr="Fig 18_6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" y="1844675"/>
            <a:ext cx="3652838" cy="32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Charge Carriers in Insulators and Semiconductors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89413" y="1552575"/>
            <a:ext cx="4721225" cy="40925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0" smtClean="0">
                <a:ea typeface="ＭＳ Ｐゴシック" charset="-128"/>
              </a:rPr>
              <a:t>Two types of electronic charge carriers: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200" b="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0" smtClean="0">
                <a:solidFill>
                  <a:srgbClr val="FF3300"/>
                </a:solidFill>
                <a:ea typeface="ＭＳ Ｐゴシック" charset="-128"/>
              </a:rPr>
              <a:t>Free Electron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0" smtClean="0">
                <a:solidFill>
                  <a:srgbClr val="FF3300"/>
                </a:solidFill>
                <a:ea typeface="ＭＳ Ｐゴシック" charset="-128"/>
              </a:rPr>
              <a:t>     </a:t>
            </a:r>
            <a:r>
              <a:rPr lang="en-US" sz="2400" b="0" smtClean="0">
                <a:ea typeface="ＭＳ Ｐゴシック" charset="-128"/>
              </a:rPr>
              <a:t>– negative charge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0" smtClean="0">
                <a:ea typeface="ＭＳ Ｐゴシック" charset="-128"/>
              </a:rPr>
              <a:t>     – in conduction band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b="0" smtClean="0">
              <a:solidFill>
                <a:schemeClr val="accent2"/>
              </a:solidFill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0" smtClean="0">
                <a:solidFill>
                  <a:schemeClr val="accent2"/>
                </a:solidFill>
                <a:ea typeface="ＭＳ Ｐゴシック" charset="-128"/>
              </a:rPr>
              <a:t>Hole</a:t>
            </a:r>
            <a:r>
              <a:rPr lang="en-US" sz="2400" b="0" smtClean="0">
                <a:ea typeface="ＭＳ Ｐゴシック" charset="-128"/>
              </a:rPr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0" smtClean="0">
                <a:ea typeface="ＭＳ Ｐゴシック" charset="-128"/>
              </a:rPr>
              <a:t>     – positive charge</a:t>
            </a:r>
            <a:br>
              <a:rPr lang="en-US" sz="2400" b="0" smtClean="0">
                <a:ea typeface="ＭＳ Ｐゴシック" charset="-128"/>
              </a:rPr>
            </a:br>
            <a:r>
              <a:rPr lang="en-US" sz="2400" b="0" smtClean="0">
                <a:ea typeface="ＭＳ Ｐゴシック" charset="-128"/>
              </a:rPr>
              <a:t> – vacant electron state in     </a:t>
            </a:r>
            <a:br>
              <a:rPr lang="en-US" sz="2400" b="0" smtClean="0">
                <a:ea typeface="ＭＳ Ｐゴシック" charset="-128"/>
              </a:rPr>
            </a:br>
            <a:r>
              <a:rPr lang="en-US" sz="2400" b="0" smtClean="0">
                <a:ea typeface="ＭＳ Ｐゴシック" charset="-128"/>
              </a:rPr>
              <a:t>      the valence band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0" smtClean="0">
                <a:ea typeface="ＭＳ Ｐゴシック" charset="-128"/>
              </a:rPr>
              <a:t>  </a:t>
            </a:r>
            <a:endParaRPr lang="en-US" sz="2400" b="0" smtClean="0">
              <a:solidFill>
                <a:srgbClr val="003399"/>
              </a:solidFill>
              <a:ea typeface="ＭＳ Ｐゴシック" charset="-128"/>
            </a:endParaRPr>
          </a:p>
        </p:txBody>
      </p:sp>
      <p:sp>
        <p:nvSpPr>
          <p:cNvPr id="43014" name="Rectangle 7"/>
          <p:cNvSpPr>
            <a:spLocks noChangeArrowheads="1"/>
          </p:cNvSpPr>
          <p:nvPr/>
        </p:nvSpPr>
        <p:spPr bwMode="auto">
          <a:xfrm>
            <a:off x="1001713" y="1330325"/>
            <a:ext cx="2041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18.6(b),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43015" name="Rectangle 11"/>
          <p:cNvSpPr>
            <a:spLocks noChangeArrowheads="1"/>
          </p:cNvSpPr>
          <p:nvPr/>
        </p:nvSpPr>
        <p:spPr bwMode="auto">
          <a:xfrm>
            <a:off x="1025525" y="5891213"/>
            <a:ext cx="5638800" cy="4572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Move at different speeds - </a:t>
            </a:r>
            <a:r>
              <a:rPr lang="en-US">
                <a:solidFill>
                  <a:srgbClr val="003399"/>
                </a:solidFill>
                <a:latin typeface="Arial" pitchFamily="34" charset="0"/>
              </a:rPr>
              <a:t>drift velocities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E0BEC2-BABB-49A3-82A8-6B9F2320AFA9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Arial" pitchFamily="34" charset="0"/>
                <a:sym typeface="Symbol" pitchFamily="18" charset="2"/>
              </a:rPr>
              <a:t>Intrinsic Semiconductors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1203325"/>
            <a:ext cx="7772400" cy="1343025"/>
          </a:xfrm>
        </p:spPr>
        <p:txBody>
          <a:bodyPr/>
          <a:lstStyle/>
          <a:p>
            <a:r>
              <a:rPr lang="en-US" sz="2400" b="0" smtClean="0">
                <a:ea typeface="ＭＳ Ｐゴシック" charset="-128"/>
                <a:cs typeface="Arial" pitchFamily="34" charset="0"/>
                <a:sym typeface="Symbol" pitchFamily="18" charset="2"/>
              </a:rPr>
              <a:t>Pure material semiconductors: e.g., silicon &amp; germanium</a:t>
            </a:r>
          </a:p>
          <a:p>
            <a:pPr lvl="1"/>
            <a:r>
              <a:rPr lang="en-US" sz="2400" b="0" smtClean="0">
                <a:ea typeface="ＭＳ Ｐゴシック" charset="-128"/>
                <a:cs typeface="Arial" pitchFamily="34" charset="0"/>
                <a:sym typeface="Symbol" pitchFamily="18" charset="2"/>
              </a:rPr>
              <a:t>Group IVA materials</a:t>
            </a: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696913" y="2444750"/>
            <a:ext cx="7889875" cy="28670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en-US" sz="140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  <a:t>Compound semiconductors 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120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  <a:t>III-V compounds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  <a:cs typeface="Arial" pitchFamily="34" charset="0"/>
                <a:sym typeface="Symbol" pitchFamily="18" charset="2"/>
              </a:rPr>
              <a:t>  Ex:  GaAs &amp; InSb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120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  <a:t>II-VI compounds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  <a:cs typeface="Arial" pitchFamily="34" charset="0"/>
                <a:sym typeface="Symbol" pitchFamily="18" charset="2"/>
              </a:rPr>
              <a:t>  Ex:  CdS &amp; ZnTe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120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  <a:t>The wider the electronegativity difference between </a:t>
            </a:r>
            <a:b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</a:br>
            <a:r>
              <a:rPr lang="en-US">
                <a:latin typeface="Arial" pitchFamily="34" charset="0"/>
                <a:cs typeface="Arial" pitchFamily="34" charset="0"/>
                <a:sym typeface="Symbol" pitchFamily="18" charset="2"/>
              </a:rPr>
              <a:t>     the elements the wider the energy gap.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A9C5BD-A937-4E48-85F0-654FB8B3E811}" type="slidenum">
              <a:rPr lang="en-US"/>
              <a:pPr/>
              <a:t>16</a:t>
            </a:fld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 charset="-128"/>
              </a:rPr>
              <a:t>Intrinsic Semiconduction in Terms of Electron and Hole Migration</a:t>
            </a:r>
          </a:p>
        </p:txBody>
      </p:sp>
      <p:sp>
        <p:nvSpPr>
          <p:cNvPr id="47109" name="Rectangle 20"/>
          <p:cNvSpPr>
            <a:spLocks noChangeArrowheads="1"/>
          </p:cNvSpPr>
          <p:nvPr/>
        </p:nvSpPr>
        <p:spPr bwMode="auto">
          <a:xfrm>
            <a:off x="6400800" y="46482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18.11,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47110" name="Rectangle 372"/>
          <p:cNvSpPr>
            <a:spLocks noChangeArrowheads="1"/>
          </p:cNvSpPr>
          <p:nvPr/>
        </p:nvSpPr>
        <p:spPr bwMode="auto">
          <a:xfrm>
            <a:off x="1254125" y="4292600"/>
            <a:ext cx="1206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electric field</a:t>
            </a:r>
            <a:endParaRPr lang="en-US">
              <a:latin typeface="Arial" pitchFamily="34" charset="0"/>
            </a:endParaRPr>
          </a:p>
        </p:txBody>
      </p:sp>
      <p:sp>
        <p:nvSpPr>
          <p:cNvPr id="47111" name="Rectangle 374"/>
          <p:cNvSpPr>
            <a:spLocks noChangeArrowheads="1"/>
          </p:cNvSpPr>
          <p:nvPr/>
        </p:nvSpPr>
        <p:spPr bwMode="auto">
          <a:xfrm>
            <a:off x="3836988" y="4292600"/>
            <a:ext cx="1206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electric field</a:t>
            </a:r>
            <a:endParaRPr lang="en-US">
              <a:latin typeface="Arial" pitchFamily="34" charset="0"/>
            </a:endParaRPr>
          </a:p>
        </p:txBody>
      </p:sp>
      <p:sp>
        <p:nvSpPr>
          <p:cNvPr id="47112" name="Rectangle 380"/>
          <p:cNvSpPr>
            <a:spLocks noChangeArrowheads="1"/>
          </p:cNvSpPr>
          <p:nvPr/>
        </p:nvSpPr>
        <p:spPr bwMode="auto">
          <a:xfrm>
            <a:off x="6580188" y="4292600"/>
            <a:ext cx="1206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electric field</a:t>
            </a:r>
            <a:endParaRPr lang="en-US">
              <a:latin typeface="Arial" pitchFamily="34" charset="0"/>
            </a:endParaRPr>
          </a:p>
        </p:txBody>
      </p:sp>
      <p:grpSp>
        <p:nvGrpSpPr>
          <p:cNvPr id="2" name="Group 392"/>
          <p:cNvGrpSpPr>
            <a:grpSpLocks/>
          </p:cNvGrpSpPr>
          <p:nvPr/>
        </p:nvGrpSpPr>
        <p:grpSpPr bwMode="auto">
          <a:xfrm>
            <a:off x="533400" y="4664075"/>
            <a:ext cx="6705600" cy="1797050"/>
            <a:chOff x="336" y="2938"/>
            <a:chExt cx="4224" cy="1132"/>
          </a:xfrm>
        </p:grpSpPr>
        <p:sp>
          <p:nvSpPr>
            <p:cNvPr id="47477" name="Rectangle 4"/>
            <p:cNvSpPr>
              <a:spLocks noChangeArrowheads="1"/>
            </p:cNvSpPr>
            <p:nvPr/>
          </p:nvSpPr>
          <p:spPr bwMode="auto">
            <a:xfrm>
              <a:off x="2814" y="3415"/>
              <a:ext cx="208" cy="24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78" name="Rectangle 5"/>
            <p:cNvSpPr>
              <a:spLocks noChangeArrowheads="1"/>
            </p:cNvSpPr>
            <p:nvPr/>
          </p:nvSpPr>
          <p:spPr bwMode="auto">
            <a:xfrm>
              <a:off x="2185" y="3415"/>
              <a:ext cx="222" cy="24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79" name="Rectangle 6"/>
            <p:cNvSpPr>
              <a:spLocks noChangeArrowheads="1"/>
            </p:cNvSpPr>
            <p:nvPr/>
          </p:nvSpPr>
          <p:spPr bwMode="auto">
            <a:xfrm>
              <a:off x="1577" y="3415"/>
              <a:ext cx="201" cy="240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80" name="Rectangle 7"/>
            <p:cNvSpPr>
              <a:spLocks noChangeArrowheads="1"/>
            </p:cNvSpPr>
            <p:nvPr/>
          </p:nvSpPr>
          <p:spPr bwMode="auto">
            <a:xfrm>
              <a:off x="336" y="2938"/>
              <a:ext cx="28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Electrical Conductivity given by:</a:t>
              </a:r>
            </a:p>
          </p:txBody>
        </p:sp>
        <p:sp>
          <p:nvSpPr>
            <p:cNvPr id="47481" name="Line 9"/>
            <p:cNvSpPr>
              <a:spLocks noChangeShapeType="1"/>
            </p:cNvSpPr>
            <p:nvPr/>
          </p:nvSpPr>
          <p:spPr bwMode="auto">
            <a:xfrm>
              <a:off x="3072" y="3504"/>
              <a:ext cx="40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7482" name="Line 10"/>
            <p:cNvSpPr>
              <a:spLocks noChangeShapeType="1"/>
            </p:cNvSpPr>
            <p:nvPr/>
          </p:nvSpPr>
          <p:spPr bwMode="auto">
            <a:xfrm flipH="1">
              <a:off x="1761" y="3582"/>
              <a:ext cx="206" cy="2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7483" name="Rectangle 11"/>
            <p:cNvSpPr>
              <a:spLocks noChangeArrowheads="1"/>
            </p:cNvSpPr>
            <p:nvPr/>
          </p:nvSpPr>
          <p:spPr bwMode="auto">
            <a:xfrm>
              <a:off x="861" y="3782"/>
              <a:ext cx="11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4D4D4D"/>
                  </a:solidFill>
                  <a:latin typeface="Arial" pitchFamily="34" charset="0"/>
                </a:rPr>
                <a:t># electrons/m</a:t>
              </a:r>
              <a:r>
                <a:rPr lang="en-US" baseline="26000">
                  <a:solidFill>
                    <a:srgbClr val="4D4D4D"/>
                  </a:solidFill>
                  <a:latin typeface="Arial" pitchFamily="34" charset="0"/>
                </a:rPr>
                <a:t>3</a:t>
              </a:r>
              <a:endParaRPr lang="en-US" sz="2000">
                <a:solidFill>
                  <a:srgbClr val="4D4D4D"/>
                </a:solidFill>
                <a:latin typeface="Arial" pitchFamily="34" charset="0"/>
              </a:endParaRPr>
            </a:p>
          </p:txBody>
        </p:sp>
        <p:sp>
          <p:nvSpPr>
            <p:cNvPr id="47484" name="Rectangle 12"/>
            <p:cNvSpPr>
              <a:spLocks noChangeArrowheads="1"/>
            </p:cNvSpPr>
            <p:nvPr/>
          </p:nvSpPr>
          <p:spPr bwMode="auto">
            <a:xfrm>
              <a:off x="1817" y="3717"/>
              <a:ext cx="1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>
                <a:solidFill>
                  <a:srgbClr val="4D4D4D"/>
                </a:solidFill>
                <a:latin typeface="Arial" pitchFamily="34" charset="0"/>
              </a:endParaRPr>
            </a:p>
          </p:txBody>
        </p:sp>
        <p:sp>
          <p:nvSpPr>
            <p:cNvPr id="47485" name="Line 13"/>
            <p:cNvSpPr>
              <a:spLocks noChangeShapeType="1"/>
            </p:cNvSpPr>
            <p:nvPr/>
          </p:nvSpPr>
          <p:spPr bwMode="auto">
            <a:xfrm>
              <a:off x="2296" y="3640"/>
              <a:ext cx="54" cy="2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7486" name="Rectangle 14"/>
            <p:cNvSpPr>
              <a:spLocks noChangeArrowheads="1"/>
            </p:cNvSpPr>
            <p:nvPr/>
          </p:nvSpPr>
          <p:spPr bwMode="auto">
            <a:xfrm>
              <a:off x="2256" y="3774"/>
              <a:ext cx="16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4D4D4D"/>
                  </a:solidFill>
                  <a:latin typeface="Arial" pitchFamily="34" charset="0"/>
                </a:rPr>
                <a:t>electron mobility</a:t>
              </a:r>
            </a:p>
          </p:txBody>
        </p:sp>
        <p:sp>
          <p:nvSpPr>
            <p:cNvPr id="47487" name="Line 15"/>
            <p:cNvSpPr>
              <a:spLocks noChangeShapeType="1"/>
            </p:cNvSpPr>
            <p:nvPr/>
          </p:nvSpPr>
          <p:spPr bwMode="auto">
            <a:xfrm flipH="1">
              <a:off x="2656" y="3231"/>
              <a:ext cx="66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7488" name="Rectangle 16"/>
            <p:cNvSpPr>
              <a:spLocks noChangeArrowheads="1"/>
            </p:cNvSpPr>
            <p:nvPr/>
          </p:nvSpPr>
          <p:spPr bwMode="auto">
            <a:xfrm>
              <a:off x="2688" y="3120"/>
              <a:ext cx="8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Arial" pitchFamily="34" charset="0"/>
                </a:rPr>
                <a:t># holes/m</a:t>
              </a:r>
              <a:r>
                <a:rPr lang="en-US" baseline="26000">
                  <a:solidFill>
                    <a:schemeClr val="tx2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47489" name="Rectangle 17"/>
            <p:cNvSpPr>
              <a:spLocks noChangeArrowheads="1"/>
            </p:cNvSpPr>
            <p:nvPr/>
          </p:nvSpPr>
          <p:spPr bwMode="auto">
            <a:xfrm>
              <a:off x="3408" y="3055"/>
              <a:ext cx="1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>
                <a:solidFill>
                  <a:schemeClr val="tx2"/>
                </a:solidFill>
                <a:latin typeface="Arial" pitchFamily="34" charset="0"/>
              </a:endParaRPr>
            </a:p>
          </p:txBody>
        </p:sp>
        <p:sp>
          <p:nvSpPr>
            <p:cNvPr id="47490" name="Rectangle 18"/>
            <p:cNvSpPr>
              <a:spLocks noChangeArrowheads="1"/>
            </p:cNvSpPr>
            <p:nvPr/>
          </p:nvSpPr>
          <p:spPr bwMode="auto">
            <a:xfrm>
              <a:off x="3456" y="3504"/>
              <a:ext cx="1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Arial" pitchFamily="34" charset="0"/>
                </a:rPr>
                <a:t>hole mobility</a:t>
              </a:r>
            </a:p>
          </p:txBody>
        </p:sp>
        <p:graphicFrame>
          <p:nvGraphicFramePr>
            <p:cNvPr id="47106" name="Object 388"/>
            <p:cNvGraphicFramePr>
              <a:graphicFrameLocks noChangeAspect="1"/>
            </p:cNvGraphicFramePr>
            <p:nvPr/>
          </p:nvGraphicFramePr>
          <p:xfrm>
            <a:off x="1604" y="3382"/>
            <a:ext cx="1429" cy="304"/>
          </p:xfrm>
          <a:graphic>
            <a:graphicData uri="http://schemas.openxmlformats.org/presentationml/2006/ole">
              <p:oleObj spid="_x0000_s47106" name="Equation" r:id="rId4" imgW="1193760" imgH="253800" progId="Equation.3">
                <p:embed/>
              </p:oleObj>
            </a:graphicData>
          </a:graphic>
        </p:graphicFrame>
      </p:grpSp>
      <p:grpSp>
        <p:nvGrpSpPr>
          <p:cNvPr id="47114" name="Group 396"/>
          <p:cNvGrpSpPr>
            <a:grpSpLocks/>
          </p:cNvGrpSpPr>
          <p:nvPr/>
        </p:nvGrpSpPr>
        <p:grpSpPr bwMode="auto">
          <a:xfrm>
            <a:off x="533400" y="1600200"/>
            <a:ext cx="7921625" cy="2700338"/>
            <a:chOff x="336" y="1008"/>
            <a:chExt cx="4990" cy="1701"/>
          </a:xfrm>
        </p:grpSpPr>
        <p:sp>
          <p:nvSpPr>
            <p:cNvPr id="47115" name="Oval 390"/>
            <p:cNvSpPr>
              <a:spLocks noChangeArrowheads="1"/>
            </p:cNvSpPr>
            <p:nvPr/>
          </p:nvSpPr>
          <p:spPr bwMode="auto">
            <a:xfrm rot="-2897058">
              <a:off x="2780" y="1949"/>
              <a:ext cx="172" cy="1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6" name="Rectangle 19"/>
            <p:cNvSpPr>
              <a:spLocks noChangeArrowheads="1"/>
            </p:cNvSpPr>
            <p:nvPr/>
          </p:nvSpPr>
          <p:spPr bwMode="auto">
            <a:xfrm>
              <a:off x="336" y="1008"/>
              <a:ext cx="28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Concept of electrons and holes:</a:t>
              </a:r>
            </a:p>
          </p:txBody>
        </p:sp>
        <p:sp>
          <p:nvSpPr>
            <p:cNvPr id="47117" name="Oval 24"/>
            <p:cNvSpPr>
              <a:spLocks noChangeArrowheads="1"/>
            </p:cNvSpPr>
            <p:nvPr/>
          </p:nvSpPr>
          <p:spPr bwMode="auto">
            <a:xfrm>
              <a:off x="4186" y="2300"/>
              <a:ext cx="56" cy="56"/>
            </a:xfrm>
            <a:prstGeom prst="ellipse">
              <a:avLst/>
            </a:prstGeom>
            <a:solidFill>
              <a:srgbClr val="AA0000"/>
            </a:solidFill>
            <a:ln w="127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18" name="Group 25"/>
            <p:cNvGrpSpPr>
              <a:grpSpLocks/>
            </p:cNvGrpSpPr>
            <p:nvPr/>
          </p:nvGrpSpPr>
          <p:grpSpPr bwMode="auto">
            <a:xfrm>
              <a:off x="750" y="1712"/>
              <a:ext cx="1024" cy="736"/>
              <a:chOff x="750" y="1712"/>
              <a:chExt cx="1024" cy="736"/>
            </a:xfrm>
          </p:grpSpPr>
          <p:sp>
            <p:nvSpPr>
              <p:cNvPr id="47465" name="Oval 26"/>
              <p:cNvSpPr>
                <a:spLocks noChangeArrowheads="1"/>
              </p:cNvSpPr>
              <p:nvPr/>
            </p:nvSpPr>
            <p:spPr bwMode="auto">
              <a:xfrm>
                <a:off x="750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66" name="Oval 27"/>
              <p:cNvSpPr>
                <a:spLocks noChangeArrowheads="1"/>
              </p:cNvSpPr>
              <p:nvPr/>
            </p:nvSpPr>
            <p:spPr bwMode="auto">
              <a:xfrm>
                <a:off x="1038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67" name="Oval 28"/>
              <p:cNvSpPr>
                <a:spLocks noChangeArrowheads="1"/>
              </p:cNvSpPr>
              <p:nvPr/>
            </p:nvSpPr>
            <p:spPr bwMode="auto">
              <a:xfrm>
                <a:off x="1326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68" name="Oval 29"/>
              <p:cNvSpPr>
                <a:spLocks noChangeArrowheads="1"/>
              </p:cNvSpPr>
              <p:nvPr/>
            </p:nvSpPr>
            <p:spPr bwMode="auto">
              <a:xfrm>
                <a:off x="1614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69" name="Oval 30"/>
              <p:cNvSpPr>
                <a:spLocks noChangeArrowheads="1"/>
              </p:cNvSpPr>
              <p:nvPr/>
            </p:nvSpPr>
            <p:spPr bwMode="auto">
              <a:xfrm>
                <a:off x="750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70" name="Oval 31"/>
              <p:cNvSpPr>
                <a:spLocks noChangeArrowheads="1"/>
              </p:cNvSpPr>
              <p:nvPr/>
            </p:nvSpPr>
            <p:spPr bwMode="auto">
              <a:xfrm>
                <a:off x="1038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71" name="Oval 32"/>
              <p:cNvSpPr>
                <a:spLocks noChangeArrowheads="1"/>
              </p:cNvSpPr>
              <p:nvPr/>
            </p:nvSpPr>
            <p:spPr bwMode="auto">
              <a:xfrm>
                <a:off x="1326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72" name="Oval 33"/>
              <p:cNvSpPr>
                <a:spLocks noChangeArrowheads="1"/>
              </p:cNvSpPr>
              <p:nvPr/>
            </p:nvSpPr>
            <p:spPr bwMode="auto">
              <a:xfrm>
                <a:off x="1614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73" name="Oval 34"/>
              <p:cNvSpPr>
                <a:spLocks noChangeArrowheads="1"/>
              </p:cNvSpPr>
              <p:nvPr/>
            </p:nvSpPr>
            <p:spPr bwMode="auto">
              <a:xfrm>
                <a:off x="750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74" name="Oval 35"/>
              <p:cNvSpPr>
                <a:spLocks noChangeArrowheads="1"/>
              </p:cNvSpPr>
              <p:nvPr/>
            </p:nvSpPr>
            <p:spPr bwMode="auto">
              <a:xfrm>
                <a:off x="1038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75" name="Oval 36"/>
              <p:cNvSpPr>
                <a:spLocks noChangeArrowheads="1"/>
              </p:cNvSpPr>
              <p:nvPr/>
            </p:nvSpPr>
            <p:spPr bwMode="auto">
              <a:xfrm>
                <a:off x="1326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76" name="Oval 37"/>
              <p:cNvSpPr>
                <a:spLocks noChangeArrowheads="1"/>
              </p:cNvSpPr>
              <p:nvPr/>
            </p:nvSpPr>
            <p:spPr bwMode="auto">
              <a:xfrm>
                <a:off x="1614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7119" name="Group 38"/>
            <p:cNvGrpSpPr>
              <a:grpSpLocks/>
            </p:cNvGrpSpPr>
            <p:nvPr/>
          </p:nvGrpSpPr>
          <p:grpSpPr bwMode="auto">
            <a:xfrm>
              <a:off x="654" y="1616"/>
              <a:ext cx="1216" cy="928"/>
              <a:chOff x="654" y="1616"/>
              <a:chExt cx="1216" cy="928"/>
            </a:xfrm>
          </p:grpSpPr>
          <p:sp>
            <p:nvSpPr>
              <p:cNvPr id="47373" name="Oval 39"/>
              <p:cNvSpPr>
                <a:spLocks noChangeArrowheads="1"/>
              </p:cNvSpPr>
              <p:nvPr/>
            </p:nvSpPr>
            <p:spPr bwMode="auto">
              <a:xfrm>
                <a:off x="1334" y="1904"/>
                <a:ext cx="64" cy="64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74" name="Oval 40"/>
              <p:cNvSpPr>
                <a:spLocks noChangeArrowheads="1"/>
              </p:cNvSpPr>
              <p:nvPr/>
            </p:nvSpPr>
            <p:spPr bwMode="auto">
              <a:xfrm>
                <a:off x="1406" y="1904"/>
                <a:ext cx="64" cy="64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7375" name="Group 41"/>
              <p:cNvGrpSpPr>
                <a:grpSpLocks/>
              </p:cNvGrpSpPr>
              <p:nvPr/>
            </p:nvGrpSpPr>
            <p:grpSpPr bwMode="auto">
              <a:xfrm>
                <a:off x="758" y="2480"/>
                <a:ext cx="136" cy="64"/>
                <a:chOff x="758" y="2480"/>
                <a:chExt cx="136" cy="64"/>
              </a:xfrm>
            </p:grpSpPr>
            <p:sp>
              <p:nvSpPr>
                <p:cNvPr id="47463" name="Oval 42"/>
                <p:cNvSpPr>
                  <a:spLocks noChangeArrowheads="1"/>
                </p:cNvSpPr>
                <p:nvPr/>
              </p:nvSpPr>
              <p:spPr bwMode="auto">
                <a:xfrm>
                  <a:off x="758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64" name="Oval 43"/>
                <p:cNvSpPr>
                  <a:spLocks noChangeArrowheads="1"/>
                </p:cNvSpPr>
                <p:nvPr/>
              </p:nvSpPr>
              <p:spPr bwMode="auto">
                <a:xfrm>
                  <a:off x="830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76" name="Group 44"/>
              <p:cNvGrpSpPr>
                <a:grpSpLocks/>
              </p:cNvGrpSpPr>
              <p:nvPr/>
            </p:nvGrpSpPr>
            <p:grpSpPr bwMode="auto">
              <a:xfrm>
                <a:off x="1046" y="2480"/>
                <a:ext cx="136" cy="64"/>
                <a:chOff x="1046" y="2480"/>
                <a:chExt cx="136" cy="64"/>
              </a:xfrm>
            </p:grpSpPr>
            <p:sp>
              <p:nvSpPr>
                <p:cNvPr id="47461" name="Oval 45"/>
                <p:cNvSpPr>
                  <a:spLocks noChangeArrowheads="1"/>
                </p:cNvSpPr>
                <p:nvPr/>
              </p:nvSpPr>
              <p:spPr bwMode="auto">
                <a:xfrm>
                  <a:off x="1046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62" name="Oval 46"/>
                <p:cNvSpPr>
                  <a:spLocks noChangeArrowheads="1"/>
                </p:cNvSpPr>
                <p:nvPr/>
              </p:nvSpPr>
              <p:spPr bwMode="auto">
                <a:xfrm>
                  <a:off x="1118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77" name="Group 47"/>
              <p:cNvGrpSpPr>
                <a:grpSpLocks/>
              </p:cNvGrpSpPr>
              <p:nvPr/>
            </p:nvGrpSpPr>
            <p:grpSpPr bwMode="auto">
              <a:xfrm>
                <a:off x="1334" y="2480"/>
                <a:ext cx="136" cy="64"/>
                <a:chOff x="1334" y="2480"/>
                <a:chExt cx="136" cy="64"/>
              </a:xfrm>
            </p:grpSpPr>
            <p:sp>
              <p:nvSpPr>
                <p:cNvPr id="47459" name="Oval 48"/>
                <p:cNvSpPr>
                  <a:spLocks noChangeArrowheads="1"/>
                </p:cNvSpPr>
                <p:nvPr/>
              </p:nvSpPr>
              <p:spPr bwMode="auto">
                <a:xfrm>
                  <a:off x="1334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60" name="Oval 49"/>
                <p:cNvSpPr>
                  <a:spLocks noChangeArrowheads="1"/>
                </p:cNvSpPr>
                <p:nvPr/>
              </p:nvSpPr>
              <p:spPr bwMode="auto">
                <a:xfrm>
                  <a:off x="1406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78" name="Group 50"/>
              <p:cNvGrpSpPr>
                <a:grpSpLocks/>
              </p:cNvGrpSpPr>
              <p:nvPr/>
            </p:nvGrpSpPr>
            <p:grpSpPr bwMode="auto">
              <a:xfrm>
                <a:off x="1622" y="2480"/>
                <a:ext cx="136" cy="64"/>
                <a:chOff x="1622" y="2480"/>
                <a:chExt cx="136" cy="64"/>
              </a:xfrm>
            </p:grpSpPr>
            <p:sp>
              <p:nvSpPr>
                <p:cNvPr id="47457" name="Oval 51"/>
                <p:cNvSpPr>
                  <a:spLocks noChangeArrowheads="1"/>
                </p:cNvSpPr>
                <p:nvPr/>
              </p:nvSpPr>
              <p:spPr bwMode="auto">
                <a:xfrm>
                  <a:off x="1622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58" name="Oval 52"/>
                <p:cNvSpPr>
                  <a:spLocks noChangeArrowheads="1"/>
                </p:cNvSpPr>
                <p:nvPr/>
              </p:nvSpPr>
              <p:spPr bwMode="auto">
                <a:xfrm>
                  <a:off x="1694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79" name="Group 53"/>
              <p:cNvGrpSpPr>
                <a:grpSpLocks/>
              </p:cNvGrpSpPr>
              <p:nvPr/>
            </p:nvGrpSpPr>
            <p:grpSpPr bwMode="auto">
              <a:xfrm>
                <a:off x="758" y="2192"/>
                <a:ext cx="136" cy="64"/>
                <a:chOff x="758" y="2192"/>
                <a:chExt cx="136" cy="64"/>
              </a:xfrm>
            </p:grpSpPr>
            <p:sp>
              <p:nvSpPr>
                <p:cNvPr id="47455" name="Oval 54"/>
                <p:cNvSpPr>
                  <a:spLocks noChangeArrowheads="1"/>
                </p:cNvSpPr>
                <p:nvPr/>
              </p:nvSpPr>
              <p:spPr bwMode="auto">
                <a:xfrm>
                  <a:off x="758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56" name="Oval 55"/>
                <p:cNvSpPr>
                  <a:spLocks noChangeArrowheads="1"/>
                </p:cNvSpPr>
                <p:nvPr/>
              </p:nvSpPr>
              <p:spPr bwMode="auto">
                <a:xfrm>
                  <a:off x="830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0" name="Group 56"/>
              <p:cNvGrpSpPr>
                <a:grpSpLocks/>
              </p:cNvGrpSpPr>
              <p:nvPr/>
            </p:nvGrpSpPr>
            <p:grpSpPr bwMode="auto">
              <a:xfrm>
                <a:off x="942" y="2296"/>
                <a:ext cx="64" cy="136"/>
                <a:chOff x="942" y="2296"/>
                <a:chExt cx="64" cy="136"/>
              </a:xfrm>
            </p:grpSpPr>
            <p:sp>
              <p:nvSpPr>
                <p:cNvPr id="47453" name="Oval 57"/>
                <p:cNvSpPr>
                  <a:spLocks noChangeArrowheads="1"/>
                </p:cNvSpPr>
                <p:nvPr/>
              </p:nvSpPr>
              <p:spPr bwMode="auto">
                <a:xfrm>
                  <a:off x="942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54" name="Oval 58"/>
                <p:cNvSpPr>
                  <a:spLocks noChangeArrowheads="1"/>
                </p:cNvSpPr>
                <p:nvPr/>
              </p:nvSpPr>
              <p:spPr bwMode="auto">
                <a:xfrm>
                  <a:off x="942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1" name="Group 59"/>
              <p:cNvGrpSpPr>
                <a:grpSpLocks/>
              </p:cNvGrpSpPr>
              <p:nvPr/>
            </p:nvGrpSpPr>
            <p:grpSpPr bwMode="auto">
              <a:xfrm>
                <a:off x="654" y="2296"/>
                <a:ext cx="64" cy="136"/>
                <a:chOff x="654" y="2296"/>
                <a:chExt cx="64" cy="136"/>
              </a:xfrm>
            </p:grpSpPr>
            <p:sp>
              <p:nvSpPr>
                <p:cNvPr id="47451" name="Oval 60"/>
                <p:cNvSpPr>
                  <a:spLocks noChangeArrowheads="1"/>
                </p:cNvSpPr>
                <p:nvPr/>
              </p:nvSpPr>
              <p:spPr bwMode="auto">
                <a:xfrm>
                  <a:off x="654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52" name="Oval 61"/>
                <p:cNvSpPr>
                  <a:spLocks noChangeArrowheads="1"/>
                </p:cNvSpPr>
                <p:nvPr/>
              </p:nvSpPr>
              <p:spPr bwMode="auto">
                <a:xfrm>
                  <a:off x="654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2" name="Group 62"/>
              <p:cNvGrpSpPr>
                <a:grpSpLocks/>
              </p:cNvGrpSpPr>
              <p:nvPr/>
            </p:nvGrpSpPr>
            <p:grpSpPr bwMode="auto">
              <a:xfrm>
                <a:off x="1230" y="2296"/>
                <a:ext cx="64" cy="136"/>
                <a:chOff x="1230" y="2296"/>
                <a:chExt cx="64" cy="136"/>
              </a:xfrm>
            </p:grpSpPr>
            <p:sp>
              <p:nvSpPr>
                <p:cNvPr id="47449" name="Oval 63"/>
                <p:cNvSpPr>
                  <a:spLocks noChangeArrowheads="1"/>
                </p:cNvSpPr>
                <p:nvPr/>
              </p:nvSpPr>
              <p:spPr bwMode="auto">
                <a:xfrm>
                  <a:off x="1230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50" name="Oval 64"/>
                <p:cNvSpPr>
                  <a:spLocks noChangeArrowheads="1"/>
                </p:cNvSpPr>
                <p:nvPr/>
              </p:nvSpPr>
              <p:spPr bwMode="auto">
                <a:xfrm>
                  <a:off x="1230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3" name="Group 65"/>
              <p:cNvGrpSpPr>
                <a:grpSpLocks/>
              </p:cNvGrpSpPr>
              <p:nvPr/>
            </p:nvGrpSpPr>
            <p:grpSpPr bwMode="auto">
              <a:xfrm>
                <a:off x="1518" y="2296"/>
                <a:ext cx="64" cy="136"/>
                <a:chOff x="1518" y="2296"/>
                <a:chExt cx="64" cy="136"/>
              </a:xfrm>
            </p:grpSpPr>
            <p:sp>
              <p:nvSpPr>
                <p:cNvPr id="47447" name="Oval 66"/>
                <p:cNvSpPr>
                  <a:spLocks noChangeArrowheads="1"/>
                </p:cNvSpPr>
                <p:nvPr/>
              </p:nvSpPr>
              <p:spPr bwMode="auto">
                <a:xfrm>
                  <a:off x="1518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48" name="Oval 67"/>
                <p:cNvSpPr>
                  <a:spLocks noChangeArrowheads="1"/>
                </p:cNvSpPr>
                <p:nvPr/>
              </p:nvSpPr>
              <p:spPr bwMode="auto">
                <a:xfrm>
                  <a:off x="1518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4" name="Group 68"/>
              <p:cNvGrpSpPr>
                <a:grpSpLocks/>
              </p:cNvGrpSpPr>
              <p:nvPr/>
            </p:nvGrpSpPr>
            <p:grpSpPr bwMode="auto">
              <a:xfrm>
                <a:off x="1806" y="2296"/>
                <a:ext cx="64" cy="136"/>
                <a:chOff x="1806" y="2296"/>
                <a:chExt cx="64" cy="136"/>
              </a:xfrm>
            </p:grpSpPr>
            <p:sp>
              <p:nvSpPr>
                <p:cNvPr id="47445" name="Oval 69"/>
                <p:cNvSpPr>
                  <a:spLocks noChangeArrowheads="1"/>
                </p:cNvSpPr>
                <p:nvPr/>
              </p:nvSpPr>
              <p:spPr bwMode="auto">
                <a:xfrm>
                  <a:off x="1806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46" name="Oval 70"/>
                <p:cNvSpPr>
                  <a:spLocks noChangeArrowheads="1"/>
                </p:cNvSpPr>
                <p:nvPr/>
              </p:nvSpPr>
              <p:spPr bwMode="auto">
                <a:xfrm>
                  <a:off x="1806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5" name="Group 71"/>
              <p:cNvGrpSpPr>
                <a:grpSpLocks/>
              </p:cNvGrpSpPr>
              <p:nvPr/>
            </p:nvGrpSpPr>
            <p:grpSpPr bwMode="auto">
              <a:xfrm>
                <a:off x="1046" y="2192"/>
                <a:ext cx="136" cy="64"/>
                <a:chOff x="1046" y="2192"/>
                <a:chExt cx="136" cy="64"/>
              </a:xfrm>
            </p:grpSpPr>
            <p:sp>
              <p:nvSpPr>
                <p:cNvPr id="47443" name="Oval 72"/>
                <p:cNvSpPr>
                  <a:spLocks noChangeArrowheads="1"/>
                </p:cNvSpPr>
                <p:nvPr/>
              </p:nvSpPr>
              <p:spPr bwMode="auto">
                <a:xfrm>
                  <a:off x="1046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44" name="Oval 73"/>
                <p:cNvSpPr>
                  <a:spLocks noChangeArrowheads="1"/>
                </p:cNvSpPr>
                <p:nvPr/>
              </p:nvSpPr>
              <p:spPr bwMode="auto">
                <a:xfrm>
                  <a:off x="1118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6" name="Group 74"/>
              <p:cNvGrpSpPr>
                <a:grpSpLocks/>
              </p:cNvGrpSpPr>
              <p:nvPr/>
            </p:nvGrpSpPr>
            <p:grpSpPr bwMode="auto">
              <a:xfrm>
                <a:off x="1334" y="2192"/>
                <a:ext cx="136" cy="64"/>
                <a:chOff x="1334" y="2192"/>
                <a:chExt cx="136" cy="64"/>
              </a:xfrm>
            </p:grpSpPr>
            <p:sp>
              <p:nvSpPr>
                <p:cNvPr id="47441" name="Oval 75"/>
                <p:cNvSpPr>
                  <a:spLocks noChangeArrowheads="1"/>
                </p:cNvSpPr>
                <p:nvPr/>
              </p:nvSpPr>
              <p:spPr bwMode="auto">
                <a:xfrm>
                  <a:off x="1334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42" name="Oval 76"/>
                <p:cNvSpPr>
                  <a:spLocks noChangeArrowheads="1"/>
                </p:cNvSpPr>
                <p:nvPr/>
              </p:nvSpPr>
              <p:spPr bwMode="auto">
                <a:xfrm>
                  <a:off x="1406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7" name="Group 77"/>
              <p:cNvGrpSpPr>
                <a:grpSpLocks/>
              </p:cNvGrpSpPr>
              <p:nvPr/>
            </p:nvGrpSpPr>
            <p:grpSpPr bwMode="auto">
              <a:xfrm>
                <a:off x="1622" y="2192"/>
                <a:ext cx="136" cy="64"/>
                <a:chOff x="1622" y="2192"/>
                <a:chExt cx="136" cy="64"/>
              </a:xfrm>
            </p:grpSpPr>
            <p:sp>
              <p:nvSpPr>
                <p:cNvPr id="47439" name="Oval 78"/>
                <p:cNvSpPr>
                  <a:spLocks noChangeArrowheads="1"/>
                </p:cNvSpPr>
                <p:nvPr/>
              </p:nvSpPr>
              <p:spPr bwMode="auto">
                <a:xfrm>
                  <a:off x="1622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40" name="Oval 79"/>
                <p:cNvSpPr>
                  <a:spLocks noChangeArrowheads="1"/>
                </p:cNvSpPr>
                <p:nvPr/>
              </p:nvSpPr>
              <p:spPr bwMode="auto">
                <a:xfrm>
                  <a:off x="1694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8" name="Group 80"/>
              <p:cNvGrpSpPr>
                <a:grpSpLocks/>
              </p:cNvGrpSpPr>
              <p:nvPr/>
            </p:nvGrpSpPr>
            <p:grpSpPr bwMode="auto">
              <a:xfrm>
                <a:off x="758" y="1904"/>
                <a:ext cx="136" cy="64"/>
                <a:chOff x="758" y="1904"/>
                <a:chExt cx="136" cy="64"/>
              </a:xfrm>
            </p:grpSpPr>
            <p:sp>
              <p:nvSpPr>
                <p:cNvPr id="47437" name="Oval 81"/>
                <p:cNvSpPr>
                  <a:spLocks noChangeArrowheads="1"/>
                </p:cNvSpPr>
                <p:nvPr/>
              </p:nvSpPr>
              <p:spPr bwMode="auto">
                <a:xfrm>
                  <a:off x="758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38" name="Oval 82"/>
                <p:cNvSpPr>
                  <a:spLocks noChangeArrowheads="1"/>
                </p:cNvSpPr>
                <p:nvPr/>
              </p:nvSpPr>
              <p:spPr bwMode="auto">
                <a:xfrm>
                  <a:off x="830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89" name="Group 83"/>
              <p:cNvGrpSpPr>
                <a:grpSpLocks/>
              </p:cNvGrpSpPr>
              <p:nvPr/>
            </p:nvGrpSpPr>
            <p:grpSpPr bwMode="auto">
              <a:xfrm>
                <a:off x="942" y="2008"/>
                <a:ext cx="64" cy="136"/>
                <a:chOff x="942" y="2008"/>
                <a:chExt cx="64" cy="136"/>
              </a:xfrm>
            </p:grpSpPr>
            <p:sp>
              <p:nvSpPr>
                <p:cNvPr id="47435" name="Oval 84"/>
                <p:cNvSpPr>
                  <a:spLocks noChangeArrowheads="1"/>
                </p:cNvSpPr>
                <p:nvPr/>
              </p:nvSpPr>
              <p:spPr bwMode="auto">
                <a:xfrm>
                  <a:off x="942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36" name="Oval 85"/>
                <p:cNvSpPr>
                  <a:spLocks noChangeArrowheads="1"/>
                </p:cNvSpPr>
                <p:nvPr/>
              </p:nvSpPr>
              <p:spPr bwMode="auto">
                <a:xfrm>
                  <a:off x="942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0" name="Group 86"/>
              <p:cNvGrpSpPr>
                <a:grpSpLocks/>
              </p:cNvGrpSpPr>
              <p:nvPr/>
            </p:nvGrpSpPr>
            <p:grpSpPr bwMode="auto">
              <a:xfrm>
                <a:off x="654" y="2008"/>
                <a:ext cx="64" cy="136"/>
                <a:chOff x="654" y="2008"/>
                <a:chExt cx="64" cy="136"/>
              </a:xfrm>
            </p:grpSpPr>
            <p:sp>
              <p:nvSpPr>
                <p:cNvPr id="47433" name="Oval 87"/>
                <p:cNvSpPr>
                  <a:spLocks noChangeArrowheads="1"/>
                </p:cNvSpPr>
                <p:nvPr/>
              </p:nvSpPr>
              <p:spPr bwMode="auto">
                <a:xfrm>
                  <a:off x="654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34" name="Oval 88"/>
                <p:cNvSpPr>
                  <a:spLocks noChangeArrowheads="1"/>
                </p:cNvSpPr>
                <p:nvPr/>
              </p:nvSpPr>
              <p:spPr bwMode="auto">
                <a:xfrm>
                  <a:off x="654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1" name="Group 89"/>
              <p:cNvGrpSpPr>
                <a:grpSpLocks/>
              </p:cNvGrpSpPr>
              <p:nvPr/>
            </p:nvGrpSpPr>
            <p:grpSpPr bwMode="auto">
              <a:xfrm>
                <a:off x="1230" y="2008"/>
                <a:ext cx="64" cy="136"/>
                <a:chOff x="1230" y="2008"/>
                <a:chExt cx="64" cy="136"/>
              </a:xfrm>
            </p:grpSpPr>
            <p:sp>
              <p:nvSpPr>
                <p:cNvPr id="47431" name="Oval 90"/>
                <p:cNvSpPr>
                  <a:spLocks noChangeArrowheads="1"/>
                </p:cNvSpPr>
                <p:nvPr/>
              </p:nvSpPr>
              <p:spPr bwMode="auto">
                <a:xfrm>
                  <a:off x="1230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32" name="Oval 91"/>
                <p:cNvSpPr>
                  <a:spLocks noChangeArrowheads="1"/>
                </p:cNvSpPr>
                <p:nvPr/>
              </p:nvSpPr>
              <p:spPr bwMode="auto">
                <a:xfrm>
                  <a:off x="1230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2" name="Group 92"/>
              <p:cNvGrpSpPr>
                <a:grpSpLocks/>
              </p:cNvGrpSpPr>
              <p:nvPr/>
            </p:nvGrpSpPr>
            <p:grpSpPr bwMode="auto">
              <a:xfrm>
                <a:off x="1518" y="2008"/>
                <a:ext cx="64" cy="136"/>
                <a:chOff x="1518" y="2008"/>
                <a:chExt cx="64" cy="136"/>
              </a:xfrm>
            </p:grpSpPr>
            <p:sp>
              <p:nvSpPr>
                <p:cNvPr id="47429" name="Oval 93"/>
                <p:cNvSpPr>
                  <a:spLocks noChangeArrowheads="1"/>
                </p:cNvSpPr>
                <p:nvPr/>
              </p:nvSpPr>
              <p:spPr bwMode="auto">
                <a:xfrm>
                  <a:off x="1518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30" name="Oval 94"/>
                <p:cNvSpPr>
                  <a:spLocks noChangeArrowheads="1"/>
                </p:cNvSpPr>
                <p:nvPr/>
              </p:nvSpPr>
              <p:spPr bwMode="auto">
                <a:xfrm>
                  <a:off x="1518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3" name="Group 95"/>
              <p:cNvGrpSpPr>
                <a:grpSpLocks/>
              </p:cNvGrpSpPr>
              <p:nvPr/>
            </p:nvGrpSpPr>
            <p:grpSpPr bwMode="auto">
              <a:xfrm>
                <a:off x="1806" y="2008"/>
                <a:ext cx="64" cy="136"/>
                <a:chOff x="1806" y="2008"/>
                <a:chExt cx="64" cy="136"/>
              </a:xfrm>
            </p:grpSpPr>
            <p:sp>
              <p:nvSpPr>
                <p:cNvPr id="47427" name="Oval 96"/>
                <p:cNvSpPr>
                  <a:spLocks noChangeArrowheads="1"/>
                </p:cNvSpPr>
                <p:nvPr/>
              </p:nvSpPr>
              <p:spPr bwMode="auto">
                <a:xfrm>
                  <a:off x="1806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28" name="Oval 97"/>
                <p:cNvSpPr>
                  <a:spLocks noChangeArrowheads="1"/>
                </p:cNvSpPr>
                <p:nvPr/>
              </p:nvSpPr>
              <p:spPr bwMode="auto">
                <a:xfrm>
                  <a:off x="1806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4" name="Group 98"/>
              <p:cNvGrpSpPr>
                <a:grpSpLocks/>
              </p:cNvGrpSpPr>
              <p:nvPr/>
            </p:nvGrpSpPr>
            <p:grpSpPr bwMode="auto">
              <a:xfrm>
                <a:off x="1046" y="1904"/>
                <a:ext cx="136" cy="64"/>
                <a:chOff x="1046" y="1904"/>
                <a:chExt cx="136" cy="64"/>
              </a:xfrm>
            </p:grpSpPr>
            <p:sp>
              <p:nvSpPr>
                <p:cNvPr id="47425" name="Oval 99"/>
                <p:cNvSpPr>
                  <a:spLocks noChangeArrowheads="1"/>
                </p:cNvSpPr>
                <p:nvPr/>
              </p:nvSpPr>
              <p:spPr bwMode="auto">
                <a:xfrm>
                  <a:off x="1046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26" name="Oval 100"/>
                <p:cNvSpPr>
                  <a:spLocks noChangeArrowheads="1"/>
                </p:cNvSpPr>
                <p:nvPr/>
              </p:nvSpPr>
              <p:spPr bwMode="auto">
                <a:xfrm>
                  <a:off x="1118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5" name="Group 101"/>
              <p:cNvGrpSpPr>
                <a:grpSpLocks/>
              </p:cNvGrpSpPr>
              <p:nvPr/>
            </p:nvGrpSpPr>
            <p:grpSpPr bwMode="auto">
              <a:xfrm>
                <a:off x="1622" y="1904"/>
                <a:ext cx="136" cy="64"/>
                <a:chOff x="1622" y="1904"/>
                <a:chExt cx="136" cy="64"/>
              </a:xfrm>
            </p:grpSpPr>
            <p:sp>
              <p:nvSpPr>
                <p:cNvPr id="47423" name="Oval 102"/>
                <p:cNvSpPr>
                  <a:spLocks noChangeArrowheads="1"/>
                </p:cNvSpPr>
                <p:nvPr/>
              </p:nvSpPr>
              <p:spPr bwMode="auto">
                <a:xfrm>
                  <a:off x="1622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24" name="Oval 103"/>
                <p:cNvSpPr>
                  <a:spLocks noChangeArrowheads="1"/>
                </p:cNvSpPr>
                <p:nvPr/>
              </p:nvSpPr>
              <p:spPr bwMode="auto">
                <a:xfrm>
                  <a:off x="1694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6" name="Group 104"/>
              <p:cNvGrpSpPr>
                <a:grpSpLocks/>
              </p:cNvGrpSpPr>
              <p:nvPr/>
            </p:nvGrpSpPr>
            <p:grpSpPr bwMode="auto">
              <a:xfrm>
                <a:off x="758" y="1616"/>
                <a:ext cx="136" cy="64"/>
                <a:chOff x="758" y="1616"/>
                <a:chExt cx="136" cy="64"/>
              </a:xfrm>
            </p:grpSpPr>
            <p:sp>
              <p:nvSpPr>
                <p:cNvPr id="47421" name="Oval 105"/>
                <p:cNvSpPr>
                  <a:spLocks noChangeArrowheads="1"/>
                </p:cNvSpPr>
                <p:nvPr/>
              </p:nvSpPr>
              <p:spPr bwMode="auto">
                <a:xfrm>
                  <a:off x="758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22" name="Oval 106"/>
                <p:cNvSpPr>
                  <a:spLocks noChangeArrowheads="1"/>
                </p:cNvSpPr>
                <p:nvPr/>
              </p:nvSpPr>
              <p:spPr bwMode="auto">
                <a:xfrm>
                  <a:off x="830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7" name="Group 107"/>
              <p:cNvGrpSpPr>
                <a:grpSpLocks/>
              </p:cNvGrpSpPr>
              <p:nvPr/>
            </p:nvGrpSpPr>
            <p:grpSpPr bwMode="auto">
              <a:xfrm>
                <a:off x="942" y="1720"/>
                <a:ext cx="64" cy="136"/>
                <a:chOff x="942" y="1720"/>
                <a:chExt cx="64" cy="136"/>
              </a:xfrm>
            </p:grpSpPr>
            <p:sp>
              <p:nvSpPr>
                <p:cNvPr id="47419" name="Oval 108"/>
                <p:cNvSpPr>
                  <a:spLocks noChangeArrowheads="1"/>
                </p:cNvSpPr>
                <p:nvPr/>
              </p:nvSpPr>
              <p:spPr bwMode="auto">
                <a:xfrm>
                  <a:off x="942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20" name="Oval 109"/>
                <p:cNvSpPr>
                  <a:spLocks noChangeArrowheads="1"/>
                </p:cNvSpPr>
                <p:nvPr/>
              </p:nvSpPr>
              <p:spPr bwMode="auto">
                <a:xfrm>
                  <a:off x="942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8" name="Group 110"/>
              <p:cNvGrpSpPr>
                <a:grpSpLocks/>
              </p:cNvGrpSpPr>
              <p:nvPr/>
            </p:nvGrpSpPr>
            <p:grpSpPr bwMode="auto">
              <a:xfrm>
                <a:off x="654" y="1720"/>
                <a:ext cx="64" cy="136"/>
                <a:chOff x="654" y="1720"/>
                <a:chExt cx="64" cy="136"/>
              </a:xfrm>
            </p:grpSpPr>
            <p:sp>
              <p:nvSpPr>
                <p:cNvPr id="47417" name="Oval 111"/>
                <p:cNvSpPr>
                  <a:spLocks noChangeArrowheads="1"/>
                </p:cNvSpPr>
                <p:nvPr/>
              </p:nvSpPr>
              <p:spPr bwMode="auto">
                <a:xfrm>
                  <a:off x="654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18" name="Oval 112"/>
                <p:cNvSpPr>
                  <a:spLocks noChangeArrowheads="1"/>
                </p:cNvSpPr>
                <p:nvPr/>
              </p:nvSpPr>
              <p:spPr bwMode="auto">
                <a:xfrm>
                  <a:off x="654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99" name="Group 113"/>
              <p:cNvGrpSpPr>
                <a:grpSpLocks/>
              </p:cNvGrpSpPr>
              <p:nvPr/>
            </p:nvGrpSpPr>
            <p:grpSpPr bwMode="auto">
              <a:xfrm>
                <a:off x="1230" y="1720"/>
                <a:ext cx="64" cy="136"/>
                <a:chOff x="1230" y="1720"/>
                <a:chExt cx="64" cy="136"/>
              </a:xfrm>
            </p:grpSpPr>
            <p:sp>
              <p:nvSpPr>
                <p:cNvPr id="47415" name="Oval 114"/>
                <p:cNvSpPr>
                  <a:spLocks noChangeArrowheads="1"/>
                </p:cNvSpPr>
                <p:nvPr/>
              </p:nvSpPr>
              <p:spPr bwMode="auto">
                <a:xfrm>
                  <a:off x="1230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16" name="Oval 115"/>
                <p:cNvSpPr>
                  <a:spLocks noChangeArrowheads="1"/>
                </p:cNvSpPr>
                <p:nvPr/>
              </p:nvSpPr>
              <p:spPr bwMode="auto">
                <a:xfrm>
                  <a:off x="1230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400" name="Group 116"/>
              <p:cNvGrpSpPr>
                <a:grpSpLocks/>
              </p:cNvGrpSpPr>
              <p:nvPr/>
            </p:nvGrpSpPr>
            <p:grpSpPr bwMode="auto">
              <a:xfrm>
                <a:off x="1518" y="1720"/>
                <a:ext cx="64" cy="136"/>
                <a:chOff x="1518" y="1720"/>
                <a:chExt cx="64" cy="136"/>
              </a:xfrm>
            </p:grpSpPr>
            <p:sp>
              <p:nvSpPr>
                <p:cNvPr id="47413" name="Oval 117"/>
                <p:cNvSpPr>
                  <a:spLocks noChangeArrowheads="1"/>
                </p:cNvSpPr>
                <p:nvPr/>
              </p:nvSpPr>
              <p:spPr bwMode="auto">
                <a:xfrm>
                  <a:off x="1518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14" name="Oval 118"/>
                <p:cNvSpPr>
                  <a:spLocks noChangeArrowheads="1"/>
                </p:cNvSpPr>
                <p:nvPr/>
              </p:nvSpPr>
              <p:spPr bwMode="auto">
                <a:xfrm>
                  <a:off x="1518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401" name="Group 119"/>
              <p:cNvGrpSpPr>
                <a:grpSpLocks/>
              </p:cNvGrpSpPr>
              <p:nvPr/>
            </p:nvGrpSpPr>
            <p:grpSpPr bwMode="auto">
              <a:xfrm>
                <a:off x="1806" y="1720"/>
                <a:ext cx="64" cy="136"/>
                <a:chOff x="1806" y="1720"/>
                <a:chExt cx="64" cy="136"/>
              </a:xfrm>
            </p:grpSpPr>
            <p:sp>
              <p:nvSpPr>
                <p:cNvPr id="47411" name="Oval 120"/>
                <p:cNvSpPr>
                  <a:spLocks noChangeArrowheads="1"/>
                </p:cNvSpPr>
                <p:nvPr/>
              </p:nvSpPr>
              <p:spPr bwMode="auto">
                <a:xfrm>
                  <a:off x="1806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12" name="Oval 121"/>
                <p:cNvSpPr>
                  <a:spLocks noChangeArrowheads="1"/>
                </p:cNvSpPr>
                <p:nvPr/>
              </p:nvSpPr>
              <p:spPr bwMode="auto">
                <a:xfrm>
                  <a:off x="1806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402" name="Group 122"/>
              <p:cNvGrpSpPr>
                <a:grpSpLocks/>
              </p:cNvGrpSpPr>
              <p:nvPr/>
            </p:nvGrpSpPr>
            <p:grpSpPr bwMode="auto">
              <a:xfrm>
                <a:off x="1046" y="1616"/>
                <a:ext cx="136" cy="64"/>
                <a:chOff x="1046" y="1616"/>
                <a:chExt cx="136" cy="64"/>
              </a:xfrm>
            </p:grpSpPr>
            <p:sp>
              <p:nvSpPr>
                <p:cNvPr id="47409" name="Oval 123"/>
                <p:cNvSpPr>
                  <a:spLocks noChangeArrowheads="1"/>
                </p:cNvSpPr>
                <p:nvPr/>
              </p:nvSpPr>
              <p:spPr bwMode="auto">
                <a:xfrm>
                  <a:off x="1046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10" name="Oval 124"/>
                <p:cNvSpPr>
                  <a:spLocks noChangeArrowheads="1"/>
                </p:cNvSpPr>
                <p:nvPr/>
              </p:nvSpPr>
              <p:spPr bwMode="auto">
                <a:xfrm>
                  <a:off x="1118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403" name="Group 125"/>
              <p:cNvGrpSpPr>
                <a:grpSpLocks/>
              </p:cNvGrpSpPr>
              <p:nvPr/>
            </p:nvGrpSpPr>
            <p:grpSpPr bwMode="auto">
              <a:xfrm>
                <a:off x="1334" y="1616"/>
                <a:ext cx="136" cy="64"/>
                <a:chOff x="1334" y="1616"/>
                <a:chExt cx="136" cy="64"/>
              </a:xfrm>
            </p:grpSpPr>
            <p:sp>
              <p:nvSpPr>
                <p:cNvPr id="47407" name="Oval 126"/>
                <p:cNvSpPr>
                  <a:spLocks noChangeArrowheads="1"/>
                </p:cNvSpPr>
                <p:nvPr/>
              </p:nvSpPr>
              <p:spPr bwMode="auto">
                <a:xfrm>
                  <a:off x="1334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08" name="Oval 127"/>
                <p:cNvSpPr>
                  <a:spLocks noChangeArrowheads="1"/>
                </p:cNvSpPr>
                <p:nvPr/>
              </p:nvSpPr>
              <p:spPr bwMode="auto">
                <a:xfrm>
                  <a:off x="1406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404" name="Group 128"/>
              <p:cNvGrpSpPr>
                <a:grpSpLocks/>
              </p:cNvGrpSpPr>
              <p:nvPr/>
            </p:nvGrpSpPr>
            <p:grpSpPr bwMode="auto">
              <a:xfrm>
                <a:off x="1622" y="1616"/>
                <a:ext cx="136" cy="64"/>
                <a:chOff x="1622" y="1616"/>
                <a:chExt cx="136" cy="64"/>
              </a:xfrm>
            </p:grpSpPr>
            <p:sp>
              <p:nvSpPr>
                <p:cNvPr id="47405" name="Oval 129"/>
                <p:cNvSpPr>
                  <a:spLocks noChangeArrowheads="1"/>
                </p:cNvSpPr>
                <p:nvPr/>
              </p:nvSpPr>
              <p:spPr bwMode="auto">
                <a:xfrm>
                  <a:off x="1622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06" name="Oval 130"/>
                <p:cNvSpPr>
                  <a:spLocks noChangeArrowheads="1"/>
                </p:cNvSpPr>
                <p:nvPr/>
              </p:nvSpPr>
              <p:spPr bwMode="auto">
                <a:xfrm>
                  <a:off x="1694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7120" name="Oval 131"/>
            <p:cNvSpPr>
              <a:spLocks noChangeArrowheads="1"/>
            </p:cNvSpPr>
            <p:nvPr/>
          </p:nvSpPr>
          <p:spPr bwMode="auto">
            <a:xfrm>
              <a:off x="2818" y="2004"/>
              <a:ext cx="56" cy="56"/>
            </a:xfrm>
            <a:prstGeom prst="ellipse">
              <a:avLst/>
            </a:prstGeom>
            <a:solidFill>
              <a:srgbClr val="AA0000"/>
            </a:solidFill>
            <a:ln w="127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21" name="Group 132"/>
            <p:cNvGrpSpPr>
              <a:grpSpLocks/>
            </p:cNvGrpSpPr>
            <p:nvPr/>
          </p:nvGrpSpPr>
          <p:grpSpPr bwMode="auto">
            <a:xfrm>
              <a:off x="2334" y="1712"/>
              <a:ext cx="1024" cy="736"/>
              <a:chOff x="2334" y="1712"/>
              <a:chExt cx="1024" cy="736"/>
            </a:xfrm>
          </p:grpSpPr>
          <p:sp>
            <p:nvSpPr>
              <p:cNvPr id="47361" name="Oval 133"/>
              <p:cNvSpPr>
                <a:spLocks noChangeArrowheads="1"/>
              </p:cNvSpPr>
              <p:nvPr/>
            </p:nvSpPr>
            <p:spPr bwMode="auto">
              <a:xfrm>
                <a:off x="2334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62" name="Oval 134"/>
              <p:cNvSpPr>
                <a:spLocks noChangeArrowheads="1"/>
              </p:cNvSpPr>
              <p:nvPr/>
            </p:nvSpPr>
            <p:spPr bwMode="auto">
              <a:xfrm>
                <a:off x="2622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63" name="Oval 135"/>
              <p:cNvSpPr>
                <a:spLocks noChangeArrowheads="1"/>
              </p:cNvSpPr>
              <p:nvPr/>
            </p:nvSpPr>
            <p:spPr bwMode="auto">
              <a:xfrm>
                <a:off x="2910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64" name="Oval 136"/>
              <p:cNvSpPr>
                <a:spLocks noChangeArrowheads="1"/>
              </p:cNvSpPr>
              <p:nvPr/>
            </p:nvSpPr>
            <p:spPr bwMode="auto">
              <a:xfrm>
                <a:off x="3198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65" name="Oval 137"/>
              <p:cNvSpPr>
                <a:spLocks noChangeArrowheads="1"/>
              </p:cNvSpPr>
              <p:nvPr/>
            </p:nvSpPr>
            <p:spPr bwMode="auto">
              <a:xfrm>
                <a:off x="2334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66" name="Oval 138"/>
              <p:cNvSpPr>
                <a:spLocks noChangeArrowheads="1"/>
              </p:cNvSpPr>
              <p:nvPr/>
            </p:nvSpPr>
            <p:spPr bwMode="auto">
              <a:xfrm>
                <a:off x="2622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67" name="Oval 139"/>
              <p:cNvSpPr>
                <a:spLocks noChangeArrowheads="1"/>
              </p:cNvSpPr>
              <p:nvPr/>
            </p:nvSpPr>
            <p:spPr bwMode="auto">
              <a:xfrm>
                <a:off x="2910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68" name="Oval 140"/>
              <p:cNvSpPr>
                <a:spLocks noChangeArrowheads="1"/>
              </p:cNvSpPr>
              <p:nvPr/>
            </p:nvSpPr>
            <p:spPr bwMode="auto">
              <a:xfrm>
                <a:off x="3198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69" name="Oval 141"/>
              <p:cNvSpPr>
                <a:spLocks noChangeArrowheads="1"/>
              </p:cNvSpPr>
              <p:nvPr/>
            </p:nvSpPr>
            <p:spPr bwMode="auto">
              <a:xfrm>
                <a:off x="2334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70" name="Oval 142"/>
              <p:cNvSpPr>
                <a:spLocks noChangeArrowheads="1"/>
              </p:cNvSpPr>
              <p:nvPr/>
            </p:nvSpPr>
            <p:spPr bwMode="auto">
              <a:xfrm>
                <a:off x="2622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71" name="Oval 143"/>
              <p:cNvSpPr>
                <a:spLocks noChangeArrowheads="1"/>
              </p:cNvSpPr>
              <p:nvPr/>
            </p:nvSpPr>
            <p:spPr bwMode="auto">
              <a:xfrm>
                <a:off x="2910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72" name="Oval 144"/>
              <p:cNvSpPr>
                <a:spLocks noChangeArrowheads="1"/>
              </p:cNvSpPr>
              <p:nvPr/>
            </p:nvSpPr>
            <p:spPr bwMode="auto">
              <a:xfrm>
                <a:off x="3198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22" name="Rectangle 145"/>
            <p:cNvSpPr>
              <a:spLocks noChangeArrowheads="1"/>
            </p:cNvSpPr>
            <p:nvPr/>
          </p:nvSpPr>
          <p:spPr bwMode="auto">
            <a:xfrm>
              <a:off x="3531" y="1943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AA0000"/>
                  </a:solidFill>
                  <a:latin typeface="Arial Rounded MT Bold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23" name="Rectangle 146"/>
            <p:cNvSpPr>
              <a:spLocks noChangeArrowheads="1"/>
            </p:cNvSpPr>
            <p:nvPr/>
          </p:nvSpPr>
          <p:spPr bwMode="auto">
            <a:xfrm>
              <a:off x="2072" y="1924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47124" name="Group 147"/>
            <p:cNvGrpSpPr>
              <a:grpSpLocks/>
            </p:cNvGrpSpPr>
            <p:nvPr/>
          </p:nvGrpSpPr>
          <p:grpSpPr bwMode="auto">
            <a:xfrm>
              <a:off x="2238" y="1616"/>
              <a:ext cx="1216" cy="928"/>
              <a:chOff x="2238" y="1616"/>
              <a:chExt cx="1216" cy="928"/>
            </a:xfrm>
          </p:grpSpPr>
          <p:grpSp>
            <p:nvGrpSpPr>
              <p:cNvPr id="47270" name="Group 148"/>
              <p:cNvGrpSpPr>
                <a:grpSpLocks/>
              </p:cNvGrpSpPr>
              <p:nvPr/>
            </p:nvGrpSpPr>
            <p:grpSpPr bwMode="auto">
              <a:xfrm>
                <a:off x="2342" y="2480"/>
                <a:ext cx="136" cy="64"/>
                <a:chOff x="2342" y="2480"/>
                <a:chExt cx="136" cy="64"/>
              </a:xfrm>
            </p:grpSpPr>
            <p:sp>
              <p:nvSpPr>
                <p:cNvPr id="47359" name="Oval 149"/>
                <p:cNvSpPr>
                  <a:spLocks noChangeArrowheads="1"/>
                </p:cNvSpPr>
                <p:nvPr/>
              </p:nvSpPr>
              <p:spPr bwMode="auto">
                <a:xfrm>
                  <a:off x="2342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60" name="Oval 150"/>
                <p:cNvSpPr>
                  <a:spLocks noChangeArrowheads="1"/>
                </p:cNvSpPr>
                <p:nvPr/>
              </p:nvSpPr>
              <p:spPr bwMode="auto">
                <a:xfrm>
                  <a:off x="2414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71" name="Group 151"/>
              <p:cNvGrpSpPr>
                <a:grpSpLocks/>
              </p:cNvGrpSpPr>
              <p:nvPr/>
            </p:nvGrpSpPr>
            <p:grpSpPr bwMode="auto">
              <a:xfrm>
                <a:off x="2630" y="2480"/>
                <a:ext cx="136" cy="64"/>
                <a:chOff x="2630" y="2480"/>
                <a:chExt cx="136" cy="64"/>
              </a:xfrm>
            </p:grpSpPr>
            <p:sp>
              <p:nvSpPr>
                <p:cNvPr id="47357" name="Oval 152"/>
                <p:cNvSpPr>
                  <a:spLocks noChangeArrowheads="1"/>
                </p:cNvSpPr>
                <p:nvPr/>
              </p:nvSpPr>
              <p:spPr bwMode="auto">
                <a:xfrm>
                  <a:off x="2630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58" name="Oval 153"/>
                <p:cNvSpPr>
                  <a:spLocks noChangeArrowheads="1"/>
                </p:cNvSpPr>
                <p:nvPr/>
              </p:nvSpPr>
              <p:spPr bwMode="auto">
                <a:xfrm>
                  <a:off x="2702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72" name="Group 154"/>
              <p:cNvGrpSpPr>
                <a:grpSpLocks/>
              </p:cNvGrpSpPr>
              <p:nvPr/>
            </p:nvGrpSpPr>
            <p:grpSpPr bwMode="auto">
              <a:xfrm>
                <a:off x="2918" y="2480"/>
                <a:ext cx="136" cy="64"/>
                <a:chOff x="2918" y="2480"/>
                <a:chExt cx="136" cy="64"/>
              </a:xfrm>
            </p:grpSpPr>
            <p:sp>
              <p:nvSpPr>
                <p:cNvPr id="47355" name="Oval 155"/>
                <p:cNvSpPr>
                  <a:spLocks noChangeArrowheads="1"/>
                </p:cNvSpPr>
                <p:nvPr/>
              </p:nvSpPr>
              <p:spPr bwMode="auto">
                <a:xfrm>
                  <a:off x="2918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56" name="Oval 156"/>
                <p:cNvSpPr>
                  <a:spLocks noChangeArrowheads="1"/>
                </p:cNvSpPr>
                <p:nvPr/>
              </p:nvSpPr>
              <p:spPr bwMode="auto">
                <a:xfrm>
                  <a:off x="2990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73" name="Group 157"/>
              <p:cNvGrpSpPr>
                <a:grpSpLocks/>
              </p:cNvGrpSpPr>
              <p:nvPr/>
            </p:nvGrpSpPr>
            <p:grpSpPr bwMode="auto">
              <a:xfrm>
                <a:off x="3206" y="2480"/>
                <a:ext cx="136" cy="64"/>
                <a:chOff x="3206" y="2480"/>
                <a:chExt cx="136" cy="64"/>
              </a:xfrm>
            </p:grpSpPr>
            <p:sp>
              <p:nvSpPr>
                <p:cNvPr id="47353" name="Oval 158"/>
                <p:cNvSpPr>
                  <a:spLocks noChangeArrowheads="1"/>
                </p:cNvSpPr>
                <p:nvPr/>
              </p:nvSpPr>
              <p:spPr bwMode="auto">
                <a:xfrm>
                  <a:off x="3206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54" name="Oval 159"/>
                <p:cNvSpPr>
                  <a:spLocks noChangeArrowheads="1"/>
                </p:cNvSpPr>
                <p:nvPr/>
              </p:nvSpPr>
              <p:spPr bwMode="auto">
                <a:xfrm>
                  <a:off x="3278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74" name="Group 160"/>
              <p:cNvGrpSpPr>
                <a:grpSpLocks/>
              </p:cNvGrpSpPr>
              <p:nvPr/>
            </p:nvGrpSpPr>
            <p:grpSpPr bwMode="auto">
              <a:xfrm>
                <a:off x="2342" y="2192"/>
                <a:ext cx="136" cy="64"/>
                <a:chOff x="2342" y="2192"/>
                <a:chExt cx="136" cy="64"/>
              </a:xfrm>
            </p:grpSpPr>
            <p:sp>
              <p:nvSpPr>
                <p:cNvPr id="47351" name="Oval 161"/>
                <p:cNvSpPr>
                  <a:spLocks noChangeArrowheads="1"/>
                </p:cNvSpPr>
                <p:nvPr/>
              </p:nvSpPr>
              <p:spPr bwMode="auto">
                <a:xfrm>
                  <a:off x="2342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52" name="Oval 162"/>
                <p:cNvSpPr>
                  <a:spLocks noChangeArrowheads="1"/>
                </p:cNvSpPr>
                <p:nvPr/>
              </p:nvSpPr>
              <p:spPr bwMode="auto">
                <a:xfrm>
                  <a:off x="2414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75" name="Group 163"/>
              <p:cNvGrpSpPr>
                <a:grpSpLocks/>
              </p:cNvGrpSpPr>
              <p:nvPr/>
            </p:nvGrpSpPr>
            <p:grpSpPr bwMode="auto">
              <a:xfrm>
                <a:off x="2526" y="2296"/>
                <a:ext cx="64" cy="136"/>
                <a:chOff x="2526" y="2296"/>
                <a:chExt cx="64" cy="136"/>
              </a:xfrm>
            </p:grpSpPr>
            <p:sp>
              <p:nvSpPr>
                <p:cNvPr id="47349" name="Oval 164"/>
                <p:cNvSpPr>
                  <a:spLocks noChangeArrowheads="1"/>
                </p:cNvSpPr>
                <p:nvPr/>
              </p:nvSpPr>
              <p:spPr bwMode="auto">
                <a:xfrm>
                  <a:off x="2526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50" name="Oval 165"/>
                <p:cNvSpPr>
                  <a:spLocks noChangeArrowheads="1"/>
                </p:cNvSpPr>
                <p:nvPr/>
              </p:nvSpPr>
              <p:spPr bwMode="auto">
                <a:xfrm>
                  <a:off x="2526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76" name="Group 166"/>
              <p:cNvGrpSpPr>
                <a:grpSpLocks/>
              </p:cNvGrpSpPr>
              <p:nvPr/>
            </p:nvGrpSpPr>
            <p:grpSpPr bwMode="auto">
              <a:xfrm>
                <a:off x="2238" y="2296"/>
                <a:ext cx="64" cy="136"/>
                <a:chOff x="2238" y="2296"/>
                <a:chExt cx="64" cy="136"/>
              </a:xfrm>
            </p:grpSpPr>
            <p:sp>
              <p:nvSpPr>
                <p:cNvPr id="47347" name="Oval 167"/>
                <p:cNvSpPr>
                  <a:spLocks noChangeArrowheads="1"/>
                </p:cNvSpPr>
                <p:nvPr/>
              </p:nvSpPr>
              <p:spPr bwMode="auto">
                <a:xfrm>
                  <a:off x="2238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48" name="Oval 168"/>
                <p:cNvSpPr>
                  <a:spLocks noChangeArrowheads="1"/>
                </p:cNvSpPr>
                <p:nvPr/>
              </p:nvSpPr>
              <p:spPr bwMode="auto">
                <a:xfrm>
                  <a:off x="2238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77" name="Group 169"/>
              <p:cNvGrpSpPr>
                <a:grpSpLocks/>
              </p:cNvGrpSpPr>
              <p:nvPr/>
            </p:nvGrpSpPr>
            <p:grpSpPr bwMode="auto">
              <a:xfrm>
                <a:off x="2814" y="2296"/>
                <a:ext cx="64" cy="136"/>
                <a:chOff x="2814" y="2296"/>
                <a:chExt cx="64" cy="136"/>
              </a:xfrm>
            </p:grpSpPr>
            <p:sp>
              <p:nvSpPr>
                <p:cNvPr id="47345" name="Oval 170"/>
                <p:cNvSpPr>
                  <a:spLocks noChangeArrowheads="1"/>
                </p:cNvSpPr>
                <p:nvPr/>
              </p:nvSpPr>
              <p:spPr bwMode="auto">
                <a:xfrm>
                  <a:off x="2814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46" name="Oval 171"/>
                <p:cNvSpPr>
                  <a:spLocks noChangeArrowheads="1"/>
                </p:cNvSpPr>
                <p:nvPr/>
              </p:nvSpPr>
              <p:spPr bwMode="auto">
                <a:xfrm>
                  <a:off x="2814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78" name="Group 172"/>
              <p:cNvGrpSpPr>
                <a:grpSpLocks/>
              </p:cNvGrpSpPr>
              <p:nvPr/>
            </p:nvGrpSpPr>
            <p:grpSpPr bwMode="auto">
              <a:xfrm>
                <a:off x="3102" y="2296"/>
                <a:ext cx="64" cy="136"/>
                <a:chOff x="3102" y="2296"/>
                <a:chExt cx="64" cy="136"/>
              </a:xfrm>
            </p:grpSpPr>
            <p:sp>
              <p:nvSpPr>
                <p:cNvPr id="47343" name="Oval 173"/>
                <p:cNvSpPr>
                  <a:spLocks noChangeArrowheads="1"/>
                </p:cNvSpPr>
                <p:nvPr/>
              </p:nvSpPr>
              <p:spPr bwMode="auto">
                <a:xfrm>
                  <a:off x="3102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44" name="Oval 174"/>
                <p:cNvSpPr>
                  <a:spLocks noChangeArrowheads="1"/>
                </p:cNvSpPr>
                <p:nvPr/>
              </p:nvSpPr>
              <p:spPr bwMode="auto">
                <a:xfrm>
                  <a:off x="3102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79" name="Group 175"/>
              <p:cNvGrpSpPr>
                <a:grpSpLocks/>
              </p:cNvGrpSpPr>
              <p:nvPr/>
            </p:nvGrpSpPr>
            <p:grpSpPr bwMode="auto">
              <a:xfrm>
                <a:off x="3390" y="2296"/>
                <a:ext cx="64" cy="136"/>
                <a:chOff x="3390" y="2296"/>
                <a:chExt cx="64" cy="136"/>
              </a:xfrm>
            </p:grpSpPr>
            <p:sp>
              <p:nvSpPr>
                <p:cNvPr id="47341" name="Oval 176"/>
                <p:cNvSpPr>
                  <a:spLocks noChangeArrowheads="1"/>
                </p:cNvSpPr>
                <p:nvPr/>
              </p:nvSpPr>
              <p:spPr bwMode="auto">
                <a:xfrm>
                  <a:off x="3390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42" name="Oval 177"/>
                <p:cNvSpPr>
                  <a:spLocks noChangeArrowheads="1"/>
                </p:cNvSpPr>
                <p:nvPr/>
              </p:nvSpPr>
              <p:spPr bwMode="auto">
                <a:xfrm>
                  <a:off x="3390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80" name="Group 178"/>
              <p:cNvGrpSpPr>
                <a:grpSpLocks/>
              </p:cNvGrpSpPr>
              <p:nvPr/>
            </p:nvGrpSpPr>
            <p:grpSpPr bwMode="auto">
              <a:xfrm>
                <a:off x="2630" y="2192"/>
                <a:ext cx="136" cy="64"/>
                <a:chOff x="2630" y="2192"/>
                <a:chExt cx="136" cy="64"/>
              </a:xfrm>
            </p:grpSpPr>
            <p:sp>
              <p:nvSpPr>
                <p:cNvPr id="47339" name="Oval 179"/>
                <p:cNvSpPr>
                  <a:spLocks noChangeArrowheads="1"/>
                </p:cNvSpPr>
                <p:nvPr/>
              </p:nvSpPr>
              <p:spPr bwMode="auto">
                <a:xfrm>
                  <a:off x="2630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40" name="Oval 180"/>
                <p:cNvSpPr>
                  <a:spLocks noChangeArrowheads="1"/>
                </p:cNvSpPr>
                <p:nvPr/>
              </p:nvSpPr>
              <p:spPr bwMode="auto">
                <a:xfrm>
                  <a:off x="2702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81" name="Group 181"/>
              <p:cNvGrpSpPr>
                <a:grpSpLocks/>
              </p:cNvGrpSpPr>
              <p:nvPr/>
            </p:nvGrpSpPr>
            <p:grpSpPr bwMode="auto">
              <a:xfrm>
                <a:off x="2918" y="2192"/>
                <a:ext cx="136" cy="64"/>
                <a:chOff x="2918" y="2192"/>
                <a:chExt cx="136" cy="64"/>
              </a:xfrm>
            </p:grpSpPr>
            <p:sp>
              <p:nvSpPr>
                <p:cNvPr id="47337" name="Oval 182"/>
                <p:cNvSpPr>
                  <a:spLocks noChangeArrowheads="1"/>
                </p:cNvSpPr>
                <p:nvPr/>
              </p:nvSpPr>
              <p:spPr bwMode="auto">
                <a:xfrm>
                  <a:off x="2918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38" name="Oval 183"/>
                <p:cNvSpPr>
                  <a:spLocks noChangeArrowheads="1"/>
                </p:cNvSpPr>
                <p:nvPr/>
              </p:nvSpPr>
              <p:spPr bwMode="auto">
                <a:xfrm>
                  <a:off x="2990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82" name="Group 184"/>
              <p:cNvGrpSpPr>
                <a:grpSpLocks/>
              </p:cNvGrpSpPr>
              <p:nvPr/>
            </p:nvGrpSpPr>
            <p:grpSpPr bwMode="auto">
              <a:xfrm>
                <a:off x="3206" y="2192"/>
                <a:ext cx="136" cy="64"/>
                <a:chOff x="3206" y="2192"/>
                <a:chExt cx="136" cy="64"/>
              </a:xfrm>
            </p:grpSpPr>
            <p:sp>
              <p:nvSpPr>
                <p:cNvPr id="47335" name="Oval 185"/>
                <p:cNvSpPr>
                  <a:spLocks noChangeArrowheads="1"/>
                </p:cNvSpPr>
                <p:nvPr/>
              </p:nvSpPr>
              <p:spPr bwMode="auto">
                <a:xfrm>
                  <a:off x="3206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36" name="Oval 186"/>
                <p:cNvSpPr>
                  <a:spLocks noChangeArrowheads="1"/>
                </p:cNvSpPr>
                <p:nvPr/>
              </p:nvSpPr>
              <p:spPr bwMode="auto">
                <a:xfrm>
                  <a:off x="3278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83" name="Group 187"/>
              <p:cNvGrpSpPr>
                <a:grpSpLocks/>
              </p:cNvGrpSpPr>
              <p:nvPr/>
            </p:nvGrpSpPr>
            <p:grpSpPr bwMode="auto">
              <a:xfrm>
                <a:off x="2342" y="1904"/>
                <a:ext cx="136" cy="64"/>
                <a:chOff x="2342" y="1904"/>
                <a:chExt cx="136" cy="64"/>
              </a:xfrm>
            </p:grpSpPr>
            <p:sp>
              <p:nvSpPr>
                <p:cNvPr id="47333" name="Oval 188"/>
                <p:cNvSpPr>
                  <a:spLocks noChangeArrowheads="1"/>
                </p:cNvSpPr>
                <p:nvPr/>
              </p:nvSpPr>
              <p:spPr bwMode="auto">
                <a:xfrm>
                  <a:off x="2342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34" name="Oval 189"/>
                <p:cNvSpPr>
                  <a:spLocks noChangeArrowheads="1"/>
                </p:cNvSpPr>
                <p:nvPr/>
              </p:nvSpPr>
              <p:spPr bwMode="auto">
                <a:xfrm>
                  <a:off x="2414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84" name="Group 190"/>
              <p:cNvGrpSpPr>
                <a:grpSpLocks/>
              </p:cNvGrpSpPr>
              <p:nvPr/>
            </p:nvGrpSpPr>
            <p:grpSpPr bwMode="auto">
              <a:xfrm>
                <a:off x="2526" y="2008"/>
                <a:ext cx="64" cy="136"/>
                <a:chOff x="2526" y="2008"/>
                <a:chExt cx="64" cy="136"/>
              </a:xfrm>
            </p:grpSpPr>
            <p:sp>
              <p:nvSpPr>
                <p:cNvPr id="47331" name="Oval 191"/>
                <p:cNvSpPr>
                  <a:spLocks noChangeArrowheads="1"/>
                </p:cNvSpPr>
                <p:nvPr/>
              </p:nvSpPr>
              <p:spPr bwMode="auto">
                <a:xfrm>
                  <a:off x="2526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32" name="Oval 192"/>
                <p:cNvSpPr>
                  <a:spLocks noChangeArrowheads="1"/>
                </p:cNvSpPr>
                <p:nvPr/>
              </p:nvSpPr>
              <p:spPr bwMode="auto">
                <a:xfrm>
                  <a:off x="2526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85" name="Group 193"/>
              <p:cNvGrpSpPr>
                <a:grpSpLocks/>
              </p:cNvGrpSpPr>
              <p:nvPr/>
            </p:nvGrpSpPr>
            <p:grpSpPr bwMode="auto">
              <a:xfrm>
                <a:off x="2238" y="2008"/>
                <a:ext cx="64" cy="136"/>
                <a:chOff x="2238" y="2008"/>
                <a:chExt cx="64" cy="136"/>
              </a:xfrm>
            </p:grpSpPr>
            <p:sp>
              <p:nvSpPr>
                <p:cNvPr id="47329" name="Oval 194"/>
                <p:cNvSpPr>
                  <a:spLocks noChangeArrowheads="1"/>
                </p:cNvSpPr>
                <p:nvPr/>
              </p:nvSpPr>
              <p:spPr bwMode="auto">
                <a:xfrm>
                  <a:off x="2238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30" name="Oval 195"/>
                <p:cNvSpPr>
                  <a:spLocks noChangeArrowheads="1"/>
                </p:cNvSpPr>
                <p:nvPr/>
              </p:nvSpPr>
              <p:spPr bwMode="auto">
                <a:xfrm>
                  <a:off x="2238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7286" name="Oval 196"/>
              <p:cNvSpPr>
                <a:spLocks noChangeArrowheads="1"/>
              </p:cNvSpPr>
              <p:nvPr/>
            </p:nvSpPr>
            <p:spPr bwMode="auto">
              <a:xfrm>
                <a:off x="2814" y="2080"/>
                <a:ext cx="64" cy="64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7287" name="Group 197"/>
              <p:cNvGrpSpPr>
                <a:grpSpLocks/>
              </p:cNvGrpSpPr>
              <p:nvPr/>
            </p:nvGrpSpPr>
            <p:grpSpPr bwMode="auto">
              <a:xfrm>
                <a:off x="3102" y="2008"/>
                <a:ext cx="64" cy="136"/>
                <a:chOff x="3102" y="2008"/>
                <a:chExt cx="64" cy="136"/>
              </a:xfrm>
            </p:grpSpPr>
            <p:sp>
              <p:nvSpPr>
                <p:cNvPr id="47327" name="Oval 198"/>
                <p:cNvSpPr>
                  <a:spLocks noChangeArrowheads="1"/>
                </p:cNvSpPr>
                <p:nvPr/>
              </p:nvSpPr>
              <p:spPr bwMode="auto">
                <a:xfrm>
                  <a:off x="3102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28" name="Oval 199"/>
                <p:cNvSpPr>
                  <a:spLocks noChangeArrowheads="1"/>
                </p:cNvSpPr>
                <p:nvPr/>
              </p:nvSpPr>
              <p:spPr bwMode="auto">
                <a:xfrm>
                  <a:off x="3102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88" name="Group 200"/>
              <p:cNvGrpSpPr>
                <a:grpSpLocks/>
              </p:cNvGrpSpPr>
              <p:nvPr/>
            </p:nvGrpSpPr>
            <p:grpSpPr bwMode="auto">
              <a:xfrm>
                <a:off x="3390" y="2008"/>
                <a:ext cx="64" cy="136"/>
                <a:chOff x="3390" y="2008"/>
                <a:chExt cx="64" cy="136"/>
              </a:xfrm>
            </p:grpSpPr>
            <p:sp>
              <p:nvSpPr>
                <p:cNvPr id="47325" name="Oval 201"/>
                <p:cNvSpPr>
                  <a:spLocks noChangeArrowheads="1"/>
                </p:cNvSpPr>
                <p:nvPr/>
              </p:nvSpPr>
              <p:spPr bwMode="auto">
                <a:xfrm>
                  <a:off x="3390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26" name="Oval 202"/>
                <p:cNvSpPr>
                  <a:spLocks noChangeArrowheads="1"/>
                </p:cNvSpPr>
                <p:nvPr/>
              </p:nvSpPr>
              <p:spPr bwMode="auto">
                <a:xfrm>
                  <a:off x="3390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89" name="Group 203"/>
              <p:cNvGrpSpPr>
                <a:grpSpLocks/>
              </p:cNvGrpSpPr>
              <p:nvPr/>
            </p:nvGrpSpPr>
            <p:grpSpPr bwMode="auto">
              <a:xfrm>
                <a:off x="2630" y="1904"/>
                <a:ext cx="136" cy="64"/>
                <a:chOff x="2630" y="1904"/>
                <a:chExt cx="136" cy="64"/>
              </a:xfrm>
            </p:grpSpPr>
            <p:sp>
              <p:nvSpPr>
                <p:cNvPr id="47323" name="Oval 204"/>
                <p:cNvSpPr>
                  <a:spLocks noChangeArrowheads="1"/>
                </p:cNvSpPr>
                <p:nvPr/>
              </p:nvSpPr>
              <p:spPr bwMode="auto">
                <a:xfrm>
                  <a:off x="2630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24" name="Oval 205"/>
                <p:cNvSpPr>
                  <a:spLocks noChangeArrowheads="1"/>
                </p:cNvSpPr>
                <p:nvPr/>
              </p:nvSpPr>
              <p:spPr bwMode="auto">
                <a:xfrm>
                  <a:off x="2702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0" name="Group 206"/>
              <p:cNvGrpSpPr>
                <a:grpSpLocks/>
              </p:cNvGrpSpPr>
              <p:nvPr/>
            </p:nvGrpSpPr>
            <p:grpSpPr bwMode="auto">
              <a:xfrm>
                <a:off x="2918" y="1904"/>
                <a:ext cx="136" cy="64"/>
                <a:chOff x="2918" y="1904"/>
                <a:chExt cx="136" cy="64"/>
              </a:xfrm>
            </p:grpSpPr>
            <p:sp>
              <p:nvSpPr>
                <p:cNvPr id="47321" name="Oval 207"/>
                <p:cNvSpPr>
                  <a:spLocks noChangeArrowheads="1"/>
                </p:cNvSpPr>
                <p:nvPr/>
              </p:nvSpPr>
              <p:spPr bwMode="auto">
                <a:xfrm>
                  <a:off x="2918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22" name="Oval 208"/>
                <p:cNvSpPr>
                  <a:spLocks noChangeArrowheads="1"/>
                </p:cNvSpPr>
                <p:nvPr/>
              </p:nvSpPr>
              <p:spPr bwMode="auto">
                <a:xfrm>
                  <a:off x="2990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1" name="Group 209"/>
              <p:cNvGrpSpPr>
                <a:grpSpLocks/>
              </p:cNvGrpSpPr>
              <p:nvPr/>
            </p:nvGrpSpPr>
            <p:grpSpPr bwMode="auto">
              <a:xfrm>
                <a:off x="3206" y="1904"/>
                <a:ext cx="136" cy="64"/>
                <a:chOff x="3206" y="1904"/>
                <a:chExt cx="136" cy="64"/>
              </a:xfrm>
            </p:grpSpPr>
            <p:sp>
              <p:nvSpPr>
                <p:cNvPr id="47319" name="Oval 210"/>
                <p:cNvSpPr>
                  <a:spLocks noChangeArrowheads="1"/>
                </p:cNvSpPr>
                <p:nvPr/>
              </p:nvSpPr>
              <p:spPr bwMode="auto">
                <a:xfrm>
                  <a:off x="3206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20" name="Oval 211"/>
                <p:cNvSpPr>
                  <a:spLocks noChangeArrowheads="1"/>
                </p:cNvSpPr>
                <p:nvPr/>
              </p:nvSpPr>
              <p:spPr bwMode="auto">
                <a:xfrm>
                  <a:off x="3278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2" name="Group 212"/>
              <p:cNvGrpSpPr>
                <a:grpSpLocks/>
              </p:cNvGrpSpPr>
              <p:nvPr/>
            </p:nvGrpSpPr>
            <p:grpSpPr bwMode="auto">
              <a:xfrm>
                <a:off x="2342" y="1616"/>
                <a:ext cx="136" cy="64"/>
                <a:chOff x="2342" y="1616"/>
                <a:chExt cx="136" cy="64"/>
              </a:xfrm>
            </p:grpSpPr>
            <p:sp>
              <p:nvSpPr>
                <p:cNvPr id="47317" name="Oval 213"/>
                <p:cNvSpPr>
                  <a:spLocks noChangeArrowheads="1"/>
                </p:cNvSpPr>
                <p:nvPr/>
              </p:nvSpPr>
              <p:spPr bwMode="auto">
                <a:xfrm>
                  <a:off x="2342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18" name="Oval 214"/>
                <p:cNvSpPr>
                  <a:spLocks noChangeArrowheads="1"/>
                </p:cNvSpPr>
                <p:nvPr/>
              </p:nvSpPr>
              <p:spPr bwMode="auto">
                <a:xfrm>
                  <a:off x="2414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3" name="Group 215"/>
              <p:cNvGrpSpPr>
                <a:grpSpLocks/>
              </p:cNvGrpSpPr>
              <p:nvPr/>
            </p:nvGrpSpPr>
            <p:grpSpPr bwMode="auto">
              <a:xfrm>
                <a:off x="2526" y="1720"/>
                <a:ext cx="64" cy="136"/>
                <a:chOff x="2526" y="1720"/>
                <a:chExt cx="64" cy="136"/>
              </a:xfrm>
            </p:grpSpPr>
            <p:sp>
              <p:nvSpPr>
                <p:cNvPr id="47315" name="Oval 216"/>
                <p:cNvSpPr>
                  <a:spLocks noChangeArrowheads="1"/>
                </p:cNvSpPr>
                <p:nvPr/>
              </p:nvSpPr>
              <p:spPr bwMode="auto">
                <a:xfrm>
                  <a:off x="2526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16" name="Oval 217"/>
                <p:cNvSpPr>
                  <a:spLocks noChangeArrowheads="1"/>
                </p:cNvSpPr>
                <p:nvPr/>
              </p:nvSpPr>
              <p:spPr bwMode="auto">
                <a:xfrm>
                  <a:off x="2526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4" name="Group 218"/>
              <p:cNvGrpSpPr>
                <a:grpSpLocks/>
              </p:cNvGrpSpPr>
              <p:nvPr/>
            </p:nvGrpSpPr>
            <p:grpSpPr bwMode="auto">
              <a:xfrm>
                <a:off x="2238" y="1720"/>
                <a:ext cx="64" cy="136"/>
                <a:chOff x="2238" y="1720"/>
                <a:chExt cx="64" cy="136"/>
              </a:xfrm>
            </p:grpSpPr>
            <p:sp>
              <p:nvSpPr>
                <p:cNvPr id="47313" name="Oval 219"/>
                <p:cNvSpPr>
                  <a:spLocks noChangeArrowheads="1"/>
                </p:cNvSpPr>
                <p:nvPr/>
              </p:nvSpPr>
              <p:spPr bwMode="auto">
                <a:xfrm>
                  <a:off x="2238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14" name="Oval 220"/>
                <p:cNvSpPr>
                  <a:spLocks noChangeArrowheads="1"/>
                </p:cNvSpPr>
                <p:nvPr/>
              </p:nvSpPr>
              <p:spPr bwMode="auto">
                <a:xfrm>
                  <a:off x="2238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5" name="Group 221"/>
              <p:cNvGrpSpPr>
                <a:grpSpLocks/>
              </p:cNvGrpSpPr>
              <p:nvPr/>
            </p:nvGrpSpPr>
            <p:grpSpPr bwMode="auto">
              <a:xfrm>
                <a:off x="2814" y="1720"/>
                <a:ext cx="64" cy="136"/>
                <a:chOff x="2814" y="1720"/>
                <a:chExt cx="64" cy="136"/>
              </a:xfrm>
            </p:grpSpPr>
            <p:sp>
              <p:nvSpPr>
                <p:cNvPr id="47311" name="Oval 222"/>
                <p:cNvSpPr>
                  <a:spLocks noChangeArrowheads="1"/>
                </p:cNvSpPr>
                <p:nvPr/>
              </p:nvSpPr>
              <p:spPr bwMode="auto">
                <a:xfrm>
                  <a:off x="2814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12" name="Oval 223"/>
                <p:cNvSpPr>
                  <a:spLocks noChangeArrowheads="1"/>
                </p:cNvSpPr>
                <p:nvPr/>
              </p:nvSpPr>
              <p:spPr bwMode="auto">
                <a:xfrm>
                  <a:off x="2814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6" name="Group 224"/>
              <p:cNvGrpSpPr>
                <a:grpSpLocks/>
              </p:cNvGrpSpPr>
              <p:nvPr/>
            </p:nvGrpSpPr>
            <p:grpSpPr bwMode="auto">
              <a:xfrm>
                <a:off x="3102" y="1720"/>
                <a:ext cx="64" cy="136"/>
                <a:chOff x="3102" y="1720"/>
                <a:chExt cx="64" cy="136"/>
              </a:xfrm>
            </p:grpSpPr>
            <p:sp>
              <p:nvSpPr>
                <p:cNvPr id="47309" name="Oval 225"/>
                <p:cNvSpPr>
                  <a:spLocks noChangeArrowheads="1"/>
                </p:cNvSpPr>
                <p:nvPr/>
              </p:nvSpPr>
              <p:spPr bwMode="auto">
                <a:xfrm>
                  <a:off x="3102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10" name="Oval 226"/>
                <p:cNvSpPr>
                  <a:spLocks noChangeArrowheads="1"/>
                </p:cNvSpPr>
                <p:nvPr/>
              </p:nvSpPr>
              <p:spPr bwMode="auto">
                <a:xfrm>
                  <a:off x="3102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7" name="Group 227"/>
              <p:cNvGrpSpPr>
                <a:grpSpLocks/>
              </p:cNvGrpSpPr>
              <p:nvPr/>
            </p:nvGrpSpPr>
            <p:grpSpPr bwMode="auto">
              <a:xfrm>
                <a:off x="3390" y="1720"/>
                <a:ext cx="64" cy="136"/>
                <a:chOff x="3390" y="1720"/>
                <a:chExt cx="64" cy="136"/>
              </a:xfrm>
            </p:grpSpPr>
            <p:sp>
              <p:nvSpPr>
                <p:cNvPr id="47307" name="Oval 228"/>
                <p:cNvSpPr>
                  <a:spLocks noChangeArrowheads="1"/>
                </p:cNvSpPr>
                <p:nvPr/>
              </p:nvSpPr>
              <p:spPr bwMode="auto">
                <a:xfrm>
                  <a:off x="3390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08" name="Oval 229"/>
                <p:cNvSpPr>
                  <a:spLocks noChangeArrowheads="1"/>
                </p:cNvSpPr>
                <p:nvPr/>
              </p:nvSpPr>
              <p:spPr bwMode="auto">
                <a:xfrm>
                  <a:off x="3390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8" name="Group 230"/>
              <p:cNvGrpSpPr>
                <a:grpSpLocks/>
              </p:cNvGrpSpPr>
              <p:nvPr/>
            </p:nvGrpSpPr>
            <p:grpSpPr bwMode="auto">
              <a:xfrm>
                <a:off x="2630" y="1616"/>
                <a:ext cx="136" cy="64"/>
                <a:chOff x="2630" y="1616"/>
                <a:chExt cx="136" cy="64"/>
              </a:xfrm>
            </p:grpSpPr>
            <p:sp>
              <p:nvSpPr>
                <p:cNvPr id="47305" name="Oval 231"/>
                <p:cNvSpPr>
                  <a:spLocks noChangeArrowheads="1"/>
                </p:cNvSpPr>
                <p:nvPr/>
              </p:nvSpPr>
              <p:spPr bwMode="auto">
                <a:xfrm>
                  <a:off x="2630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06" name="Oval 232"/>
                <p:cNvSpPr>
                  <a:spLocks noChangeArrowheads="1"/>
                </p:cNvSpPr>
                <p:nvPr/>
              </p:nvSpPr>
              <p:spPr bwMode="auto">
                <a:xfrm>
                  <a:off x="2702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299" name="Group 233"/>
              <p:cNvGrpSpPr>
                <a:grpSpLocks/>
              </p:cNvGrpSpPr>
              <p:nvPr/>
            </p:nvGrpSpPr>
            <p:grpSpPr bwMode="auto">
              <a:xfrm>
                <a:off x="2918" y="1616"/>
                <a:ext cx="136" cy="64"/>
                <a:chOff x="2918" y="1616"/>
                <a:chExt cx="136" cy="64"/>
              </a:xfrm>
            </p:grpSpPr>
            <p:sp>
              <p:nvSpPr>
                <p:cNvPr id="47303" name="Oval 234"/>
                <p:cNvSpPr>
                  <a:spLocks noChangeArrowheads="1"/>
                </p:cNvSpPr>
                <p:nvPr/>
              </p:nvSpPr>
              <p:spPr bwMode="auto">
                <a:xfrm>
                  <a:off x="2918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04" name="Oval 235"/>
                <p:cNvSpPr>
                  <a:spLocks noChangeArrowheads="1"/>
                </p:cNvSpPr>
                <p:nvPr/>
              </p:nvSpPr>
              <p:spPr bwMode="auto">
                <a:xfrm>
                  <a:off x="2990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300" name="Group 236"/>
              <p:cNvGrpSpPr>
                <a:grpSpLocks/>
              </p:cNvGrpSpPr>
              <p:nvPr/>
            </p:nvGrpSpPr>
            <p:grpSpPr bwMode="auto">
              <a:xfrm>
                <a:off x="3206" y="1616"/>
                <a:ext cx="136" cy="64"/>
                <a:chOff x="3206" y="1616"/>
                <a:chExt cx="136" cy="64"/>
              </a:xfrm>
            </p:grpSpPr>
            <p:sp>
              <p:nvSpPr>
                <p:cNvPr id="47301" name="Oval 237"/>
                <p:cNvSpPr>
                  <a:spLocks noChangeArrowheads="1"/>
                </p:cNvSpPr>
                <p:nvPr/>
              </p:nvSpPr>
              <p:spPr bwMode="auto">
                <a:xfrm>
                  <a:off x="3206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302" name="Oval 238"/>
                <p:cNvSpPr>
                  <a:spLocks noChangeArrowheads="1"/>
                </p:cNvSpPr>
                <p:nvPr/>
              </p:nvSpPr>
              <p:spPr bwMode="auto">
                <a:xfrm>
                  <a:off x="3278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7125" name="Group 241"/>
            <p:cNvGrpSpPr>
              <a:grpSpLocks/>
            </p:cNvGrpSpPr>
            <p:nvPr/>
          </p:nvGrpSpPr>
          <p:grpSpPr bwMode="auto">
            <a:xfrm>
              <a:off x="2478" y="1568"/>
              <a:ext cx="368" cy="376"/>
              <a:chOff x="2478" y="1568"/>
              <a:chExt cx="368" cy="376"/>
            </a:xfrm>
          </p:grpSpPr>
          <p:sp>
            <p:nvSpPr>
              <p:cNvPr id="47268" name="Freeform 242"/>
              <p:cNvSpPr>
                <a:spLocks/>
              </p:cNvSpPr>
              <p:nvPr/>
            </p:nvSpPr>
            <p:spPr bwMode="auto">
              <a:xfrm>
                <a:off x="2742" y="1840"/>
                <a:ext cx="104" cy="104"/>
              </a:xfrm>
              <a:custGeom>
                <a:avLst/>
                <a:gdLst>
                  <a:gd name="T0" fmla="*/ 104 w 104"/>
                  <a:gd name="T1" fmla="*/ 104 h 104"/>
                  <a:gd name="T2" fmla="*/ 0 w 104"/>
                  <a:gd name="T3" fmla="*/ 64 h 104"/>
                  <a:gd name="T4" fmla="*/ 56 w 104"/>
                  <a:gd name="T5" fmla="*/ 56 h 104"/>
                  <a:gd name="T6" fmla="*/ 64 w 104"/>
                  <a:gd name="T7" fmla="*/ 0 h 104"/>
                  <a:gd name="T8" fmla="*/ 104 w 104"/>
                  <a:gd name="T9" fmla="*/ 104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4"/>
                  <a:gd name="T16" fmla="*/ 0 h 104"/>
                  <a:gd name="T17" fmla="*/ 104 w 104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4" h="104">
                    <a:moveTo>
                      <a:pt x="104" y="104"/>
                    </a:moveTo>
                    <a:lnTo>
                      <a:pt x="0" y="64"/>
                    </a:lnTo>
                    <a:lnTo>
                      <a:pt x="56" y="56"/>
                    </a:lnTo>
                    <a:lnTo>
                      <a:pt x="64" y="0"/>
                    </a:lnTo>
                    <a:lnTo>
                      <a:pt x="104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9" name="Line 243"/>
              <p:cNvSpPr>
                <a:spLocks noChangeShapeType="1"/>
              </p:cNvSpPr>
              <p:nvPr/>
            </p:nvSpPr>
            <p:spPr bwMode="auto">
              <a:xfrm>
                <a:off x="2478" y="1568"/>
                <a:ext cx="320" cy="32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47126" name="Rectangle 244"/>
            <p:cNvSpPr>
              <a:spLocks noChangeArrowheads="1"/>
            </p:cNvSpPr>
            <p:nvPr/>
          </p:nvSpPr>
          <p:spPr bwMode="auto">
            <a:xfrm>
              <a:off x="2246" y="1240"/>
              <a:ext cx="5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electron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27" name="Rectangle 245"/>
            <p:cNvSpPr>
              <a:spLocks noChangeArrowheads="1"/>
            </p:cNvSpPr>
            <p:nvPr/>
          </p:nvSpPr>
          <p:spPr bwMode="auto">
            <a:xfrm>
              <a:off x="2830" y="1240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AA0000"/>
                  </a:solidFill>
                  <a:latin typeface="Arial Rounded MT Bold" pitchFamily="34" charset="0"/>
                </a:rPr>
                <a:t>   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28" name="Rectangle 246"/>
            <p:cNvSpPr>
              <a:spLocks noChangeArrowheads="1"/>
            </p:cNvSpPr>
            <p:nvPr/>
          </p:nvSpPr>
          <p:spPr bwMode="auto">
            <a:xfrm>
              <a:off x="2974" y="1240"/>
              <a:ext cx="2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AA0000"/>
                  </a:solidFill>
                  <a:latin typeface="Arial" pitchFamily="34" charset="0"/>
                </a:rPr>
                <a:t>hole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29" name="Rectangle 247"/>
            <p:cNvSpPr>
              <a:spLocks noChangeArrowheads="1"/>
            </p:cNvSpPr>
            <p:nvPr/>
          </p:nvSpPr>
          <p:spPr bwMode="auto">
            <a:xfrm>
              <a:off x="3270" y="1240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AA0000"/>
                  </a:solidFill>
                  <a:latin typeface="Arial Rounded MT Bold" pitchFamily="34" charset="0"/>
                </a:rPr>
                <a:t>    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30" name="Rectangle 248"/>
            <p:cNvSpPr>
              <a:spLocks noChangeArrowheads="1"/>
            </p:cNvSpPr>
            <p:nvPr/>
          </p:nvSpPr>
          <p:spPr bwMode="auto">
            <a:xfrm>
              <a:off x="2246" y="1408"/>
              <a:ext cx="7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pair creation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31" name="Oval 249"/>
            <p:cNvSpPr>
              <a:spLocks noChangeArrowheads="1"/>
            </p:cNvSpPr>
            <p:nvPr/>
          </p:nvSpPr>
          <p:spPr bwMode="auto">
            <a:xfrm>
              <a:off x="2865" y="1295"/>
              <a:ext cx="64" cy="6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Oval 250"/>
            <p:cNvSpPr>
              <a:spLocks noChangeArrowheads="1"/>
            </p:cNvSpPr>
            <p:nvPr/>
          </p:nvSpPr>
          <p:spPr bwMode="auto">
            <a:xfrm>
              <a:off x="3298" y="1300"/>
              <a:ext cx="56" cy="56"/>
            </a:xfrm>
            <a:prstGeom prst="ellipse">
              <a:avLst/>
            </a:prstGeom>
            <a:solidFill>
              <a:srgbClr val="AA0000"/>
            </a:solidFill>
            <a:ln w="127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33" name="Group 251"/>
            <p:cNvGrpSpPr>
              <a:grpSpLocks/>
            </p:cNvGrpSpPr>
            <p:nvPr/>
          </p:nvGrpSpPr>
          <p:grpSpPr bwMode="auto">
            <a:xfrm>
              <a:off x="3997" y="1712"/>
              <a:ext cx="1024" cy="736"/>
              <a:chOff x="3990" y="1712"/>
              <a:chExt cx="1024" cy="736"/>
            </a:xfrm>
          </p:grpSpPr>
          <p:sp>
            <p:nvSpPr>
              <p:cNvPr id="47256" name="Oval 252"/>
              <p:cNvSpPr>
                <a:spLocks noChangeArrowheads="1"/>
              </p:cNvSpPr>
              <p:nvPr/>
            </p:nvSpPr>
            <p:spPr bwMode="auto">
              <a:xfrm>
                <a:off x="3990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57" name="Oval 253"/>
              <p:cNvSpPr>
                <a:spLocks noChangeArrowheads="1"/>
              </p:cNvSpPr>
              <p:nvPr/>
            </p:nvSpPr>
            <p:spPr bwMode="auto">
              <a:xfrm>
                <a:off x="4278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58" name="Oval 254"/>
              <p:cNvSpPr>
                <a:spLocks noChangeArrowheads="1"/>
              </p:cNvSpPr>
              <p:nvPr/>
            </p:nvSpPr>
            <p:spPr bwMode="auto">
              <a:xfrm>
                <a:off x="4566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59" name="Oval 255"/>
              <p:cNvSpPr>
                <a:spLocks noChangeArrowheads="1"/>
              </p:cNvSpPr>
              <p:nvPr/>
            </p:nvSpPr>
            <p:spPr bwMode="auto">
              <a:xfrm>
                <a:off x="4854" y="2288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0" name="Oval 256"/>
              <p:cNvSpPr>
                <a:spLocks noChangeArrowheads="1"/>
              </p:cNvSpPr>
              <p:nvPr/>
            </p:nvSpPr>
            <p:spPr bwMode="auto">
              <a:xfrm>
                <a:off x="3990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1" name="Oval 257"/>
              <p:cNvSpPr>
                <a:spLocks noChangeArrowheads="1"/>
              </p:cNvSpPr>
              <p:nvPr/>
            </p:nvSpPr>
            <p:spPr bwMode="auto">
              <a:xfrm>
                <a:off x="4278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2" name="Oval 258"/>
              <p:cNvSpPr>
                <a:spLocks noChangeArrowheads="1"/>
              </p:cNvSpPr>
              <p:nvPr/>
            </p:nvSpPr>
            <p:spPr bwMode="auto">
              <a:xfrm>
                <a:off x="4566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3" name="Oval 259"/>
              <p:cNvSpPr>
                <a:spLocks noChangeArrowheads="1"/>
              </p:cNvSpPr>
              <p:nvPr/>
            </p:nvSpPr>
            <p:spPr bwMode="auto">
              <a:xfrm>
                <a:off x="4854" y="2000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4" name="Oval 260"/>
              <p:cNvSpPr>
                <a:spLocks noChangeArrowheads="1"/>
              </p:cNvSpPr>
              <p:nvPr/>
            </p:nvSpPr>
            <p:spPr bwMode="auto">
              <a:xfrm>
                <a:off x="3990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5" name="Oval 261"/>
              <p:cNvSpPr>
                <a:spLocks noChangeArrowheads="1"/>
              </p:cNvSpPr>
              <p:nvPr/>
            </p:nvSpPr>
            <p:spPr bwMode="auto">
              <a:xfrm>
                <a:off x="4278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6" name="Oval 262"/>
              <p:cNvSpPr>
                <a:spLocks noChangeArrowheads="1"/>
              </p:cNvSpPr>
              <p:nvPr/>
            </p:nvSpPr>
            <p:spPr bwMode="auto">
              <a:xfrm>
                <a:off x="4566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7" name="Oval 263"/>
              <p:cNvSpPr>
                <a:spLocks noChangeArrowheads="1"/>
              </p:cNvSpPr>
              <p:nvPr/>
            </p:nvSpPr>
            <p:spPr bwMode="auto">
              <a:xfrm>
                <a:off x="4854" y="1712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34" name="Rectangle 264"/>
            <p:cNvSpPr>
              <a:spLocks noChangeArrowheads="1"/>
            </p:cNvSpPr>
            <p:nvPr/>
          </p:nvSpPr>
          <p:spPr bwMode="auto">
            <a:xfrm>
              <a:off x="5214" y="1944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AA0000"/>
                  </a:solidFill>
                  <a:latin typeface="Arial Rounded MT Bold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35" name="Rectangle 265"/>
            <p:cNvSpPr>
              <a:spLocks noChangeArrowheads="1"/>
            </p:cNvSpPr>
            <p:nvPr/>
          </p:nvSpPr>
          <p:spPr bwMode="auto">
            <a:xfrm>
              <a:off x="3728" y="1925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47136" name="Group 266"/>
            <p:cNvGrpSpPr>
              <a:grpSpLocks/>
            </p:cNvGrpSpPr>
            <p:nvPr/>
          </p:nvGrpSpPr>
          <p:grpSpPr bwMode="auto">
            <a:xfrm>
              <a:off x="3894" y="1616"/>
              <a:ext cx="1216" cy="928"/>
              <a:chOff x="3894" y="1616"/>
              <a:chExt cx="1216" cy="928"/>
            </a:xfrm>
          </p:grpSpPr>
          <p:sp>
            <p:nvSpPr>
              <p:cNvPr id="47166" name="Oval 267"/>
              <p:cNvSpPr>
                <a:spLocks noChangeArrowheads="1"/>
              </p:cNvSpPr>
              <p:nvPr/>
            </p:nvSpPr>
            <p:spPr bwMode="auto">
              <a:xfrm>
                <a:off x="4470" y="2008"/>
                <a:ext cx="64" cy="64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7167" name="Group 268"/>
              <p:cNvGrpSpPr>
                <a:grpSpLocks/>
              </p:cNvGrpSpPr>
              <p:nvPr/>
            </p:nvGrpSpPr>
            <p:grpSpPr bwMode="auto">
              <a:xfrm>
                <a:off x="3998" y="2480"/>
                <a:ext cx="136" cy="64"/>
                <a:chOff x="3998" y="2480"/>
                <a:chExt cx="136" cy="64"/>
              </a:xfrm>
            </p:grpSpPr>
            <p:sp>
              <p:nvSpPr>
                <p:cNvPr id="47254" name="Oval 269"/>
                <p:cNvSpPr>
                  <a:spLocks noChangeArrowheads="1"/>
                </p:cNvSpPr>
                <p:nvPr/>
              </p:nvSpPr>
              <p:spPr bwMode="auto">
                <a:xfrm>
                  <a:off x="3998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55" name="Oval 270"/>
                <p:cNvSpPr>
                  <a:spLocks noChangeArrowheads="1"/>
                </p:cNvSpPr>
                <p:nvPr/>
              </p:nvSpPr>
              <p:spPr bwMode="auto">
                <a:xfrm>
                  <a:off x="4070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68" name="Group 271"/>
              <p:cNvGrpSpPr>
                <a:grpSpLocks/>
              </p:cNvGrpSpPr>
              <p:nvPr/>
            </p:nvGrpSpPr>
            <p:grpSpPr bwMode="auto">
              <a:xfrm>
                <a:off x="4286" y="2480"/>
                <a:ext cx="136" cy="64"/>
                <a:chOff x="4286" y="2480"/>
                <a:chExt cx="136" cy="64"/>
              </a:xfrm>
            </p:grpSpPr>
            <p:sp>
              <p:nvSpPr>
                <p:cNvPr id="47252" name="Oval 272"/>
                <p:cNvSpPr>
                  <a:spLocks noChangeArrowheads="1"/>
                </p:cNvSpPr>
                <p:nvPr/>
              </p:nvSpPr>
              <p:spPr bwMode="auto">
                <a:xfrm>
                  <a:off x="4286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53" name="Oval 273"/>
                <p:cNvSpPr>
                  <a:spLocks noChangeArrowheads="1"/>
                </p:cNvSpPr>
                <p:nvPr/>
              </p:nvSpPr>
              <p:spPr bwMode="auto">
                <a:xfrm>
                  <a:off x="4358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69" name="Group 274"/>
              <p:cNvGrpSpPr>
                <a:grpSpLocks/>
              </p:cNvGrpSpPr>
              <p:nvPr/>
            </p:nvGrpSpPr>
            <p:grpSpPr bwMode="auto">
              <a:xfrm>
                <a:off x="4574" y="2480"/>
                <a:ext cx="136" cy="64"/>
                <a:chOff x="4574" y="2480"/>
                <a:chExt cx="136" cy="64"/>
              </a:xfrm>
            </p:grpSpPr>
            <p:sp>
              <p:nvSpPr>
                <p:cNvPr id="47250" name="Oval 275"/>
                <p:cNvSpPr>
                  <a:spLocks noChangeArrowheads="1"/>
                </p:cNvSpPr>
                <p:nvPr/>
              </p:nvSpPr>
              <p:spPr bwMode="auto">
                <a:xfrm>
                  <a:off x="4574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51" name="Oval 276"/>
                <p:cNvSpPr>
                  <a:spLocks noChangeArrowheads="1"/>
                </p:cNvSpPr>
                <p:nvPr/>
              </p:nvSpPr>
              <p:spPr bwMode="auto">
                <a:xfrm>
                  <a:off x="4646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70" name="Group 277"/>
              <p:cNvGrpSpPr>
                <a:grpSpLocks/>
              </p:cNvGrpSpPr>
              <p:nvPr/>
            </p:nvGrpSpPr>
            <p:grpSpPr bwMode="auto">
              <a:xfrm>
                <a:off x="4862" y="2480"/>
                <a:ext cx="136" cy="64"/>
                <a:chOff x="4862" y="2480"/>
                <a:chExt cx="136" cy="64"/>
              </a:xfrm>
            </p:grpSpPr>
            <p:sp>
              <p:nvSpPr>
                <p:cNvPr id="47248" name="Oval 278"/>
                <p:cNvSpPr>
                  <a:spLocks noChangeArrowheads="1"/>
                </p:cNvSpPr>
                <p:nvPr/>
              </p:nvSpPr>
              <p:spPr bwMode="auto">
                <a:xfrm>
                  <a:off x="4862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49" name="Oval 279"/>
                <p:cNvSpPr>
                  <a:spLocks noChangeArrowheads="1"/>
                </p:cNvSpPr>
                <p:nvPr/>
              </p:nvSpPr>
              <p:spPr bwMode="auto">
                <a:xfrm>
                  <a:off x="4934" y="24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71" name="Group 280"/>
              <p:cNvGrpSpPr>
                <a:grpSpLocks/>
              </p:cNvGrpSpPr>
              <p:nvPr/>
            </p:nvGrpSpPr>
            <p:grpSpPr bwMode="auto">
              <a:xfrm>
                <a:off x="3998" y="2192"/>
                <a:ext cx="136" cy="64"/>
                <a:chOff x="3998" y="2192"/>
                <a:chExt cx="136" cy="64"/>
              </a:xfrm>
            </p:grpSpPr>
            <p:sp>
              <p:nvSpPr>
                <p:cNvPr id="47246" name="Oval 281"/>
                <p:cNvSpPr>
                  <a:spLocks noChangeArrowheads="1"/>
                </p:cNvSpPr>
                <p:nvPr/>
              </p:nvSpPr>
              <p:spPr bwMode="auto">
                <a:xfrm>
                  <a:off x="3998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47" name="Oval 282"/>
                <p:cNvSpPr>
                  <a:spLocks noChangeArrowheads="1"/>
                </p:cNvSpPr>
                <p:nvPr/>
              </p:nvSpPr>
              <p:spPr bwMode="auto">
                <a:xfrm>
                  <a:off x="4070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7172" name="Oval 283"/>
              <p:cNvSpPr>
                <a:spLocks noChangeArrowheads="1"/>
              </p:cNvSpPr>
              <p:nvPr/>
            </p:nvSpPr>
            <p:spPr bwMode="auto">
              <a:xfrm>
                <a:off x="4182" y="2368"/>
                <a:ext cx="64" cy="64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7173" name="Group 284"/>
              <p:cNvGrpSpPr>
                <a:grpSpLocks/>
              </p:cNvGrpSpPr>
              <p:nvPr/>
            </p:nvGrpSpPr>
            <p:grpSpPr bwMode="auto">
              <a:xfrm>
                <a:off x="3894" y="2296"/>
                <a:ext cx="64" cy="136"/>
                <a:chOff x="3894" y="2296"/>
                <a:chExt cx="64" cy="136"/>
              </a:xfrm>
            </p:grpSpPr>
            <p:sp>
              <p:nvSpPr>
                <p:cNvPr id="47244" name="Oval 285"/>
                <p:cNvSpPr>
                  <a:spLocks noChangeArrowheads="1"/>
                </p:cNvSpPr>
                <p:nvPr/>
              </p:nvSpPr>
              <p:spPr bwMode="auto">
                <a:xfrm>
                  <a:off x="3894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45" name="Oval 286"/>
                <p:cNvSpPr>
                  <a:spLocks noChangeArrowheads="1"/>
                </p:cNvSpPr>
                <p:nvPr/>
              </p:nvSpPr>
              <p:spPr bwMode="auto">
                <a:xfrm>
                  <a:off x="3894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74" name="Group 287"/>
              <p:cNvGrpSpPr>
                <a:grpSpLocks/>
              </p:cNvGrpSpPr>
              <p:nvPr/>
            </p:nvGrpSpPr>
            <p:grpSpPr bwMode="auto">
              <a:xfrm>
                <a:off x="4470" y="2296"/>
                <a:ext cx="64" cy="136"/>
                <a:chOff x="4470" y="2296"/>
                <a:chExt cx="64" cy="136"/>
              </a:xfrm>
            </p:grpSpPr>
            <p:sp>
              <p:nvSpPr>
                <p:cNvPr id="47242" name="Oval 288"/>
                <p:cNvSpPr>
                  <a:spLocks noChangeArrowheads="1"/>
                </p:cNvSpPr>
                <p:nvPr/>
              </p:nvSpPr>
              <p:spPr bwMode="auto">
                <a:xfrm>
                  <a:off x="4470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43" name="Oval 289"/>
                <p:cNvSpPr>
                  <a:spLocks noChangeArrowheads="1"/>
                </p:cNvSpPr>
                <p:nvPr/>
              </p:nvSpPr>
              <p:spPr bwMode="auto">
                <a:xfrm>
                  <a:off x="4470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75" name="Group 290"/>
              <p:cNvGrpSpPr>
                <a:grpSpLocks/>
              </p:cNvGrpSpPr>
              <p:nvPr/>
            </p:nvGrpSpPr>
            <p:grpSpPr bwMode="auto">
              <a:xfrm>
                <a:off x="4758" y="2296"/>
                <a:ext cx="64" cy="136"/>
                <a:chOff x="4758" y="2296"/>
                <a:chExt cx="64" cy="136"/>
              </a:xfrm>
            </p:grpSpPr>
            <p:sp>
              <p:nvSpPr>
                <p:cNvPr id="47240" name="Oval 291"/>
                <p:cNvSpPr>
                  <a:spLocks noChangeArrowheads="1"/>
                </p:cNvSpPr>
                <p:nvPr/>
              </p:nvSpPr>
              <p:spPr bwMode="auto">
                <a:xfrm>
                  <a:off x="4758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41" name="Oval 292"/>
                <p:cNvSpPr>
                  <a:spLocks noChangeArrowheads="1"/>
                </p:cNvSpPr>
                <p:nvPr/>
              </p:nvSpPr>
              <p:spPr bwMode="auto">
                <a:xfrm>
                  <a:off x="4758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76" name="Group 293"/>
              <p:cNvGrpSpPr>
                <a:grpSpLocks/>
              </p:cNvGrpSpPr>
              <p:nvPr/>
            </p:nvGrpSpPr>
            <p:grpSpPr bwMode="auto">
              <a:xfrm>
                <a:off x="5046" y="2296"/>
                <a:ext cx="64" cy="136"/>
                <a:chOff x="5046" y="2296"/>
                <a:chExt cx="64" cy="136"/>
              </a:xfrm>
            </p:grpSpPr>
            <p:sp>
              <p:nvSpPr>
                <p:cNvPr id="47238" name="Oval 294"/>
                <p:cNvSpPr>
                  <a:spLocks noChangeArrowheads="1"/>
                </p:cNvSpPr>
                <p:nvPr/>
              </p:nvSpPr>
              <p:spPr bwMode="auto">
                <a:xfrm>
                  <a:off x="5046" y="236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39" name="Oval 295"/>
                <p:cNvSpPr>
                  <a:spLocks noChangeArrowheads="1"/>
                </p:cNvSpPr>
                <p:nvPr/>
              </p:nvSpPr>
              <p:spPr bwMode="auto">
                <a:xfrm>
                  <a:off x="5046" y="229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77" name="Group 296"/>
              <p:cNvGrpSpPr>
                <a:grpSpLocks/>
              </p:cNvGrpSpPr>
              <p:nvPr/>
            </p:nvGrpSpPr>
            <p:grpSpPr bwMode="auto">
              <a:xfrm>
                <a:off x="4286" y="2192"/>
                <a:ext cx="136" cy="64"/>
                <a:chOff x="4286" y="2192"/>
                <a:chExt cx="136" cy="64"/>
              </a:xfrm>
            </p:grpSpPr>
            <p:sp>
              <p:nvSpPr>
                <p:cNvPr id="47236" name="Oval 297"/>
                <p:cNvSpPr>
                  <a:spLocks noChangeArrowheads="1"/>
                </p:cNvSpPr>
                <p:nvPr/>
              </p:nvSpPr>
              <p:spPr bwMode="auto">
                <a:xfrm>
                  <a:off x="4286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37" name="Oval 298"/>
                <p:cNvSpPr>
                  <a:spLocks noChangeArrowheads="1"/>
                </p:cNvSpPr>
                <p:nvPr/>
              </p:nvSpPr>
              <p:spPr bwMode="auto">
                <a:xfrm>
                  <a:off x="4358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78" name="Group 299"/>
              <p:cNvGrpSpPr>
                <a:grpSpLocks/>
              </p:cNvGrpSpPr>
              <p:nvPr/>
            </p:nvGrpSpPr>
            <p:grpSpPr bwMode="auto">
              <a:xfrm>
                <a:off x="4574" y="2192"/>
                <a:ext cx="136" cy="64"/>
                <a:chOff x="4574" y="2192"/>
                <a:chExt cx="136" cy="64"/>
              </a:xfrm>
            </p:grpSpPr>
            <p:sp>
              <p:nvSpPr>
                <p:cNvPr id="47234" name="Oval 300"/>
                <p:cNvSpPr>
                  <a:spLocks noChangeArrowheads="1"/>
                </p:cNvSpPr>
                <p:nvPr/>
              </p:nvSpPr>
              <p:spPr bwMode="auto">
                <a:xfrm>
                  <a:off x="4574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35" name="Oval 301"/>
                <p:cNvSpPr>
                  <a:spLocks noChangeArrowheads="1"/>
                </p:cNvSpPr>
                <p:nvPr/>
              </p:nvSpPr>
              <p:spPr bwMode="auto">
                <a:xfrm>
                  <a:off x="4646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79" name="Group 302"/>
              <p:cNvGrpSpPr>
                <a:grpSpLocks/>
              </p:cNvGrpSpPr>
              <p:nvPr/>
            </p:nvGrpSpPr>
            <p:grpSpPr bwMode="auto">
              <a:xfrm>
                <a:off x="4862" y="2192"/>
                <a:ext cx="136" cy="64"/>
                <a:chOff x="4862" y="2192"/>
                <a:chExt cx="136" cy="64"/>
              </a:xfrm>
            </p:grpSpPr>
            <p:sp>
              <p:nvSpPr>
                <p:cNvPr id="47232" name="Oval 303"/>
                <p:cNvSpPr>
                  <a:spLocks noChangeArrowheads="1"/>
                </p:cNvSpPr>
                <p:nvPr/>
              </p:nvSpPr>
              <p:spPr bwMode="auto">
                <a:xfrm>
                  <a:off x="4862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33" name="Oval 304"/>
                <p:cNvSpPr>
                  <a:spLocks noChangeArrowheads="1"/>
                </p:cNvSpPr>
                <p:nvPr/>
              </p:nvSpPr>
              <p:spPr bwMode="auto">
                <a:xfrm>
                  <a:off x="4934" y="21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80" name="Group 305"/>
              <p:cNvGrpSpPr>
                <a:grpSpLocks/>
              </p:cNvGrpSpPr>
              <p:nvPr/>
            </p:nvGrpSpPr>
            <p:grpSpPr bwMode="auto">
              <a:xfrm>
                <a:off x="3998" y="1904"/>
                <a:ext cx="136" cy="64"/>
                <a:chOff x="3998" y="1904"/>
                <a:chExt cx="136" cy="64"/>
              </a:xfrm>
            </p:grpSpPr>
            <p:sp>
              <p:nvSpPr>
                <p:cNvPr id="47230" name="Oval 306"/>
                <p:cNvSpPr>
                  <a:spLocks noChangeArrowheads="1"/>
                </p:cNvSpPr>
                <p:nvPr/>
              </p:nvSpPr>
              <p:spPr bwMode="auto">
                <a:xfrm>
                  <a:off x="3998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31" name="Oval 307"/>
                <p:cNvSpPr>
                  <a:spLocks noChangeArrowheads="1"/>
                </p:cNvSpPr>
                <p:nvPr/>
              </p:nvSpPr>
              <p:spPr bwMode="auto">
                <a:xfrm>
                  <a:off x="4070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81" name="Group 308"/>
              <p:cNvGrpSpPr>
                <a:grpSpLocks/>
              </p:cNvGrpSpPr>
              <p:nvPr/>
            </p:nvGrpSpPr>
            <p:grpSpPr bwMode="auto">
              <a:xfrm>
                <a:off x="4182" y="2008"/>
                <a:ext cx="64" cy="136"/>
                <a:chOff x="4182" y="2008"/>
                <a:chExt cx="64" cy="136"/>
              </a:xfrm>
            </p:grpSpPr>
            <p:sp>
              <p:nvSpPr>
                <p:cNvPr id="47228" name="Oval 309"/>
                <p:cNvSpPr>
                  <a:spLocks noChangeArrowheads="1"/>
                </p:cNvSpPr>
                <p:nvPr/>
              </p:nvSpPr>
              <p:spPr bwMode="auto">
                <a:xfrm>
                  <a:off x="4182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29" name="Oval 310"/>
                <p:cNvSpPr>
                  <a:spLocks noChangeArrowheads="1"/>
                </p:cNvSpPr>
                <p:nvPr/>
              </p:nvSpPr>
              <p:spPr bwMode="auto">
                <a:xfrm>
                  <a:off x="4182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82" name="Group 311"/>
              <p:cNvGrpSpPr>
                <a:grpSpLocks/>
              </p:cNvGrpSpPr>
              <p:nvPr/>
            </p:nvGrpSpPr>
            <p:grpSpPr bwMode="auto">
              <a:xfrm>
                <a:off x="3894" y="2008"/>
                <a:ext cx="64" cy="136"/>
                <a:chOff x="3894" y="2008"/>
                <a:chExt cx="64" cy="136"/>
              </a:xfrm>
            </p:grpSpPr>
            <p:sp>
              <p:nvSpPr>
                <p:cNvPr id="47226" name="Oval 312"/>
                <p:cNvSpPr>
                  <a:spLocks noChangeArrowheads="1"/>
                </p:cNvSpPr>
                <p:nvPr/>
              </p:nvSpPr>
              <p:spPr bwMode="auto">
                <a:xfrm>
                  <a:off x="3894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27" name="Oval 313"/>
                <p:cNvSpPr>
                  <a:spLocks noChangeArrowheads="1"/>
                </p:cNvSpPr>
                <p:nvPr/>
              </p:nvSpPr>
              <p:spPr bwMode="auto">
                <a:xfrm>
                  <a:off x="3894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7183" name="Oval 314"/>
              <p:cNvSpPr>
                <a:spLocks noChangeArrowheads="1"/>
              </p:cNvSpPr>
              <p:nvPr/>
            </p:nvSpPr>
            <p:spPr bwMode="auto">
              <a:xfrm>
                <a:off x="4470" y="2080"/>
                <a:ext cx="64" cy="64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7184" name="Group 315"/>
              <p:cNvGrpSpPr>
                <a:grpSpLocks/>
              </p:cNvGrpSpPr>
              <p:nvPr/>
            </p:nvGrpSpPr>
            <p:grpSpPr bwMode="auto">
              <a:xfrm>
                <a:off x="4758" y="2008"/>
                <a:ext cx="64" cy="136"/>
                <a:chOff x="4758" y="2008"/>
                <a:chExt cx="64" cy="136"/>
              </a:xfrm>
            </p:grpSpPr>
            <p:sp>
              <p:nvSpPr>
                <p:cNvPr id="47224" name="Oval 316"/>
                <p:cNvSpPr>
                  <a:spLocks noChangeArrowheads="1"/>
                </p:cNvSpPr>
                <p:nvPr/>
              </p:nvSpPr>
              <p:spPr bwMode="auto">
                <a:xfrm>
                  <a:off x="4758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25" name="Oval 317"/>
                <p:cNvSpPr>
                  <a:spLocks noChangeArrowheads="1"/>
                </p:cNvSpPr>
                <p:nvPr/>
              </p:nvSpPr>
              <p:spPr bwMode="auto">
                <a:xfrm>
                  <a:off x="4758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85" name="Group 318"/>
              <p:cNvGrpSpPr>
                <a:grpSpLocks/>
              </p:cNvGrpSpPr>
              <p:nvPr/>
            </p:nvGrpSpPr>
            <p:grpSpPr bwMode="auto">
              <a:xfrm>
                <a:off x="5046" y="2008"/>
                <a:ext cx="64" cy="136"/>
                <a:chOff x="5046" y="2008"/>
                <a:chExt cx="64" cy="136"/>
              </a:xfrm>
            </p:grpSpPr>
            <p:sp>
              <p:nvSpPr>
                <p:cNvPr id="47222" name="Oval 319"/>
                <p:cNvSpPr>
                  <a:spLocks noChangeArrowheads="1"/>
                </p:cNvSpPr>
                <p:nvPr/>
              </p:nvSpPr>
              <p:spPr bwMode="auto">
                <a:xfrm>
                  <a:off x="5046" y="208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23" name="Oval 320"/>
                <p:cNvSpPr>
                  <a:spLocks noChangeArrowheads="1"/>
                </p:cNvSpPr>
                <p:nvPr/>
              </p:nvSpPr>
              <p:spPr bwMode="auto">
                <a:xfrm>
                  <a:off x="5046" y="2008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86" name="Group 321"/>
              <p:cNvGrpSpPr>
                <a:grpSpLocks/>
              </p:cNvGrpSpPr>
              <p:nvPr/>
            </p:nvGrpSpPr>
            <p:grpSpPr bwMode="auto">
              <a:xfrm>
                <a:off x="4286" y="1904"/>
                <a:ext cx="136" cy="64"/>
                <a:chOff x="4286" y="1904"/>
                <a:chExt cx="136" cy="64"/>
              </a:xfrm>
            </p:grpSpPr>
            <p:sp>
              <p:nvSpPr>
                <p:cNvPr id="47220" name="Oval 322"/>
                <p:cNvSpPr>
                  <a:spLocks noChangeArrowheads="1"/>
                </p:cNvSpPr>
                <p:nvPr/>
              </p:nvSpPr>
              <p:spPr bwMode="auto">
                <a:xfrm>
                  <a:off x="4286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21" name="Oval 323"/>
                <p:cNvSpPr>
                  <a:spLocks noChangeArrowheads="1"/>
                </p:cNvSpPr>
                <p:nvPr/>
              </p:nvSpPr>
              <p:spPr bwMode="auto">
                <a:xfrm>
                  <a:off x="4358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87" name="Group 324"/>
              <p:cNvGrpSpPr>
                <a:grpSpLocks/>
              </p:cNvGrpSpPr>
              <p:nvPr/>
            </p:nvGrpSpPr>
            <p:grpSpPr bwMode="auto">
              <a:xfrm>
                <a:off x="4574" y="1904"/>
                <a:ext cx="136" cy="64"/>
                <a:chOff x="4574" y="1904"/>
                <a:chExt cx="136" cy="64"/>
              </a:xfrm>
            </p:grpSpPr>
            <p:sp>
              <p:nvSpPr>
                <p:cNvPr id="47218" name="Oval 325"/>
                <p:cNvSpPr>
                  <a:spLocks noChangeArrowheads="1"/>
                </p:cNvSpPr>
                <p:nvPr/>
              </p:nvSpPr>
              <p:spPr bwMode="auto">
                <a:xfrm>
                  <a:off x="4574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19" name="Oval 326"/>
                <p:cNvSpPr>
                  <a:spLocks noChangeArrowheads="1"/>
                </p:cNvSpPr>
                <p:nvPr/>
              </p:nvSpPr>
              <p:spPr bwMode="auto">
                <a:xfrm>
                  <a:off x="4646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88" name="Group 327"/>
              <p:cNvGrpSpPr>
                <a:grpSpLocks/>
              </p:cNvGrpSpPr>
              <p:nvPr/>
            </p:nvGrpSpPr>
            <p:grpSpPr bwMode="auto">
              <a:xfrm>
                <a:off x="4862" y="1904"/>
                <a:ext cx="136" cy="64"/>
                <a:chOff x="4862" y="1904"/>
                <a:chExt cx="136" cy="64"/>
              </a:xfrm>
            </p:grpSpPr>
            <p:sp>
              <p:nvSpPr>
                <p:cNvPr id="47216" name="Oval 328"/>
                <p:cNvSpPr>
                  <a:spLocks noChangeArrowheads="1"/>
                </p:cNvSpPr>
                <p:nvPr/>
              </p:nvSpPr>
              <p:spPr bwMode="auto">
                <a:xfrm>
                  <a:off x="4862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17" name="Oval 329"/>
                <p:cNvSpPr>
                  <a:spLocks noChangeArrowheads="1"/>
                </p:cNvSpPr>
                <p:nvPr/>
              </p:nvSpPr>
              <p:spPr bwMode="auto">
                <a:xfrm>
                  <a:off x="4934" y="1904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89" name="Group 330"/>
              <p:cNvGrpSpPr>
                <a:grpSpLocks/>
              </p:cNvGrpSpPr>
              <p:nvPr/>
            </p:nvGrpSpPr>
            <p:grpSpPr bwMode="auto">
              <a:xfrm>
                <a:off x="3998" y="1616"/>
                <a:ext cx="136" cy="64"/>
                <a:chOff x="3998" y="1616"/>
                <a:chExt cx="136" cy="64"/>
              </a:xfrm>
            </p:grpSpPr>
            <p:sp>
              <p:nvSpPr>
                <p:cNvPr id="47214" name="Oval 331"/>
                <p:cNvSpPr>
                  <a:spLocks noChangeArrowheads="1"/>
                </p:cNvSpPr>
                <p:nvPr/>
              </p:nvSpPr>
              <p:spPr bwMode="auto">
                <a:xfrm>
                  <a:off x="3998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15" name="Oval 332"/>
                <p:cNvSpPr>
                  <a:spLocks noChangeArrowheads="1"/>
                </p:cNvSpPr>
                <p:nvPr/>
              </p:nvSpPr>
              <p:spPr bwMode="auto">
                <a:xfrm>
                  <a:off x="4070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90" name="Group 333"/>
              <p:cNvGrpSpPr>
                <a:grpSpLocks/>
              </p:cNvGrpSpPr>
              <p:nvPr/>
            </p:nvGrpSpPr>
            <p:grpSpPr bwMode="auto">
              <a:xfrm>
                <a:off x="4182" y="1720"/>
                <a:ext cx="64" cy="136"/>
                <a:chOff x="4182" y="1720"/>
                <a:chExt cx="64" cy="136"/>
              </a:xfrm>
            </p:grpSpPr>
            <p:sp>
              <p:nvSpPr>
                <p:cNvPr id="47212" name="Oval 334"/>
                <p:cNvSpPr>
                  <a:spLocks noChangeArrowheads="1"/>
                </p:cNvSpPr>
                <p:nvPr/>
              </p:nvSpPr>
              <p:spPr bwMode="auto">
                <a:xfrm>
                  <a:off x="4182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13" name="Oval 335"/>
                <p:cNvSpPr>
                  <a:spLocks noChangeArrowheads="1"/>
                </p:cNvSpPr>
                <p:nvPr/>
              </p:nvSpPr>
              <p:spPr bwMode="auto">
                <a:xfrm>
                  <a:off x="4182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91" name="Group 336"/>
              <p:cNvGrpSpPr>
                <a:grpSpLocks/>
              </p:cNvGrpSpPr>
              <p:nvPr/>
            </p:nvGrpSpPr>
            <p:grpSpPr bwMode="auto">
              <a:xfrm>
                <a:off x="3894" y="1720"/>
                <a:ext cx="64" cy="136"/>
                <a:chOff x="3894" y="1720"/>
                <a:chExt cx="64" cy="136"/>
              </a:xfrm>
            </p:grpSpPr>
            <p:sp>
              <p:nvSpPr>
                <p:cNvPr id="47210" name="Oval 337"/>
                <p:cNvSpPr>
                  <a:spLocks noChangeArrowheads="1"/>
                </p:cNvSpPr>
                <p:nvPr/>
              </p:nvSpPr>
              <p:spPr bwMode="auto">
                <a:xfrm>
                  <a:off x="3894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11" name="Oval 338"/>
                <p:cNvSpPr>
                  <a:spLocks noChangeArrowheads="1"/>
                </p:cNvSpPr>
                <p:nvPr/>
              </p:nvSpPr>
              <p:spPr bwMode="auto">
                <a:xfrm>
                  <a:off x="3894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92" name="Group 339"/>
              <p:cNvGrpSpPr>
                <a:grpSpLocks/>
              </p:cNvGrpSpPr>
              <p:nvPr/>
            </p:nvGrpSpPr>
            <p:grpSpPr bwMode="auto">
              <a:xfrm>
                <a:off x="4470" y="1720"/>
                <a:ext cx="64" cy="136"/>
                <a:chOff x="4470" y="1720"/>
                <a:chExt cx="64" cy="136"/>
              </a:xfrm>
            </p:grpSpPr>
            <p:sp>
              <p:nvSpPr>
                <p:cNvPr id="47208" name="Oval 340"/>
                <p:cNvSpPr>
                  <a:spLocks noChangeArrowheads="1"/>
                </p:cNvSpPr>
                <p:nvPr/>
              </p:nvSpPr>
              <p:spPr bwMode="auto">
                <a:xfrm>
                  <a:off x="4470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09" name="Oval 341"/>
                <p:cNvSpPr>
                  <a:spLocks noChangeArrowheads="1"/>
                </p:cNvSpPr>
                <p:nvPr/>
              </p:nvSpPr>
              <p:spPr bwMode="auto">
                <a:xfrm>
                  <a:off x="4470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93" name="Group 342"/>
              <p:cNvGrpSpPr>
                <a:grpSpLocks/>
              </p:cNvGrpSpPr>
              <p:nvPr/>
            </p:nvGrpSpPr>
            <p:grpSpPr bwMode="auto">
              <a:xfrm>
                <a:off x="4758" y="1720"/>
                <a:ext cx="64" cy="136"/>
                <a:chOff x="4758" y="1720"/>
                <a:chExt cx="64" cy="136"/>
              </a:xfrm>
            </p:grpSpPr>
            <p:sp>
              <p:nvSpPr>
                <p:cNvPr id="47206" name="Oval 343"/>
                <p:cNvSpPr>
                  <a:spLocks noChangeArrowheads="1"/>
                </p:cNvSpPr>
                <p:nvPr/>
              </p:nvSpPr>
              <p:spPr bwMode="auto">
                <a:xfrm>
                  <a:off x="4758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07" name="Oval 344"/>
                <p:cNvSpPr>
                  <a:spLocks noChangeArrowheads="1"/>
                </p:cNvSpPr>
                <p:nvPr/>
              </p:nvSpPr>
              <p:spPr bwMode="auto">
                <a:xfrm>
                  <a:off x="4758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94" name="Group 345"/>
              <p:cNvGrpSpPr>
                <a:grpSpLocks/>
              </p:cNvGrpSpPr>
              <p:nvPr/>
            </p:nvGrpSpPr>
            <p:grpSpPr bwMode="auto">
              <a:xfrm>
                <a:off x="5046" y="1720"/>
                <a:ext cx="64" cy="136"/>
                <a:chOff x="5046" y="1720"/>
                <a:chExt cx="64" cy="136"/>
              </a:xfrm>
            </p:grpSpPr>
            <p:sp>
              <p:nvSpPr>
                <p:cNvPr id="47204" name="Oval 346"/>
                <p:cNvSpPr>
                  <a:spLocks noChangeArrowheads="1"/>
                </p:cNvSpPr>
                <p:nvPr/>
              </p:nvSpPr>
              <p:spPr bwMode="auto">
                <a:xfrm>
                  <a:off x="5046" y="1792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05" name="Oval 347"/>
                <p:cNvSpPr>
                  <a:spLocks noChangeArrowheads="1"/>
                </p:cNvSpPr>
                <p:nvPr/>
              </p:nvSpPr>
              <p:spPr bwMode="auto">
                <a:xfrm>
                  <a:off x="5046" y="1720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95" name="Group 348"/>
              <p:cNvGrpSpPr>
                <a:grpSpLocks/>
              </p:cNvGrpSpPr>
              <p:nvPr/>
            </p:nvGrpSpPr>
            <p:grpSpPr bwMode="auto">
              <a:xfrm>
                <a:off x="4286" y="1616"/>
                <a:ext cx="136" cy="64"/>
                <a:chOff x="4286" y="1616"/>
                <a:chExt cx="136" cy="64"/>
              </a:xfrm>
            </p:grpSpPr>
            <p:sp>
              <p:nvSpPr>
                <p:cNvPr id="47202" name="Oval 349"/>
                <p:cNvSpPr>
                  <a:spLocks noChangeArrowheads="1"/>
                </p:cNvSpPr>
                <p:nvPr/>
              </p:nvSpPr>
              <p:spPr bwMode="auto">
                <a:xfrm>
                  <a:off x="4286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03" name="Oval 350"/>
                <p:cNvSpPr>
                  <a:spLocks noChangeArrowheads="1"/>
                </p:cNvSpPr>
                <p:nvPr/>
              </p:nvSpPr>
              <p:spPr bwMode="auto">
                <a:xfrm>
                  <a:off x="4358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96" name="Group 351"/>
              <p:cNvGrpSpPr>
                <a:grpSpLocks/>
              </p:cNvGrpSpPr>
              <p:nvPr/>
            </p:nvGrpSpPr>
            <p:grpSpPr bwMode="auto">
              <a:xfrm>
                <a:off x="4574" y="1616"/>
                <a:ext cx="136" cy="64"/>
                <a:chOff x="4574" y="1616"/>
                <a:chExt cx="136" cy="64"/>
              </a:xfrm>
            </p:grpSpPr>
            <p:sp>
              <p:nvSpPr>
                <p:cNvPr id="47200" name="Oval 352"/>
                <p:cNvSpPr>
                  <a:spLocks noChangeArrowheads="1"/>
                </p:cNvSpPr>
                <p:nvPr/>
              </p:nvSpPr>
              <p:spPr bwMode="auto">
                <a:xfrm>
                  <a:off x="4574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01" name="Oval 353"/>
                <p:cNvSpPr>
                  <a:spLocks noChangeArrowheads="1"/>
                </p:cNvSpPr>
                <p:nvPr/>
              </p:nvSpPr>
              <p:spPr bwMode="auto">
                <a:xfrm>
                  <a:off x="4646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97" name="Group 354"/>
              <p:cNvGrpSpPr>
                <a:grpSpLocks/>
              </p:cNvGrpSpPr>
              <p:nvPr/>
            </p:nvGrpSpPr>
            <p:grpSpPr bwMode="auto">
              <a:xfrm>
                <a:off x="4862" y="1616"/>
                <a:ext cx="136" cy="64"/>
                <a:chOff x="4862" y="1616"/>
                <a:chExt cx="136" cy="64"/>
              </a:xfrm>
            </p:grpSpPr>
            <p:sp>
              <p:nvSpPr>
                <p:cNvPr id="47198" name="Oval 355"/>
                <p:cNvSpPr>
                  <a:spLocks noChangeArrowheads="1"/>
                </p:cNvSpPr>
                <p:nvPr/>
              </p:nvSpPr>
              <p:spPr bwMode="auto">
                <a:xfrm>
                  <a:off x="4862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99" name="Oval 356"/>
                <p:cNvSpPr>
                  <a:spLocks noChangeArrowheads="1"/>
                </p:cNvSpPr>
                <p:nvPr/>
              </p:nvSpPr>
              <p:spPr bwMode="auto">
                <a:xfrm>
                  <a:off x="4934" y="1616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7137" name="Oval 357"/>
            <p:cNvSpPr>
              <a:spLocks noChangeArrowheads="1"/>
            </p:cNvSpPr>
            <p:nvPr/>
          </p:nvSpPr>
          <p:spPr bwMode="auto">
            <a:xfrm>
              <a:off x="4794" y="1952"/>
              <a:ext cx="64" cy="64"/>
            </a:xfrm>
            <a:prstGeom prst="ellipse">
              <a:avLst/>
            </a:prstGeom>
            <a:solidFill>
              <a:srgbClr val="55555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8" name="Oval 358"/>
            <p:cNvSpPr>
              <a:spLocks noChangeArrowheads="1"/>
            </p:cNvSpPr>
            <p:nvPr/>
          </p:nvSpPr>
          <p:spPr bwMode="auto">
            <a:xfrm>
              <a:off x="494" y="1360"/>
              <a:ext cx="64" cy="64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39" name="Group 359"/>
            <p:cNvGrpSpPr>
              <a:grpSpLocks/>
            </p:cNvGrpSpPr>
            <p:nvPr/>
          </p:nvGrpSpPr>
          <p:grpSpPr bwMode="auto">
            <a:xfrm>
              <a:off x="2902" y="1936"/>
              <a:ext cx="264" cy="96"/>
              <a:chOff x="2902" y="1936"/>
              <a:chExt cx="264" cy="96"/>
            </a:xfrm>
          </p:grpSpPr>
          <p:sp>
            <p:nvSpPr>
              <p:cNvPr id="47164" name="Freeform 360"/>
              <p:cNvSpPr>
                <a:spLocks/>
              </p:cNvSpPr>
              <p:nvPr/>
            </p:nvSpPr>
            <p:spPr bwMode="auto">
              <a:xfrm>
                <a:off x="3062" y="1936"/>
                <a:ext cx="104" cy="96"/>
              </a:xfrm>
              <a:custGeom>
                <a:avLst/>
                <a:gdLst>
                  <a:gd name="T0" fmla="*/ 104 w 104"/>
                  <a:gd name="T1" fmla="*/ 48 h 96"/>
                  <a:gd name="T2" fmla="*/ 0 w 104"/>
                  <a:gd name="T3" fmla="*/ 96 h 96"/>
                  <a:gd name="T4" fmla="*/ 32 w 104"/>
                  <a:gd name="T5" fmla="*/ 48 h 96"/>
                  <a:gd name="T6" fmla="*/ 0 w 104"/>
                  <a:gd name="T7" fmla="*/ 0 h 96"/>
                  <a:gd name="T8" fmla="*/ 104 w 104"/>
                  <a:gd name="T9" fmla="*/ 48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4"/>
                  <a:gd name="T16" fmla="*/ 0 h 96"/>
                  <a:gd name="T17" fmla="*/ 104 w 104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4" h="96">
                    <a:moveTo>
                      <a:pt x="104" y="48"/>
                    </a:moveTo>
                    <a:lnTo>
                      <a:pt x="0" y="96"/>
                    </a:lnTo>
                    <a:lnTo>
                      <a:pt x="32" y="48"/>
                    </a:lnTo>
                    <a:lnTo>
                      <a:pt x="0" y="0"/>
                    </a:lnTo>
                    <a:lnTo>
                      <a:pt x="104" y="48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65" name="Line 361"/>
              <p:cNvSpPr>
                <a:spLocks noChangeShapeType="1"/>
              </p:cNvSpPr>
              <p:nvPr/>
            </p:nvSpPr>
            <p:spPr bwMode="auto">
              <a:xfrm>
                <a:off x="2902" y="1984"/>
                <a:ext cx="19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7140" name="Group 362"/>
            <p:cNvGrpSpPr>
              <a:grpSpLocks/>
            </p:cNvGrpSpPr>
            <p:nvPr/>
          </p:nvGrpSpPr>
          <p:grpSpPr bwMode="auto">
            <a:xfrm>
              <a:off x="2602" y="1984"/>
              <a:ext cx="224" cy="96"/>
              <a:chOff x="2590" y="1992"/>
              <a:chExt cx="224" cy="96"/>
            </a:xfrm>
          </p:grpSpPr>
          <p:sp>
            <p:nvSpPr>
              <p:cNvPr id="47162" name="Freeform 363"/>
              <p:cNvSpPr>
                <a:spLocks/>
              </p:cNvSpPr>
              <p:nvPr/>
            </p:nvSpPr>
            <p:spPr bwMode="auto">
              <a:xfrm>
                <a:off x="2590" y="1992"/>
                <a:ext cx="104" cy="96"/>
              </a:xfrm>
              <a:custGeom>
                <a:avLst/>
                <a:gdLst>
                  <a:gd name="T0" fmla="*/ 0 w 104"/>
                  <a:gd name="T1" fmla="*/ 48 h 96"/>
                  <a:gd name="T2" fmla="*/ 104 w 104"/>
                  <a:gd name="T3" fmla="*/ 0 h 96"/>
                  <a:gd name="T4" fmla="*/ 72 w 104"/>
                  <a:gd name="T5" fmla="*/ 48 h 96"/>
                  <a:gd name="T6" fmla="*/ 104 w 104"/>
                  <a:gd name="T7" fmla="*/ 96 h 96"/>
                  <a:gd name="T8" fmla="*/ 0 w 104"/>
                  <a:gd name="T9" fmla="*/ 48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4"/>
                  <a:gd name="T16" fmla="*/ 0 h 96"/>
                  <a:gd name="T17" fmla="*/ 104 w 104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4" h="96">
                    <a:moveTo>
                      <a:pt x="0" y="48"/>
                    </a:moveTo>
                    <a:lnTo>
                      <a:pt x="104" y="0"/>
                    </a:lnTo>
                    <a:lnTo>
                      <a:pt x="72" y="48"/>
                    </a:lnTo>
                    <a:lnTo>
                      <a:pt x="104" y="9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AA0000"/>
              </a:solidFill>
              <a:ln w="12700">
                <a:solidFill>
                  <a:srgbClr val="AA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63" name="Line 364"/>
              <p:cNvSpPr>
                <a:spLocks noChangeShapeType="1"/>
              </p:cNvSpPr>
              <p:nvPr/>
            </p:nvSpPr>
            <p:spPr bwMode="auto">
              <a:xfrm>
                <a:off x="2662" y="2040"/>
                <a:ext cx="152" cy="1"/>
              </a:xfrm>
              <a:prstGeom prst="line">
                <a:avLst/>
              </a:prstGeom>
              <a:noFill/>
              <a:ln w="25400">
                <a:solidFill>
                  <a:srgbClr val="AA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7141" name="Group 365"/>
            <p:cNvGrpSpPr>
              <a:grpSpLocks/>
            </p:cNvGrpSpPr>
            <p:nvPr/>
          </p:nvGrpSpPr>
          <p:grpSpPr bwMode="auto">
            <a:xfrm>
              <a:off x="4838" y="1936"/>
              <a:ext cx="264" cy="96"/>
              <a:chOff x="4838" y="1920"/>
              <a:chExt cx="264" cy="96"/>
            </a:xfrm>
          </p:grpSpPr>
          <p:sp>
            <p:nvSpPr>
              <p:cNvPr id="47160" name="Freeform 366"/>
              <p:cNvSpPr>
                <a:spLocks/>
              </p:cNvSpPr>
              <p:nvPr/>
            </p:nvSpPr>
            <p:spPr bwMode="auto">
              <a:xfrm>
                <a:off x="4998" y="1920"/>
                <a:ext cx="104" cy="96"/>
              </a:xfrm>
              <a:custGeom>
                <a:avLst/>
                <a:gdLst>
                  <a:gd name="T0" fmla="*/ 104 w 104"/>
                  <a:gd name="T1" fmla="*/ 48 h 96"/>
                  <a:gd name="T2" fmla="*/ 0 w 104"/>
                  <a:gd name="T3" fmla="*/ 96 h 96"/>
                  <a:gd name="T4" fmla="*/ 32 w 104"/>
                  <a:gd name="T5" fmla="*/ 48 h 96"/>
                  <a:gd name="T6" fmla="*/ 0 w 104"/>
                  <a:gd name="T7" fmla="*/ 0 h 96"/>
                  <a:gd name="T8" fmla="*/ 104 w 104"/>
                  <a:gd name="T9" fmla="*/ 48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4"/>
                  <a:gd name="T16" fmla="*/ 0 h 96"/>
                  <a:gd name="T17" fmla="*/ 104 w 104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4" h="96">
                    <a:moveTo>
                      <a:pt x="104" y="48"/>
                    </a:moveTo>
                    <a:lnTo>
                      <a:pt x="0" y="96"/>
                    </a:lnTo>
                    <a:lnTo>
                      <a:pt x="32" y="48"/>
                    </a:lnTo>
                    <a:lnTo>
                      <a:pt x="0" y="0"/>
                    </a:lnTo>
                    <a:lnTo>
                      <a:pt x="104" y="48"/>
                    </a:lnTo>
                    <a:close/>
                  </a:path>
                </a:pathLst>
              </a:custGeom>
              <a:solidFill>
                <a:srgbClr val="555555"/>
              </a:solidFill>
              <a:ln w="12700">
                <a:solidFill>
                  <a:srgbClr val="55555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61" name="Line 367"/>
              <p:cNvSpPr>
                <a:spLocks noChangeShapeType="1"/>
              </p:cNvSpPr>
              <p:nvPr/>
            </p:nvSpPr>
            <p:spPr bwMode="auto">
              <a:xfrm>
                <a:off x="4838" y="1968"/>
                <a:ext cx="192" cy="1"/>
              </a:xfrm>
              <a:prstGeom prst="line">
                <a:avLst/>
              </a:prstGeom>
              <a:noFill/>
              <a:ln w="25400">
                <a:solidFill>
                  <a:srgbClr val="55555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47142" name="Rectangle 371"/>
            <p:cNvSpPr>
              <a:spLocks noChangeArrowheads="1"/>
            </p:cNvSpPr>
            <p:nvPr/>
          </p:nvSpPr>
          <p:spPr bwMode="auto">
            <a:xfrm>
              <a:off x="846" y="2536"/>
              <a:ext cx="70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no applied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43" name="Rectangle 373"/>
            <p:cNvSpPr>
              <a:spLocks noChangeArrowheads="1"/>
            </p:cNvSpPr>
            <p:nvPr/>
          </p:nvSpPr>
          <p:spPr bwMode="auto">
            <a:xfrm>
              <a:off x="2534" y="2536"/>
              <a:ext cx="5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applied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44" name="Rectangle 375"/>
            <p:cNvSpPr>
              <a:spLocks noChangeArrowheads="1"/>
            </p:cNvSpPr>
            <p:nvPr/>
          </p:nvSpPr>
          <p:spPr bwMode="auto">
            <a:xfrm>
              <a:off x="566" y="1216"/>
              <a:ext cx="5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valence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45" name="Rectangle 376"/>
            <p:cNvSpPr>
              <a:spLocks noChangeArrowheads="1"/>
            </p:cNvSpPr>
            <p:nvPr/>
          </p:nvSpPr>
          <p:spPr bwMode="auto">
            <a:xfrm>
              <a:off x="566" y="1384"/>
              <a:ext cx="5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electron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46" name="Oval 377"/>
            <p:cNvSpPr>
              <a:spLocks noChangeArrowheads="1"/>
            </p:cNvSpPr>
            <p:nvPr/>
          </p:nvSpPr>
          <p:spPr bwMode="auto">
            <a:xfrm>
              <a:off x="1286" y="1328"/>
              <a:ext cx="160" cy="160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7" name="Rectangle 378"/>
            <p:cNvSpPr>
              <a:spLocks noChangeArrowheads="1"/>
            </p:cNvSpPr>
            <p:nvPr/>
          </p:nvSpPr>
          <p:spPr bwMode="auto">
            <a:xfrm>
              <a:off x="1502" y="1320"/>
              <a:ext cx="4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AA0000"/>
                  </a:solidFill>
                  <a:latin typeface="Arial" pitchFamily="34" charset="0"/>
                </a:rPr>
                <a:t>Si atom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48" name="Rectangle 379"/>
            <p:cNvSpPr>
              <a:spLocks noChangeArrowheads="1"/>
            </p:cNvSpPr>
            <p:nvPr/>
          </p:nvSpPr>
          <p:spPr bwMode="auto">
            <a:xfrm>
              <a:off x="4262" y="2536"/>
              <a:ext cx="5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applied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49" name="Rectangle 381"/>
            <p:cNvSpPr>
              <a:spLocks noChangeArrowheads="1"/>
            </p:cNvSpPr>
            <p:nvPr/>
          </p:nvSpPr>
          <p:spPr bwMode="auto">
            <a:xfrm>
              <a:off x="3902" y="1240"/>
              <a:ext cx="5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electron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50" name="Rectangle 382"/>
            <p:cNvSpPr>
              <a:spLocks noChangeArrowheads="1"/>
            </p:cNvSpPr>
            <p:nvPr/>
          </p:nvSpPr>
          <p:spPr bwMode="auto">
            <a:xfrm>
              <a:off x="4486" y="1240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AA0000"/>
                  </a:solidFill>
                  <a:latin typeface="Arial Rounded MT Bold" pitchFamily="34" charset="0"/>
                </a:rPr>
                <a:t>   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51" name="Rectangle 383"/>
            <p:cNvSpPr>
              <a:spLocks noChangeArrowheads="1"/>
            </p:cNvSpPr>
            <p:nvPr/>
          </p:nvSpPr>
          <p:spPr bwMode="auto">
            <a:xfrm>
              <a:off x="4630" y="1240"/>
              <a:ext cx="2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AA0000"/>
                  </a:solidFill>
                  <a:latin typeface="Arial" pitchFamily="34" charset="0"/>
                </a:rPr>
                <a:t>hole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52" name="Rectangle 384"/>
            <p:cNvSpPr>
              <a:spLocks noChangeArrowheads="1"/>
            </p:cNvSpPr>
            <p:nvPr/>
          </p:nvSpPr>
          <p:spPr bwMode="auto">
            <a:xfrm>
              <a:off x="4926" y="1240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AA0000"/>
                  </a:solidFill>
                  <a:latin typeface="Arial Rounded MT Bold" pitchFamily="34" charset="0"/>
                </a:rPr>
                <a:t>    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53" name="Rectangle 385"/>
            <p:cNvSpPr>
              <a:spLocks noChangeArrowheads="1"/>
            </p:cNvSpPr>
            <p:nvPr/>
          </p:nvSpPr>
          <p:spPr bwMode="auto">
            <a:xfrm>
              <a:off x="3902" y="1408"/>
              <a:ext cx="8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pair migration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154" name="Oval 386"/>
            <p:cNvSpPr>
              <a:spLocks noChangeArrowheads="1"/>
            </p:cNvSpPr>
            <p:nvPr/>
          </p:nvSpPr>
          <p:spPr bwMode="auto">
            <a:xfrm>
              <a:off x="4527" y="1303"/>
              <a:ext cx="56" cy="5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5" name="Oval 387"/>
            <p:cNvSpPr>
              <a:spLocks noChangeArrowheads="1"/>
            </p:cNvSpPr>
            <p:nvPr/>
          </p:nvSpPr>
          <p:spPr bwMode="auto">
            <a:xfrm>
              <a:off x="4954" y="1300"/>
              <a:ext cx="56" cy="56"/>
            </a:xfrm>
            <a:prstGeom prst="ellipse">
              <a:avLst/>
            </a:prstGeom>
            <a:solidFill>
              <a:srgbClr val="AA0000"/>
            </a:solidFill>
            <a:ln w="127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6" name="Oval 239"/>
            <p:cNvSpPr>
              <a:spLocks noChangeArrowheads="1"/>
            </p:cNvSpPr>
            <p:nvPr/>
          </p:nvSpPr>
          <p:spPr bwMode="auto">
            <a:xfrm>
              <a:off x="2858" y="1948"/>
              <a:ext cx="64" cy="64"/>
            </a:xfrm>
            <a:prstGeom prst="ellipse">
              <a:avLst/>
            </a:prstGeom>
            <a:solidFill>
              <a:srgbClr val="55555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57" name="Group 393"/>
            <p:cNvGrpSpPr>
              <a:grpSpLocks/>
            </p:cNvGrpSpPr>
            <p:nvPr/>
          </p:nvGrpSpPr>
          <p:grpSpPr bwMode="auto">
            <a:xfrm>
              <a:off x="3977" y="2285"/>
              <a:ext cx="224" cy="96"/>
              <a:chOff x="2590" y="1992"/>
              <a:chExt cx="224" cy="96"/>
            </a:xfrm>
          </p:grpSpPr>
          <p:sp>
            <p:nvSpPr>
              <p:cNvPr id="47158" name="Freeform 394"/>
              <p:cNvSpPr>
                <a:spLocks/>
              </p:cNvSpPr>
              <p:nvPr/>
            </p:nvSpPr>
            <p:spPr bwMode="auto">
              <a:xfrm>
                <a:off x="2590" y="1992"/>
                <a:ext cx="104" cy="96"/>
              </a:xfrm>
              <a:custGeom>
                <a:avLst/>
                <a:gdLst>
                  <a:gd name="T0" fmla="*/ 0 w 104"/>
                  <a:gd name="T1" fmla="*/ 48 h 96"/>
                  <a:gd name="T2" fmla="*/ 104 w 104"/>
                  <a:gd name="T3" fmla="*/ 0 h 96"/>
                  <a:gd name="T4" fmla="*/ 72 w 104"/>
                  <a:gd name="T5" fmla="*/ 48 h 96"/>
                  <a:gd name="T6" fmla="*/ 104 w 104"/>
                  <a:gd name="T7" fmla="*/ 96 h 96"/>
                  <a:gd name="T8" fmla="*/ 0 w 104"/>
                  <a:gd name="T9" fmla="*/ 48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4"/>
                  <a:gd name="T16" fmla="*/ 0 h 96"/>
                  <a:gd name="T17" fmla="*/ 104 w 104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4" h="96">
                    <a:moveTo>
                      <a:pt x="0" y="48"/>
                    </a:moveTo>
                    <a:lnTo>
                      <a:pt x="104" y="0"/>
                    </a:lnTo>
                    <a:lnTo>
                      <a:pt x="72" y="48"/>
                    </a:lnTo>
                    <a:lnTo>
                      <a:pt x="104" y="9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AA0000"/>
              </a:solidFill>
              <a:ln w="12700">
                <a:solidFill>
                  <a:srgbClr val="AA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59" name="Line 395"/>
              <p:cNvSpPr>
                <a:spLocks noChangeShapeType="1"/>
              </p:cNvSpPr>
              <p:nvPr/>
            </p:nvSpPr>
            <p:spPr bwMode="auto">
              <a:xfrm>
                <a:off x="2662" y="2040"/>
                <a:ext cx="152" cy="1"/>
              </a:xfrm>
              <a:prstGeom prst="line">
                <a:avLst/>
              </a:prstGeom>
              <a:noFill/>
              <a:ln w="25400">
                <a:solidFill>
                  <a:srgbClr val="AA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56D150-3D89-4DDE-8A2A-774B9A2E0443}" type="slidenum">
              <a:rPr lang="en-US"/>
              <a:pPr/>
              <a:t>17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Number of Charge Carriers</a:t>
            </a:r>
            <a:endParaRPr lang="en-US" smtClean="0">
              <a:ea typeface="ＭＳ Ｐゴシック" charset="-128"/>
              <a:cs typeface="Arial" pitchFamily="34" charset="0"/>
              <a:sym typeface="Symbol" pitchFamily="18" charset="2"/>
            </a:endParaRP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4286250" cy="159861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0" smtClean="0">
                <a:solidFill>
                  <a:schemeClr val="accent2"/>
                </a:solidFill>
                <a:ea typeface="ＭＳ Ｐゴシック" charset="-128"/>
                <a:cs typeface="Arial" pitchFamily="34" charset="0"/>
                <a:sym typeface="Symbol" pitchFamily="18" charset="2"/>
              </a:rPr>
              <a:t>Intrinsic Conductivity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400" b="0" smtClean="0">
                <a:ea typeface="ＭＳ Ｐゴシック" charset="-128"/>
                <a:cs typeface="Arial" pitchFamily="34" charset="0"/>
                <a:sym typeface="Symbol" pitchFamily="18" charset="2"/>
              </a:rPr>
              <a:t>		</a:t>
            </a: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1443038" y="1752600"/>
            <a:ext cx="2819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93738" y="3665538"/>
            <a:ext cx="7862887" cy="2652712"/>
            <a:chOff x="437" y="2309"/>
            <a:chExt cx="4953" cy="1671"/>
          </a:xfrm>
        </p:grpSpPr>
        <p:sp>
          <p:nvSpPr>
            <p:cNvPr id="49173" name="Rectangle 4"/>
            <p:cNvSpPr>
              <a:spLocks noChangeArrowheads="1"/>
            </p:cNvSpPr>
            <p:nvPr/>
          </p:nvSpPr>
          <p:spPr bwMode="auto">
            <a:xfrm>
              <a:off x="1839" y="3469"/>
              <a:ext cx="208" cy="240"/>
            </a:xfrm>
            <a:prstGeom prst="rect">
              <a:avLst/>
            </a:prstGeom>
            <a:solidFill>
              <a:srgbClr val="97E4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4" name="Rectangle 4"/>
            <p:cNvSpPr>
              <a:spLocks noChangeArrowheads="1"/>
            </p:cNvSpPr>
            <p:nvPr/>
          </p:nvSpPr>
          <p:spPr bwMode="auto">
            <a:xfrm>
              <a:off x="1839" y="3737"/>
              <a:ext cx="208" cy="240"/>
            </a:xfrm>
            <a:prstGeom prst="rect">
              <a:avLst/>
            </a:prstGeom>
            <a:solidFill>
              <a:srgbClr val="97E4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5" name="Rectangle 4"/>
            <p:cNvSpPr>
              <a:spLocks noChangeArrowheads="1"/>
            </p:cNvSpPr>
            <p:nvPr/>
          </p:nvSpPr>
          <p:spPr bwMode="auto">
            <a:xfrm>
              <a:off x="1781" y="2975"/>
              <a:ext cx="208" cy="24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6" name="Rectangle 5"/>
            <p:cNvSpPr>
              <a:spLocks noChangeArrowheads="1"/>
            </p:cNvSpPr>
            <p:nvPr/>
          </p:nvSpPr>
          <p:spPr bwMode="auto">
            <a:xfrm>
              <a:off x="1348" y="2975"/>
              <a:ext cx="222" cy="24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7" name="Rectangle 6"/>
            <p:cNvSpPr>
              <a:spLocks noChangeArrowheads="1"/>
            </p:cNvSpPr>
            <p:nvPr/>
          </p:nvSpPr>
          <p:spPr bwMode="auto">
            <a:xfrm>
              <a:off x="1510" y="2668"/>
              <a:ext cx="201" cy="240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8" name="Rectangle 4"/>
            <p:cNvSpPr>
              <a:spLocks noChangeArrowheads="1"/>
            </p:cNvSpPr>
            <p:nvPr/>
          </p:nvSpPr>
          <p:spPr bwMode="auto">
            <a:xfrm>
              <a:off x="688" y="2797"/>
              <a:ext cx="208" cy="240"/>
            </a:xfrm>
            <a:prstGeom prst="rect">
              <a:avLst/>
            </a:prstGeom>
            <a:solidFill>
              <a:srgbClr val="97E4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19493" name="Object 5"/>
            <p:cNvGraphicFramePr>
              <a:graphicFrameLocks noChangeAspect="1"/>
            </p:cNvGraphicFramePr>
            <p:nvPr/>
          </p:nvGraphicFramePr>
          <p:xfrm>
            <a:off x="706" y="2596"/>
            <a:ext cx="4684" cy="654"/>
          </p:xfrm>
          <a:graphic>
            <a:graphicData uri="http://schemas.openxmlformats.org/presentationml/2006/ole">
              <p:oleObj spid="_x0000_s49155" name="Equation" r:id="rId4" imgW="3466800" imgH="482400" progId="Equation.3">
                <p:embed/>
              </p:oleObj>
            </a:graphicData>
          </a:graphic>
        </p:graphicFrame>
        <p:sp>
          <p:nvSpPr>
            <p:cNvPr id="49179" name="Rectangle 9"/>
            <p:cNvSpPr>
              <a:spLocks noChangeArrowheads="1"/>
            </p:cNvSpPr>
            <p:nvPr/>
          </p:nvSpPr>
          <p:spPr bwMode="auto">
            <a:xfrm>
              <a:off x="656" y="3416"/>
              <a:ext cx="2775" cy="564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For GaAs	</a:t>
              </a:r>
              <a:r>
                <a:rPr lang="en-US" i="1">
                  <a:latin typeface="Arial" pitchFamily="34" charset="0"/>
                  <a:cs typeface="Arial" pitchFamily="34" charset="0"/>
                  <a:sym typeface="Symbol" pitchFamily="18" charset="2"/>
                </a:rPr>
                <a:t>n</a:t>
              </a:r>
              <a:r>
                <a:rPr lang="en-US" i="1" baseline="-25000">
                  <a:latin typeface="Arial" pitchFamily="34" charset="0"/>
                  <a:cs typeface="Arial" pitchFamily="34" charset="0"/>
                  <a:sym typeface="Symbol" pitchFamily="18" charset="2"/>
                </a:rPr>
                <a:t>i</a:t>
              </a: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 = 4.8 x 10</a:t>
              </a:r>
              <a:r>
                <a:rPr lang="en-US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24</a:t>
              </a: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 m</a:t>
              </a:r>
              <a:r>
                <a:rPr lang="en-US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-3</a:t>
              </a:r>
            </a:p>
            <a:p>
              <a:pPr>
                <a:spcBef>
                  <a:spcPct val="20000"/>
                </a:spcBef>
              </a:pP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For Si   	</a:t>
              </a:r>
              <a:r>
                <a:rPr lang="en-US" i="1">
                  <a:latin typeface="Arial" pitchFamily="34" charset="0"/>
                  <a:cs typeface="Arial" pitchFamily="34" charset="0"/>
                  <a:sym typeface="Symbol" pitchFamily="18" charset="2"/>
                </a:rPr>
                <a:t>n</a:t>
              </a:r>
              <a:r>
                <a:rPr lang="en-US" i="1" baseline="-25000">
                  <a:latin typeface="Arial" pitchFamily="34" charset="0"/>
                  <a:cs typeface="Arial" pitchFamily="34" charset="0"/>
                  <a:sym typeface="Symbol" pitchFamily="18" charset="2"/>
                </a:rPr>
                <a:t>i</a:t>
              </a: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 = 1.3 x 10</a:t>
              </a:r>
              <a:r>
                <a:rPr lang="en-US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16</a:t>
              </a: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 m</a:t>
              </a:r>
              <a:r>
                <a:rPr lang="en-US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-3</a:t>
              </a:r>
            </a:p>
          </p:txBody>
        </p:sp>
        <p:sp>
          <p:nvSpPr>
            <p:cNvPr id="49180" name="Rectangle 11"/>
            <p:cNvSpPr>
              <a:spLocks noChangeArrowheads="1"/>
            </p:cNvSpPr>
            <p:nvPr/>
          </p:nvSpPr>
          <p:spPr bwMode="auto">
            <a:xfrm>
              <a:off x="437" y="2309"/>
              <a:ext cx="1149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SzPct val="90000"/>
                <a:buFont typeface="Times" charset="0"/>
                <a:buChar char="•"/>
              </a:pP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  Ex:  GaAs</a:t>
              </a:r>
            </a:p>
          </p:txBody>
        </p:sp>
      </p:grpSp>
      <p:grpSp>
        <p:nvGrpSpPr>
          <p:cNvPr id="49161" name="Group 25"/>
          <p:cNvGrpSpPr>
            <a:grpSpLocks/>
          </p:cNvGrpSpPr>
          <p:nvPr/>
        </p:nvGrpSpPr>
        <p:grpSpPr bwMode="auto">
          <a:xfrm>
            <a:off x="1730375" y="1800225"/>
            <a:ext cx="2311400" cy="482600"/>
            <a:chOff x="5362098" y="1764592"/>
            <a:chExt cx="2311400" cy="482600"/>
          </a:xfrm>
        </p:grpSpPr>
        <p:sp>
          <p:nvSpPr>
            <p:cNvPr id="49170" name="Rectangle 4"/>
            <p:cNvSpPr>
              <a:spLocks noChangeArrowheads="1"/>
            </p:cNvSpPr>
            <p:nvPr/>
          </p:nvSpPr>
          <p:spPr bwMode="auto">
            <a:xfrm>
              <a:off x="7325835" y="1816980"/>
              <a:ext cx="330200" cy="38100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1" name="Rectangle 5"/>
            <p:cNvSpPr>
              <a:spLocks noChangeArrowheads="1"/>
            </p:cNvSpPr>
            <p:nvPr/>
          </p:nvSpPr>
          <p:spPr bwMode="auto">
            <a:xfrm>
              <a:off x="6327298" y="1816980"/>
              <a:ext cx="352425" cy="3810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2" name="Rectangle 6"/>
            <p:cNvSpPr>
              <a:spLocks noChangeArrowheads="1"/>
            </p:cNvSpPr>
            <p:nvPr/>
          </p:nvSpPr>
          <p:spPr bwMode="auto">
            <a:xfrm>
              <a:off x="5362098" y="1816980"/>
              <a:ext cx="319088" cy="381000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9154" name="Object 13"/>
            <p:cNvGraphicFramePr>
              <a:graphicFrameLocks noChangeAspect="1"/>
            </p:cNvGraphicFramePr>
            <p:nvPr/>
          </p:nvGraphicFramePr>
          <p:xfrm>
            <a:off x="5404960" y="1764592"/>
            <a:ext cx="2268538" cy="482600"/>
          </p:xfrm>
          <a:graphic>
            <a:graphicData uri="http://schemas.openxmlformats.org/presentationml/2006/ole">
              <p:oleObj spid="_x0000_s49154" name="Equation" r:id="rId5" imgW="1193760" imgH="253800" progId="Equation.3">
                <p:embed/>
              </p:oleObj>
            </a:graphicData>
          </a:graphic>
        </p:graphicFrame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85800" y="2579688"/>
            <a:ext cx="5424488" cy="903287"/>
            <a:chOff x="432" y="1625"/>
            <a:chExt cx="3417" cy="569"/>
          </a:xfrm>
        </p:grpSpPr>
        <p:sp>
          <p:nvSpPr>
            <p:cNvPr id="49163" name="Rectangle 4"/>
            <p:cNvSpPr>
              <a:spLocks noChangeArrowheads="1"/>
            </p:cNvSpPr>
            <p:nvPr/>
          </p:nvSpPr>
          <p:spPr bwMode="auto">
            <a:xfrm>
              <a:off x="3560" y="1678"/>
              <a:ext cx="208" cy="240"/>
            </a:xfrm>
            <a:prstGeom prst="rect">
              <a:avLst/>
            </a:prstGeom>
            <a:solidFill>
              <a:srgbClr val="97E4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4" name="Rectangle 4"/>
            <p:cNvSpPr>
              <a:spLocks noChangeArrowheads="1"/>
            </p:cNvSpPr>
            <p:nvPr/>
          </p:nvSpPr>
          <p:spPr bwMode="auto">
            <a:xfrm>
              <a:off x="2758" y="1951"/>
              <a:ext cx="208" cy="24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5" name="Rectangle 5"/>
            <p:cNvSpPr>
              <a:spLocks noChangeArrowheads="1"/>
            </p:cNvSpPr>
            <p:nvPr/>
          </p:nvSpPr>
          <p:spPr bwMode="auto">
            <a:xfrm>
              <a:off x="2366" y="1951"/>
              <a:ext cx="222" cy="24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6" name="Rectangle 6"/>
            <p:cNvSpPr>
              <a:spLocks noChangeArrowheads="1"/>
            </p:cNvSpPr>
            <p:nvPr/>
          </p:nvSpPr>
          <p:spPr bwMode="auto">
            <a:xfrm>
              <a:off x="1595" y="1951"/>
              <a:ext cx="201" cy="240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Rectangle 10"/>
            <p:cNvSpPr>
              <a:spLocks noChangeArrowheads="1"/>
            </p:cNvSpPr>
            <p:nvPr/>
          </p:nvSpPr>
          <p:spPr bwMode="auto">
            <a:xfrm>
              <a:off x="432" y="1625"/>
              <a:ext cx="3417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FontTx/>
                <a:buChar char="•"/>
              </a:pP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  for intrinsic semiconductor </a:t>
              </a:r>
              <a:r>
                <a:rPr lang="en-US" i="1">
                  <a:latin typeface="Arial" pitchFamily="34" charset="0"/>
                  <a:cs typeface="Arial" pitchFamily="34" charset="0"/>
                  <a:sym typeface="Symbol" pitchFamily="18" charset="2"/>
                </a:rPr>
                <a:t>n</a:t>
              </a: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 = </a:t>
              </a:r>
              <a:r>
                <a:rPr lang="en-US" i="1">
                  <a:latin typeface="Arial" pitchFamily="34" charset="0"/>
                  <a:cs typeface="Arial" pitchFamily="34" charset="0"/>
                  <a:sym typeface="Symbol" pitchFamily="18" charset="2"/>
                </a:rPr>
                <a:t>p = n</a:t>
              </a:r>
              <a:r>
                <a:rPr lang="en-US" i="1" baseline="-25000">
                  <a:latin typeface="Arial" pitchFamily="34" charset="0"/>
                  <a:cs typeface="Arial" pitchFamily="34" charset="0"/>
                  <a:sym typeface="Symbol" pitchFamily="18" charset="2"/>
                </a:rPr>
                <a:t>i</a:t>
              </a:r>
              <a:endParaRPr lang="en-US" i="1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9168" name="Rectangle 28"/>
            <p:cNvSpPr>
              <a:spLocks noChangeArrowheads="1"/>
            </p:cNvSpPr>
            <p:nvPr/>
          </p:nvSpPr>
          <p:spPr bwMode="auto">
            <a:xfrm>
              <a:off x="1010" y="1906"/>
              <a:ext cx="282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ym typeface="Symbol" pitchFamily="18" charset="2"/>
                </a:rPr>
                <a:t></a:t>
              </a:r>
            </a:p>
          </p:txBody>
        </p:sp>
        <p:sp>
          <p:nvSpPr>
            <p:cNvPr id="49169" name="Rectangle 10"/>
            <p:cNvSpPr>
              <a:spLocks noChangeArrowheads="1"/>
            </p:cNvSpPr>
            <p:nvPr/>
          </p:nvSpPr>
          <p:spPr bwMode="auto">
            <a:xfrm>
              <a:off x="1581" y="1903"/>
              <a:ext cx="155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 = </a:t>
              </a:r>
              <a:r>
                <a:rPr lang="en-US" i="1">
                  <a:latin typeface="Arial" pitchFamily="34" charset="0"/>
                  <a:cs typeface="Arial" pitchFamily="34" charset="0"/>
                  <a:sym typeface="Symbol" pitchFamily="18" charset="2"/>
                </a:rPr>
                <a:t>n</a:t>
              </a:r>
              <a:r>
                <a:rPr lang="en-US" i="1" baseline="-25000">
                  <a:latin typeface="Arial" pitchFamily="34" charset="0"/>
                  <a:cs typeface="Arial" pitchFamily="34" charset="0"/>
                  <a:sym typeface="Symbol" pitchFamily="18" charset="2"/>
                </a:rPr>
                <a:t>i</a:t>
              </a: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|</a:t>
              </a:r>
              <a:r>
                <a:rPr lang="en-US" i="1">
                  <a:latin typeface="Arial" pitchFamily="34" charset="0"/>
                  <a:cs typeface="Arial" pitchFamily="34" charset="0"/>
                  <a:sym typeface="Symbol" pitchFamily="18" charset="2"/>
                </a:rPr>
                <a:t>e</a:t>
              </a: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|(</a:t>
              </a:r>
              <a:r>
                <a:rPr lang="en-US" i="1" baseline="-25000">
                  <a:latin typeface="Arial" pitchFamily="34" charset="0"/>
                  <a:cs typeface="Arial" pitchFamily="34" charset="0"/>
                  <a:sym typeface="Symbol" pitchFamily="18" charset="2"/>
                </a:rPr>
                <a:t>e</a:t>
              </a:r>
              <a:r>
                <a:rPr lang="en-US" baseline="-2500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+ </a:t>
              </a:r>
              <a:r>
                <a:rPr lang="en-US" i="1" baseline="-25000">
                  <a:latin typeface="Arial" pitchFamily="34" charset="0"/>
                  <a:cs typeface="Arial" pitchFamily="34" charset="0"/>
                  <a:sym typeface="Symbol" pitchFamily="18" charset="2"/>
                </a:rPr>
                <a:t>h</a:t>
              </a:r>
              <a:r>
                <a:rPr lang="en-US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F6CE1B-3685-47F1-92D3-CF320261CAD0}" type="slidenum">
              <a:rPr lang="en-US"/>
              <a:pPr/>
              <a:t>18</a:t>
            </a:fld>
            <a:endParaRPr lang="en-US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 charset="-128"/>
              </a:rPr>
              <a:t>Intrinsic Semiconductors:  </a:t>
            </a:r>
            <a:br>
              <a:rPr lang="en-US" sz="3200" smtClean="0">
                <a:ea typeface="ＭＳ Ｐゴシック" charset="-128"/>
              </a:rPr>
            </a:br>
            <a:r>
              <a:rPr lang="en-US" sz="3200" smtClean="0">
                <a:ea typeface="ＭＳ Ｐゴシック" charset="-128"/>
              </a:rPr>
              <a:t>Conductivity vs </a:t>
            </a:r>
            <a:r>
              <a:rPr lang="en-US" sz="3200" i="1" smtClean="0">
                <a:ea typeface="ＭＳ Ｐゴシック" charset="-128"/>
              </a:rPr>
              <a:t>T</a:t>
            </a:r>
            <a:endParaRPr lang="en-US" sz="3200" smtClean="0">
              <a:ea typeface="ＭＳ Ｐゴシック" charset="-128"/>
            </a:endParaRP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533400" y="1143000"/>
            <a:ext cx="31559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Data for </a:t>
            </a:r>
            <a:r>
              <a:rPr lang="en-US">
                <a:solidFill>
                  <a:srgbClr val="0000FF"/>
                </a:solidFill>
                <a:latin typeface="Arial" pitchFamily="34" charset="0"/>
              </a:rPr>
              <a:t>Pure Silicon</a:t>
            </a:r>
            <a:r>
              <a:rPr lang="en-US">
                <a:latin typeface="Arial" pitchFamily="34" charset="0"/>
              </a:rPr>
              <a:t>:</a:t>
            </a:r>
          </a:p>
          <a:p>
            <a:r>
              <a:rPr lang="en-US" sz="2200">
                <a:latin typeface="Arial" pitchFamily="34" charset="0"/>
              </a:rPr>
              <a:t>    -- </a:t>
            </a:r>
            <a:r>
              <a:rPr lang="en-US" sz="2200">
                <a:latin typeface="Symbol" pitchFamily="18" charset="2"/>
              </a:rPr>
              <a:t>s</a:t>
            </a:r>
            <a:r>
              <a:rPr lang="en-US" sz="2200">
                <a:latin typeface="Arial" pitchFamily="34" charset="0"/>
              </a:rPr>
              <a:t> increases with </a:t>
            </a:r>
            <a:r>
              <a:rPr lang="en-US" sz="2200" i="1">
                <a:latin typeface="Arial" pitchFamily="34" charset="0"/>
              </a:rPr>
              <a:t>T</a:t>
            </a:r>
          </a:p>
          <a:p>
            <a:r>
              <a:rPr lang="en-US" sz="2200">
                <a:latin typeface="Arial" pitchFamily="34" charset="0"/>
              </a:rPr>
              <a:t>    -- opposite to metals</a:t>
            </a:r>
            <a:endParaRPr lang="en-US">
              <a:latin typeface="Arial" pitchFamily="34" charset="0"/>
            </a:endParaRPr>
          </a:p>
        </p:txBody>
      </p:sp>
      <p:sp>
        <p:nvSpPr>
          <p:cNvPr id="51207" name="Rectangle 8"/>
          <p:cNvSpPr>
            <a:spLocks noChangeArrowheads="1"/>
          </p:cNvSpPr>
          <p:nvPr/>
        </p:nvSpPr>
        <p:spPr bwMode="auto">
          <a:xfrm>
            <a:off x="1620838" y="6232525"/>
            <a:ext cx="2233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18.16,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4910138" y="4029075"/>
            <a:ext cx="996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</a:rPr>
              <a:t>material</a:t>
            </a:r>
          </a:p>
          <a:p>
            <a:r>
              <a:rPr lang="en-US" sz="1800">
                <a:latin typeface="Arial" pitchFamily="34" charset="0"/>
              </a:rPr>
              <a:t>    Si</a:t>
            </a:r>
          </a:p>
          <a:p>
            <a:r>
              <a:rPr lang="en-US" sz="1800">
                <a:latin typeface="Arial" pitchFamily="34" charset="0"/>
              </a:rPr>
              <a:t>    Ge</a:t>
            </a:r>
          </a:p>
          <a:p>
            <a:r>
              <a:rPr lang="en-US" sz="1800">
                <a:latin typeface="Arial" pitchFamily="34" charset="0"/>
              </a:rPr>
              <a:t>    GaP</a:t>
            </a:r>
          </a:p>
          <a:p>
            <a:r>
              <a:rPr lang="en-US" sz="1800">
                <a:latin typeface="Arial" pitchFamily="34" charset="0"/>
              </a:rPr>
              <a:t>    CdS</a:t>
            </a:r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6096000" y="4029075"/>
            <a:ext cx="1633538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</a:rPr>
              <a:t>band gap (eV)</a:t>
            </a:r>
          </a:p>
          <a:p>
            <a:r>
              <a:rPr lang="en-US" sz="1800">
                <a:latin typeface="Arial" pitchFamily="34" charset="0"/>
              </a:rPr>
              <a:t>       1.11</a:t>
            </a:r>
          </a:p>
          <a:p>
            <a:r>
              <a:rPr lang="en-US" sz="1800">
                <a:latin typeface="Arial" pitchFamily="34" charset="0"/>
              </a:rPr>
              <a:t>       0.67</a:t>
            </a:r>
          </a:p>
          <a:p>
            <a:r>
              <a:rPr lang="en-US" sz="1800">
                <a:latin typeface="Arial" pitchFamily="34" charset="0"/>
              </a:rPr>
              <a:t>       2.25</a:t>
            </a:r>
          </a:p>
          <a:p>
            <a:r>
              <a:rPr lang="en-US" sz="1800">
                <a:latin typeface="Arial" pitchFamily="34" charset="0"/>
              </a:rPr>
              <a:t>       2.40</a:t>
            </a:r>
          </a:p>
        </p:txBody>
      </p:sp>
      <p:sp>
        <p:nvSpPr>
          <p:cNvPr id="51210" name="Rectangle 9"/>
          <p:cNvSpPr>
            <a:spLocks noChangeArrowheads="1"/>
          </p:cNvSpPr>
          <p:nvPr/>
        </p:nvSpPr>
        <p:spPr bwMode="auto">
          <a:xfrm>
            <a:off x="4910138" y="5519738"/>
            <a:ext cx="2347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Selected values from Table 18.3,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  <p:graphicFrame>
        <p:nvGraphicFramePr>
          <p:cNvPr id="51202" name="Object 56"/>
          <p:cNvGraphicFramePr>
            <a:graphicFrameLocks noChangeAspect="1"/>
          </p:cNvGraphicFramePr>
          <p:nvPr/>
        </p:nvGraphicFramePr>
        <p:xfrm>
          <a:off x="5343525" y="2906713"/>
          <a:ext cx="1911350" cy="581025"/>
        </p:xfrm>
        <a:graphic>
          <a:graphicData uri="http://schemas.openxmlformats.org/presentationml/2006/ole">
            <p:oleObj spid="_x0000_s51202" name="Equation" r:id="rId4" imgW="800100" imgH="241300" progId="Equation.3">
              <p:embed/>
            </p:oleObj>
          </a:graphicData>
        </a:graphic>
      </p:graphicFrame>
      <p:grpSp>
        <p:nvGrpSpPr>
          <p:cNvPr id="51211" name="Group 62"/>
          <p:cNvGrpSpPr>
            <a:grpSpLocks/>
          </p:cNvGrpSpPr>
          <p:nvPr/>
        </p:nvGrpSpPr>
        <p:grpSpPr bwMode="auto">
          <a:xfrm>
            <a:off x="5276850" y="1965325"/>
            <a:ext cx="2087563" cy="482600"/>
            <a:chOff x="5117826" y="1965510"/>
            <a:chExt cx="2086449" cy="482600"/>
          </a:xfrm>
        </p:grpSpPr>
        <p:sp>
          <p:nvSpPr>
            <p:cNvPr id="51213" name="Rectangle 158"/>
            <p:cNvSpPr>
              <a:spLocks noChangeArrowheads="1"/>
            </p:cNvSpPr>
            <p:nvPr/>
          </p:nvSpPr>
          <p:spPr bwMode="auto">
            <a:xfrm>
              <a:off x="6770834" y="2017898"/>
              <a:ext cx="330200" cy="38100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4" name="Rectangle 159"/>
            <p:cNvSpPr>
              <a:spLocks noChangeArrowheads="1"/>
            </p:cNvSpPr>
            <p:nvPr/>
          </p:nvSpPr>
          <p:spPr bwMode="auto">
            <a:xfrm>
              <a:off x="6251709" y="2017898"/>
              <a:ext cx="264501" cy="3810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Rectangle 160"/>
            <p:cNvSpPr>
              <a:spLocks noChangeArrowheads="1"/>
            </p:cNvSpPr>
            <p:nvPr/>
          </p:nvSpPr>
          <p:spPr bwMode="auto">
            <a:xfrm>
              <a:off x="5117826" y="2017898"/>
              <a:ext cx="319088" cy="381000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03" name="Object 161"/>
            <p:cNvGraphicFramePr>
              <a:graphicFrameLocks noChangeAspect="1"/>
            </p:cNvGraphicFramePr>
            <p:nvPr/>
          </p:nvGraphicFramePr>
          <p:xfrm>
            <a:off x="5153225" y="1965510"/>
            <a:ext cx="2051050" cy="482600"/>
          </p:xfrm>
          <a:graphic>
            <a:graphicData uri="http://schemas.openxmlformats.org/presentationml/2006/ole">
              <p:oleObj spid="_x0000_s51203" name="Equation" r:id="rId5" imgW="1079500" imgH="254000" progId="Equation.3">
                <p:embed/>
              </p:oleObj>
            </a:graphicData>
          </a:graphic>
        </p:graphicFrame>
      </p:grpSp>
      <p:pic>
        <p:nvPicPr>
          <p:cNvPr id="51212" name="Picture 61" descr="Fig_18_16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2298700"/>
            <a:ext cx="3357563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13A818-C40D-4D06-969D-23B0D5DB66E9}" type="slidenum">
              <a:rPr lang="en-US"/>
              <a:pPr/>
              <a:t>19</a:t>
            </a:fld>
            <a:endParaRPr lang="en-US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06425" y="914400"/>
            <a:ext cx="4052888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</a:t>
            </a:r>
            <a:r>
              <a:rPr lang="en-US">
                <a:solidFill>
                  <a:schemeClr val="accent2"/>
                </a:solidFill>
                <a:latin typeface="Arial" pitchFamily="34" charset="0"/>
              </a:rPr>
              <a:t>Intrinsic</a:t>
            </a:r>
            <a:r>
              <a:rPr lang="en-US">
                <a:latin typeface="Arial" pitchFamily="34" charset="0"/>
              </a:rPr>
              <a:t>:</a:t>
            </a:r>
          </a:p>
          <a:p>
            <a:r>
              <a:rPr lang="en-US" sz="2200">
                <a:latin typeface="Arial" pitchFamily="34" charset="0"/>
              </a:rPr>
              <a:t>    -- case for pure Si</a:t>
            </a:r>
          </a:p>
          <a:p>
            <a:r>
              <a:rPr lang="en-US" sz="2200">
                <a:latin typeface="Arial" pitchFamily="34" charset="0"/>
              </a:rPr>
              <a:t>    -- # electrons = # holes (</a:t>
            </a:r>
            <a:r>
              <a:rPr lang="en-US" sz="2200" i="1">
                <a:latin typeface="Arial" pitchFamily="34" charset="0"/>
              </a:rPr>
              <a:t>n</a:t>
            </a:r>
            <a:r>
              <a:rPr lang="en-US" sz="2200">
                <a:latin typeface="Arial" pitchFamily="34" charset="0"/>
              </a:rPr>
              <a:t> = </a:t>
            </a:r>
            <a:r>
              <a:rPr lang="en-US" sz="2200" i="1">
                <a:latin typeface="Arial" pitchFamily="34" charset="0"/>
              </a:rPr>
              <a:t>p</a:t>
            </a:r>
            <a:r>
              <a:rPr lang="en-US" sz="2200">
                <a:latin typeface="Arial" pitchFamily="34" charset="0"/>
              </a:rPr>
              <a:t>)</a:t>
            </a:r>
          </a:p>
        </p:txBody>
      </p:sp>
      <p:sp>
        <p:nvSpPr>
          <p:cNvPr id="365571" name="Rectangle 3"/>
          <p:cNvSpPr>
            <a:spLocks noChangeArrowheads="1"/>
          </p:cNvSpPr>
          <p:nvPr/>
        </p:nvSpPr>
        <p:spPr bwMode="auto">
          <a:xfrm>
            <a:off x="609600" y="2012950"/>
            <a:ext cx="784225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</a:t>
            </a:r>
            <a:r>
              <a:rPr lang="en-US">
                <a:solidFill>
                  <a:schemeClr val="accent2"/>
                </a:solidFill>
                <a:latin typeface="Arial" pitchFamily="34" charset="0"/>
              </a:rPr>
              <a:t>Extrinsic</a:t>
            </a:r>
            <a:r>
              <a:rPr lang="en-US">
                <a:latin typeface="Arial" pitchFamily="34" charset="0"/>
              </a:rPr>
              <a:t>:</a:t>
            </a:r>
          </a:p>
          <a:p>
            <a:r>
              <a:rPr lang="en-US" sz="2200">
                <a:latin typeface="Arial" pitchFamily="34" charset="0"/>
              </a:rPr>
              <a:t>    -- electrical behavior is determined by presence of impurities </a:t>
            </a:r>
            <a:br>
              <a:rPr lang="en-US" sz="2200">
                <a:latin typeface="Arial" pitchFamily="34" charset="0"/>
              </a:rPr>
            </a:br>
            <a:r>
              <a:rPr lang="en-US" sz="2200">
                <a:latin typeface="Arial" pitchFamily="34" charset="0"/>
              </a:rPr>
              <a:t>        that introduce excess electrons or holes</a:t>
            </a:r>
          </a:p>
          <a:p>
            <a:r>
              <a:rPr lang="en-US" sz="2200">
                <a:latin typeface="Arial" pitchFamily="34" charset="0"/>
              </a:rPr>
              <a:t>    -- </a:t>
            </a:r>
            <a:r>
              <a:rPr lang="en-US" sz="2200" i="1">
                <a:latin typeface="Arial" pitchFamily="34" charset="0"/>
              </a:rPr>
              <a:t>n</a:t>
            </a:r>
            <a:r>
              <a:rPr lang="en-US" sz="2200">
                <a:latin typeface="Arial" pitchFamily="34" charset="0"/>
              </a:rPr>
              <a:t> ≠ </a:t>
            </a:r>
            <a:r>
              <a:rPr lang="en-US" sz="2200" i="1">
                <a:latin typeface="Arial" pitchFamily="34" charset="0"/>
              </a:rPr>
              <a:t>p</a:t>
            </a:r>
            <a:endParaRPr lang="en-US">
              <a:latin typeface="Arial" pitchFamily="34" charset="0"/>
            </a:endParaRPr>
          </a:p>
        </p:txBody>
      </p:sp>
      <p:sp>
        <p:nvSpPr>
          <p:cNvPr id="53255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charset="-128"/>
              </a:rPr>
              <a:t>Intrinsic vs Extrinsic Conduction</a:t>
            </a:r>
          </a:p>
        </p:txBody>
      </p:sp>
      <p:grpSp>
        <p:nvGrpSpPr>
          <p:cNvPr id="2" name="Group 294"/>
          <p:cNvGrpSpPr>
            <a:grpSpLocks/>
          </p:cNvGrpSpPr>
          <p:nvPr/>
        </p:nvGrpSpPr>
        <p:grpSpPr bwMode="auto">
          <a:xfrm>
            <a:off x="3941763" y="3505200"/>
            <a:ext cx="4884737" cy="3003550"/>
            <a:chOff x="2483" y="2208"/>
            <a:chExt cx="3077" cy="1892"/>
          </a:xfrm>
        </p:grpSpPr>
        <p:sp>
          <p:nvSpPr>
            <p:cNvPr id="53403" name="Oval 164"/>
            <p:cNvSpPr>
              <a:spLocks noChangeArrowheads="1"/>
            </p:cNvSpPr>
            <p:nvPr/>
          </p:nvSpPr>
          <p:spPr bwMode="auto">
            <a:xfrm>
              <a:off x="3763" y="3211"/>
              <a:ext cx="160" cy="160"/>
            </a:xfrm>
            <a:prstGeom prst="ellipse">
              <a:avLst/>
            </a:prstGeom>
            <a:solidFill>
              <a:srgbClr val="008800"/>
            </a:solidFill>
            <a:ln w="12700">
              <a:solidFill>
                <a:srgbClr val="0088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04" name="Rectangle 270"/>
            <p:cNvSpPr>
              <a:spLocks noChangeArrowheads="1"/>
            </p:cNvSpPr>
            <p:nvPr/>
          </p:nvSpPr>
          <p:spPr bwMode="auto">
            <a:xfrm>
              <a:off x="3767" y="321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bg1"/>
                  </a:solidFill>
                  <a:latin typeface="Arial" pitchFamily="34" charset="0"/>
                </a:rPr>
                <a:t>3</a:t>
              </a:r>
              <a:endParaRPr lang="en-US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53405" name="Rectangle 271"/>
            <p:cNvSpPr>
              <a:spLocks noChangeArrowheads="1"/>
            </p:cNvSpPr>
            <p:nvPr/>
          </p:nvSpPr>
          <p:spPr bwMode="auto">
            <a:xfrm>
              <a:off x="3855" y="3215"/>
              <a:ext cx="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bg1"/>
                  </a:solidFill>
                  <a:latin typeface="Arial" pitchFamily="34" charset="0"/>
                </a:rPr>
                <a:t>+</a:t>
              </a:r>
              <a:endParaRPr lang="en-US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53406" name="Rectangle 160"/>
            <p:cNvSpPr>
              <a:spLocks noChangeArrowheads="1"/>
            </p:cNvSpPr>
            <p:nvPr/>
          </p:nvSpPr>
          <p:spPr bwMode="auto">
            <a:xfrm>
              <a:off x="3343" y="2959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777777"/>
                  </a:solidFill>
                  <a:latin typeface="Arial" pitchFamily="34" charset="0"/>
                </a:rPr>
                <a:t>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407" name="Rectangle 5"/>
            <p:cNvSpPr>
              <a:spLocks noChangeArrowheads="1"/>
            </p:cNvSpPr>
            <p:nvPr/>
          </p:nvSpPr>
          <p:spPr bwMode="auto">
            <a:xfrm>
              <a:off x="3026" y="2208"/>
              <a:ext cx="226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</a:t>
              </a:r>
              <a:r>
                <a:rPr lang="en-US" i="1">
                  <a:solidFill>
                    <a:schemeClr val="accent2"/>
                  </a:solidFill>
                  <a:latin typeface="Arial" pitchFamily="34" charset="0"/>
                </a:rPr>
                <a:t>p</a:t>
              </a:r>
              <a:r>
                <a:rPr lang="en-US">
                  <a:solidFill>
                    <a:schemeClr val="accent2"/>
                  </a:solidFill>
                  <a:latin typeface="Arial" pitchFamily="34" charset="0"/>
                </a:rPr>
                <a:t>-type</a:t>
              </a:r>
              <a:r>
                <a:rPr lang="en-US">
                  <a:latin typeface="Arial" pitchFamily="34" charset="0"/>
                </a:rPr>
                <a:t> Extrinsic: (</a:t>
              </a:r>
              <a:r>
                <a:rPr lang="en-US" i="1">
                  <a:latin typeface="Arial" pitchFamily="34" charset="0"/>
                </a:rPr>
                <a:t>p</a:t>
              </a:r>
              <a:r>
                <a:rPr lang="en-US">
                  <a:latin typeface="Arial" pitchFamily="34" charset="0"/>
                </a:rPr>
                <a:t> &gt;&gt; </a:t>
              </a:r>
              <a:r>
                <a:rPr lang="en-US" i="1">
                  <a:latin typeface="Arial" pitchFamily="34" charset="0"/>
                </a:rPr>
                <a:t>n</a:t>
              </a:r>
              <a:r>
                <a:rPr lang="en-US">
                  <a:latin typeface="Arial" pitchFamily="34" charset="0"/>
                </a:rPr>
                <a:t>)</a:t>
              </a:r>
            </a:p>
          </p:txBody>
        </p:sp>
        <p:sp>
          <p:nvSpPr>
            <p:cNvPr id="53408" name="Rectangle 147"/>
            <p:cNvSpPr>
              <a:spLocks noChangeArrowheads="1"/>
            </p:cNvSpPr>
            <p:nvPr/>
          </p:nvSpPr>
          <p:spPr bwMode="auto">
            <a:xfrm>
              <a:off x="3647" y="3759"/>
              <a:ext cx="70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no applied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409" name="Rectangle 148"/>
            <p:cNvSpPr>
              <a:spLocks noChangeArrowheads="1"/>
            </p:cNvSpPr>
            <p:nvPr/>
          </p:nvSpPr>
          <p:spPr bwMode="auto">
            <a:xfrm>
              <a:off x="3607" y="3927"/>
              <a:ext cx="7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electric field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410" name="Oval 149"/>
            <p:cNvSpPr>
              <a:spLocks noChangeArrowheads="1"/>
            </p:cNvSpPr>
            <p:nvPr/>
          </p:nvSpPr>
          <p:spPr bwMode="auto">
            <a:xfrm>
              <a:off x="3475" y="2563"/>
              <a:ext cx="160" cy="160"/>
            </a:xfrm>
            <a:prstGeom prst="ellipse">
              <a:avLst/>
            </a:prstGeom>
            <a:solidFill>
              <a:srgbClr val="008800"/>
            </a:solidFill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11" name="Rectangle 150"/>
            <p:cNvSpPr>
              <a:spLocks noChangeArrowheads="1"/>
            </p:cNvSpPr>
            <p:nvPr/>
          </p:nvSpPr>
          <p:spPr bwMode="auto">
            <a:xfrm>
              <a:off x="3655" y="2567"/>
              <a:ext cx="7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8800"/>
                  </a:solidFill>
                  <a:latin typeface="Arial" pitchFamily="34" charset="0"/>
                </a:rPr>
                <a:t>Boron atom</a:t>
              </a:r>
              <a:endParaRPr lang="en-US">
                <a:solidFill>
                  <a:srgbClr val="008800"/>
                </a:solidFill>
                <a:latin typeface="Arial" pitchFamily="34" charset="0"/>
              </a:endParaRPr>
            </a:p>
          </p:txBody>
        </p:sp>
        <p:grpSp>
          <p:nvGrpSpPr>
            <p:cNvPr id="53412" name="Group 165"/>
            <p:cNvGrpSpPr>
              <a:grpSpLocks/>
            </p:cNvGrpSpPr>
            <p:nvPr/>
          </p:nvGrpSpPr>
          <p:grpSpPr bwMode="auto">
            <a:xfrm>
              <a:off x="3479" y="2927"/>
              <a:ext cx="1024" cy="736"/>
              <a:chOff x="3507" y="1895"/>
              <a:chExt cx="1024" cy="736"/>
            </a:xfrm>
          </p:grpSpPr>
          <p:sp>
            <p:nvSpPr>
              <p:cNvPr id="53531" name="Oval 166"/>
              <p:cNvSpPr>
                <a:spLocks noChangeArrowheads="1"/>
              </p:cNvSpPr>
              <p:nvPr/>
            </p:nvSpPr>
            <p:spPr bwMode="auto">
              <a:xfrm>
                <a:off x="3507" y="2471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32" name="Oval 167"/>
              <p:cNvSpPr>
                <a:spLocks noChangeArrowheads="1"/>
              </p:cNvSpPr>
              <p:nvPr/>
            </p:nvSpPr>
            <p:spPr bwMode="auto">
              <a:xfrm>
                <a:off x="3795" y="2471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33" name="Oval 168"/>
              <p:cNvSpPr>
                <a:spLocks noChangeArrowheads="1"/>
              </p:cNvSpPr>
              <p:nvPr/>
            </p:nvSpPr>
            <p:spPr bwMode="auto">
              <a:xfrm>
                <a:off x="4083" y="2471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34" name="Oval 169"/>
              <p:cNvSpPr>
                <a:spLocks noChangeArrowheads="1"/>
              </p:cNvSpPr>
              <p:nvPr/>
            </p:nvSpPr>
            <p:spPr bwMode="auto">
              <a:xfrm>
                <a:off x="4371" y="2471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35" name="Oval 170"/>
              <p:cNvSpPr>
                <a:spLocks noChangeArrowheads="1"/>
              </p:cNvSpPr>
              <p:nvPr/>
            </p:nvSpPr>
            <p:spPr bwMode="auto">
              <a:xfrm>
                <a:off x="3507" y="2183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36" name="Oval 171"/>
              <p:cNvSpPr>
                <a:spLocks noChangeArrowheads="1"/>
              </p:cNvSpPr>
              <p:nvPr/>
            </p:nvSpPr>
            <p:spPr bwMode="auto">
              <a:xfrm>
                <a:off x="4083" y="2183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37" name="Oval 172"/>
              <p:cNvSpPr>
                <a:spLocks noChangeArrowheads="1"/>
              </p:cNvSpPr>
              <p:nvPr/>
            </p:nvSpPr>
            <p:spPr bwMode="auto">
              <a:xfrm>
                <a:off x="4371" y="2183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38" name="Oval 173"/>
              <p:cNvSpPr>
                <a:spLocks noChangeArrowheads="1"/>
              </p:cNvSpPr>
              <p:nvPr/>
            </p:nvSpPr>
            <p:spPr bwMode="auto">
              <a:xfrm>
                <a:off x="3507" y="1895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39" name="Oval 174"/>
              <p:cNvSpPr>
                <a:spLocks noChangeArrowheads="1"/>
              </p:cNvSpPr>
              <p:nvPr/>
            </p:nvSpPr>
            <p:spPr bwMode="auto">
              <a:xfrm>
                <a:off x="3795" y="1895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40" name="Oval 175"/>
              <p:cNvSpPr>
                <a:spLocks noChangeArrowheads="1"/>
              </p:cNvSpPr>
              <p:nvPr/>
            </p:nvSpPr>
            <p:spPr bwMode="auto">
              <a:xfrm>
                <a:off x="4083" y="1895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41" name="Oval 176"/>
              <p:cNvSpPr>
                <a:spLocks noChangeArrowheads="1"/>
              </p:cNvSpPr>
              <p:nvPr/>
            </p:nvSpPr>
            <p:spPr bwMode="auto">
              <a:xfrm>
                <a:off x="4371" y="1895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413" name="Oval 177"/>
            <p:cNvSpPr>
              <a:spLocks noChangeArrowheads="1"/>
            </p:cNvSpPr>
            <p:nvPr/>
          </p:nvSpPr>
          <p:spPr bwMode="auto">
            <a:xfrm>
              <a:off x="3666" y="3227"/>
              <a:ext cx="56" cy="56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8800"/>
                </a:solidFill>
              </a:endParaRPr>
            </a:p>
          </p:txBody>
        </p:sp>
        <p:sp>
          <p:nvSpPr>
            <p:cNvPr id="53414" name="Oval 178"/>
            <p:cNvSpPr>
              <a:spLocks noChangeArrowheads="1"/>
            </p:cNvSpPr>
            <p:nvPr/>
          </p:nvSpPr>
          <p:spPr bwMode="auto">
            <a:xfrm>
              <a:off x="3671" y="3303"/>
              <a:ext cx="64" cy="64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415" name="Group 179"/>
            <p:cNvGrpSpPr>
              <a:grpSpLocks/>
            </p:cNvGrpSpPr>
            <p:nvPr/>
          </p:nvGrpSpPr>
          <p:grpSpPr bwMode="auto">
            <a:xfrm>
              <a:off x="3383" y="2831"/>
              <a:ext cx="1216" cy="928"/>
              <a:chOff x="3411" y="1799"/>
              <a:chExt cx="1216" cy="928"/>
            </a:xfrm>
          </p:grpSpPr>
          <p:grpSp>
            <p:nvGrpSpPr>
              <p:cNvPr id="53441" name="Group 180"/>
              <p:cNvGrpSpPr>
                <a:grpSpLocks/>
              </p:cNvGrpSpPr>
              <p:nvPr/>
            </p:nvGrpSpPr>
            <p:grpSpPr bwMode="auto">
              <a:xfrm>
                <a:off x="3523" y="2663"/>
                <a:ext cx="136" cy="64"/>
                <a:chOff x="3523" y="2663"/>
                <a:chExt cx="136" cy="64"/>
              </a:xfrm>
            </p:grpSpPr>
            <p:sp>
              <p:nvSpPr>
                <p:cNvPr id="53529" name="Oval 181"/>
                <p:cNvSpPr>
                  <a:spLocks noChangeArrowheads="1"/>
                </p:cNvSpPr>
                <p:nvPr/>
              </p:nvSpPr>
              <p:spPr bwMode="auto">
                <a:xfrm>
                  <a:off x="3523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30" name="Oval 182"/>
                <p:cNvSpPr>
                  <a:spLocks noChangeArrowheads="1"/>
                </p:cNvSpPr>
                <p:nvPr/>
              </p:nvSpPr>
              <p:spPr bwMode="auto">
                <a:xfrm>
                  <a:off x="3595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42" name="Group 183"/>
              <p:cNvGrpSpPr>
                <a:grpSpLocks/>
              </p:cNvGrpSpPr>
              <p:nvPr/>
            </p:nvGrpSpPr>
            <p:grpSpPr bwMode="auto">
              <a:xfrm>
                <a:off x="3811" y="2663"/>
                <a:ext cx="136" cy="64"/>
                <a:chOff x="3811" y="2663"/>
                <a:chExt cx="136" cy="64"/>
              </a:xfrm>
            </p:grpSpPr>
            <p:sp>
              <p:nvSpPr>
                <p:cNvPr id="53527" name="Oval 184"/>
                <p:cNvSpPr>
                  <a:spLocks noChangeArrowheads="1"/>
                </p:cNvSpPr>
                <p:nvPr/>
              </p:nvSpPr>
              <p:spPr bwMode="auto">
                <a:xfrm>
                  <a:off x="3811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28" name="Oval 185"/>
                <p:cNvSpPr>
                  <a:spLocks noChangeArrowheads="1"/>
                </p:cNvSpPr>
                <p:nvPr/>
              </p:nvSpPr>
              <p:spPr bwMode="auto">
                <a:xfrm>
                  <a:off x="3883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43" name="Group 186"/>
              <p:cNvGrpSpPr>
                <a:grpSpLocks/>
              </p:cNvGrpSpPr>
              <p:nvPr/>
            </p:nvGrpSpPr>
            <p:grpSpPr bwMode="auto">
              <a:xfrm>
                <a:off x="4099" y="2663"/>
                <a:ext cx="136" cy="64"/>
                <a:chOff x="4099" y="2663"/>
                <a:chExt cx="136" cy="64"/>
              </a:xfrm>
            </p:grpSpPr>
            <p:sp>
              <p:nvSpPr>
                <p:cNvPr id="53525" name="Oval 187"/>
                <p:cNvSpPr>
                  <a:spLocks noChangeArrowheads="1"/>
                </p:cNvSpPr>
                <p:nvPr/>
              </p:nvSpPr>
              <p:spPr bwMode="auto">
                <a:xfrm>
                  <a:off x="4099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26" name="Oval 188"/>
                <p:cNvSpPr>
                  <a:spLocks noChangeArrowheads="1"/>
                </p:cNvSpPr>
                <p:nvPr/>
              </p:nvSpPr>
              <p:spPr bwMode="auto">
                <a:xfrm>
                  <a:off x="4171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44" name="Group 189"/>
              <p:cNvGrpSpPr>
                <a:grpSpLocks/>
              </p:cNvGrpSpPr>
              <p:nvPr/>
            </p:nvGrpSpPr>
            <p:grpSpPr bwMode="auto">
              <a:xfrm>
                <a:off x="4387" y="2663"/>
                <a:ext cx="136" cy="64"/>
                <a:chOff x="4387" y="2663"/>
                <a:chExt cx="136" cy="64"/>
              </a:xfrm>
            </p:grpSpPr>
            <p:sp>
              <p:nvSpPr>
                <p:cNvPr id="53523" name="Oval 190"/>
                <p:cNvSpPr>
                  <a:spLocks noChangeArrowheads="1"/>
                </p:cNvSpPr>
                <p:nvPr/>
              </p:nvSpPr>
              <p:spPr bwMode="auto">
                <a:xfrm>
                  <a:off x="4387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24" name="Oval 191"/>
                <p:cNvSpPr>
                  <a:spLocks noChangeArrowheads="1"/>
                </p:cNvSpPr>
                <p:nvPr/>
              </p:nvSpPr>
              <p:spPr bwMode="auto">
                <a:xfrm>
                  <a:off x="4459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45" name="Group 192"/>
              <p:cNvGrpSpPr>
                <a:grpSpLocks/>
              </p:cNvGrpSpPr>
              <p:nvPr/>
            </p:nvGrpSpPr>
            <p:grpSpPr bwMode="auto">
              <a:xfrm>
                <a:off x="3523" y="2375"/>
                <a:ext cx="136" cy="64"/>
                <a:chOff x="3523" y="2375"/>
                <a:chExt cx="136" cy="64"/>
              </a:xfrm>
            </p:grpSpPr>
            <p:sp>
              <p:nvSpPr>
                <p:cNvPr id="53521" name="Oval 193"/>
                <p:cNvSpPr>
                  <a:spLocks noChangeArrowheads="1"/>
                </p:cNvSpPr>
                <p:nvPr/>
              </p:nvSpPr>
              <p:spPr bwMode="auto">
                <a:xfrm>
                  <a:off x="3523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22" name="Oval 194"/>
                <p:cNvSpPr>
                  <a:spLocks noChangeArrowheads="1"/>
                </p:cNvSpPr>
                <p:nvPr/>
              </p:nvSpPr>
              <p:spPr bwMode="auto">
                <a:xfrm>
                  <a:off x="3595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46" name="Group 195"/>
              <p:cNvGrpSpPr>
                <a:grpSpLocks/>
              </p:cNvGrpSpPr>
              <p:nvPr/>
            </p:nvGrpSpPr>
            <p:grpSpPr bwMode="auto">
              <a:xfrm>
                <a:off x="3699" y="2487"/>
                <a:ext cx="64" cy="136"/>
                <a:chOff x="3699" y="2487"/>
                <a:chExt cx="64" cy="136"/>
              </a:xfrm>
            </p:grpSpPr>
            <p:sp>
              <p:nvSpPr>
                <p:cNvPr id="53519" name="Oval 196"/>
                <p:cNvSpPr>
                  <a:spLocks noChangeArrowheads="1"/>
                </p:cNvSpPr>
                <p:nvPr/>
              </p:nvSpPr>
              <p:spPr bwMode="auto">
                <a:xfrm>
                  <a:off x="3699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20" name="Oval 197"/>
                <p:cNvSpPr>
                  <a:spLocks noChangeArrowheads="1"/>
                </p:cNvSpPr>
                <p:nvPr/>
              </p:nvSpPr>
              <p:spPr bwMode="auto">
                <a:xfrm>
                  <a:off x="3699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47" name="Group 198"/>
              <p:cNvGrpSpPr>
                <a:grpSpLocks/>
              </p:cNvGrpSpPr>
              <p:nvPr/>
            </p:nvGrpSpPr>
            <p:grpSpPr bwMode="auto">
              <a:xfrm>
                <a:off x="3411" y="2487"/>
                <a:ext cx="64" cy="136"/>
                <a:chOff x="3411" y="2487"/>
                <a:chExt cx="64" cy="136"/>
              </a:xfrm>
            </p:grpSpPr>
            <p:sp>
              <p:nvSpPr>
                <p:cNvPr id="53517" name="Oval 199"/>
                <p:cNvSpPr>
                  <a:spLocks noChangeArrowheads="1"/>
                </p:cNvSpPr>
                <p:nvPr/>
              </p:nvSpPr>
              <p:spPr bwMode="auto">
                <a:xfrm>
                  <a:off x="3411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18" name="Oval 200"/>
                <p:cNvSpPr>
                  <a:spLocks noChangeArrowheads="1"/>
                </p:cNvSpPr>
                <p:nvPr/>
              </p:nvSpPr>
              <p:spPr bwMode="auto">
                <a:xfrm>
                  <a:off x="3411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48" name="Group 201"/>
              <p:cNvGrpSpPr>
                <a:grpSpLocks/>
              </p:cNvGrpSpPr>
              <p:nvPr/>
            </p:nvGrpSpPr>
            <p:grpSpPr bwMode="auto">
              <a:xfrm>
                <a:off x="3987" y="2487"/>
                <a:ext cx="64" cy="136"/>
                <a:chOff x="3987" y="2487"/>
                <a:chExt cx="64" cy="136"/>
              </a:xfrm>
            </p:grpSpPr>
            <p:sp>
              <p:nvSpPr>
                <p:cNvPr id="53515" name="Oval 202"/>
                <p:cNvSpPr>
                  <a:spLocks noChangeArrowheads="1"/>
                </p:cNvSpPr>
                <p:nvPr/>
              </p:nvSpPr>
              <p:spPr bwMode="auto">
                <a:xfrm>
                  <a:off x="3987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16" name="Oval 203"/>
                <p:cNvSpPr>
                  <a:spLocks noChangeArrowheads="1"/>
                </p:cNvSpPr>
                <p:nvPr/>
              </p:nvSpPr>
              <p:spPr bwMode="auto">
                <a:xfrm>
                  <a:off x="3987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49" name="Group 204"/>
              <p:cNvGrpSpPr>
                <a:grpSpLocks/>
              </p:cNvGrpSpPr>
              <p:nvPr/>
            </p:nvGrpSpPr>
            <p:grpSpPr bwMode="auto">
              <a:xfrm>
                <a:off x="4275" y="2487"/>
                <a:ext cx="64" cy="136"/>
                <a:chOff x="4275" y="2487"/>
                <a:chExt cx="64" cy="136"/>
              </a:xfrm>
            </p:grpSpPr>
            <p:sp>
              <p:nvSpPr>
                <p:cNvPr id="53513" name="Oval 205"/>
                <p:cNvSpPr>
                  <a:spLocks noChangeArrowheads="1"/>
                </p:cNvSpPr>
                <p:nvPr/>
              </p:nvSpPr>
              <p:spPr bwMode="auto">
                <a:xfrm>
                  <a:off x="4275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14" name="Oval 206"/>
                <p:cNvSpPr>
                  <a:spLocks noChangeArrowheads="1"/>
                </p:cNvSpPr>
                <p:nvPr/>
              </p:nvSpPr>
              <p:spPr bwMode="auto">
                <a:xfrm>
                  <a:off x="4275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0" name="Group 207"/>
              <p:cNvGrpSpPr>
                <a:grpSpLocks/>
              </p:cNvGrpSpPr>
              <p:nvPr/>
            </p:nvGrpSpPr>
            <p:grpSpPr bwMode="auto">
              <a:xfrm>
                <a:off x="4563" y="2487"/>
                <a:ext cx="64" cy="136"/>
                <a:chOff x="4563" y="2487"/>
                <a:chExt cx="64" cy="136"/>
              </a:xfrm>
            </p:grpSpPr>
            <p:sp>
              <p:nvSpPr>
                <p:cNvPr id="53511" name="Oval 208"/>
                <p:cNvSpPr>
                  <a:spLocks noChangeArrowheads="1"/>
                </p:cNvSpPr>
                <p:nvPr/>
              </p:nvSpPr>
              <p:spPr bwMode="auto">
                <a:xfrm>
                  <a:off x="4563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12" name="Oval 209"/>
                <p:cNvSpPr>
                  <a:spLocks noChangeArrowheads="1"/>
                </p:cNvSpPr>
                <p:nvPr/>
              </p:nvSpPr>
              <p:spPr bwMode="auto">
                <a:xfrm>
                  <a:off x="4563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1" name="Group 210"/>
              <p:cNvGrpSpPr>
                <a:grpSpLocks/>
              </p:cNvGrpSpPr>
              <p:nvPr/>
            </p:nvGrpSpPr>
            <p:grpSpPr bwMode="auto">
              <a:xfrm>
                <a:off x="3811" y="2375"/>
                <a:ext cx="136" cy="64"/>
                <a:chOff x="3811" y="2375"/>
                <a:chExt cx="136" cy="64"/>
              </a:xfrm>
            </p:grpSpPr>
            <p:sp>
              <p:nvSpPr>
                <p:cNvPr id="53509" name="Oval 211"/>
                <p:cNvSpPr>
                  <a:spLocks noChangeArrowheads="1"/>
                </p:cNvSpPr>
                <p:nvPr/>
              </p:nvSpPr>
              <p:spPr bwMode="auto">
                <a:xfrm>
                  <a:off x="3811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10" name="Oval 212"/>
                <p:cNvSpPr>
                  <a:spLocks noChangeArrowheads="1"/>
                </p:cNvSpPr>
                <p:nvPr/>
              </p:nvSpPr>
              <p:spPr bwMode="auto">
                <a:xfrm>
                  <a:off x="3883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2" name="Group 213"/>
              <p:cNvGrpSpPr>
                <a:grpSpLocks/>
              </p:cNvGrpSpPr>
              <p:nvPr/>
            </p:nvGrpSpPr>
            <p:grpSpPr bwMode="auto">
              <a:xfrm>
                <a:off x="4099" y="2375"/>
                <a:ext cx="136" cy="64"/>
                <a:chOff x="4099" y="2375"/>
                <a:chExt cx="136" cy="64"/>
              </a:xfrm>
            </p:grpSpPr>
            <p:sp>
              <p:nvSpPr>
                <p:cNvPr id="53507" name="Oval 214"/>
                <p:cNvSpPr>
                  <a:spLocks noChangeArrowheads="1"/>
                </p:cNvSpPr>
                <p:nvPr/>
              </p:nvSpPr>
              <p:spPr bwMode="auto">
                <a:xfrm>
                  <a:off x="4099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08" name="Oval 215"/>
                <p:cNvSpPr>
                  <a:spLocks noChangeArrowheads="1"/>
                </p:cNvSpPr>
                <p:nvPr/>
              </p:nvSpPr>
              <p:spPr bwMode="auto">
                <a:xfrm>
                  <a:off x="4171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3" name="Group 216"/>
              <p:cNvGrpSpPr>
                <a:grpSpLocks/>
              </p:cNvGrpSpPr>
              <p:nvPr/>
            </p:nvGrpSpPr>
            <p:grpSpPr bwMode="auto">
              <a:xfrm>
                <a:off x="4387" y="2375"/>
                <a:ext cx="136" cy="64"/>
                <a:chOff x="4387" y="2375"/>
                <a:chExt cx="136" cy="64"/>
              </a:xfrm>
            </p:grpSpPr>
            <p:sp>
              <p:nvSpPr>
                <p:cNvPr id="53505" name="Oval 217"/>
                <p:cNvSpPr>
                  <a:spLocks noChangeArrowheads="1"/>
                </p:cNvSpPr>
                <p:nvPr/>
              </p:nvSpPr>
              <p:spPr bwMode="auto">
                <a:xfrm>
                  <a:off x="4387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06" name="Oval 218"/>
                <p:cNvSpPr>
                  <a:spLocks noChangeArrowheads="1"/>
                </p:cNvSpPr>
                <p:nvPr/>
              </p:nvSpPr>
              <p:spPr bwMode="auto">
                <a:xfrm>
                  <a:off x="4459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4" name="Group 219"/>
              <p:cNvGrpSpPr>
                <a:grpSpLocks/>
              </p:cNvGrpSpPr>
              <p:nvPr/>
            </p:nvGrpSpPr>
            <p:grpSpPr bwMode="auto">
              <a:xfrm>
                <a:off x="3523" y="2087"/>
                <a:ext cx="136" cy="64"/>
                <a:chOff x="3523" y="2087"/>
                <a:chExt cx="136" cy="64"/>
              </a:xfrm>
            </p:grpSpPr>
            <p:sp>
              <p:nvSpPr>
                <p:cNvPr id="53503" name="Oval 220"/>
                <p:cNvSpPr>
                  <a:spLocks noChangeArrowheads="1"/>
                </p:cNvSpPr>
                <p:nvPr/>
              </p:nvSpPr>
              <p:spPr bwMode="auto">
                <a:xfrm>
                  <a:off x="3523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04" name="Oval 221"/>
                <p:cNvSpPr>
                  <a:spLocks noChangeArrowheads="1"/>
                </p:cNvSpPr>
                <p:nvPr/>
              </p:nvSpPr>
              <p:spPr bwMode="auto">
                <a:xfrm>
                  <a:off x="3595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5" name="Group 222"/>
              <p:cNvGrpSpPr>
                <a:grpSpLocks/>
              </p:cNvGrpSpPr>
              <p:nvPr/>
            </p:nvGrpSpPr>
            <p:grpSpPr bwMode="auto">
              <a:xfrm>
                <a:off x="3411" y="2199"/>
                <a:ext cx="64" cy="136"/>
                <a:chOff x="3411" y="2199"/>
                <a:chExt cx="64" cy="136"/>
              </a:xfrm>
            </p:grpSpPr>
            <p:sp>
              <p:nvSpPr>
                <p:cNvPr id="53501" name="Oval 223"/>
                <p:cNvSpPr>
                  <a:spLocks noChangeArrowheads="1"/>
                </p:cNvSpPr>
                <p:nvPr/>
              </p:nvSpPr>
              <p:spPr bwMode="auto">
                <a:xfrm>
                  <a:off x="3411" y="227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02" name="Oval 224"/>
                <p:cNvSpPr>
                  <a:spLocks noChangeArrowheads="1"/>
                </p:cNvSpPr>
                <p:nvPr/>
              </p:nvSpPr>
              <p:spPr bwMode="auto">
                <a:xfrm>
                  <a:off x="3411" y="21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6" name="Group 225"/>
              <p:cNvGrpSpPr>
                <a:grpSpLocks/>
              </p:cNvGrpSpPr>
              <p:nvPr/>
            </p:nvGrpSpPr>
            <p:grpSpPr bwMode="auto">
              <a:xfrm>
                <a:off x="3987" y="2199"/>
                <a:ext cx="64" cy="136"/>
                <a:chOff x="3987" y="2199"/>
                <a:chExt cx="64" cy="136"/>
              </a:xfrm>
            </p:grpSpPr>
            <p:sp>
              <p:nvSpPr>
                <p:cNvPr id="53499" name="Oval 226"/>
                <p:cNvSpPr>
                  <a:spLocks noChangeArrowheads="1"/>
                </p:cNvSpPr>
                <p:nvPr/>
              </p:nvSpPr>
              <p:spPr bwMode="auto">
                <a:xfrm>
                  <a:off x="3987" y="227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00" name="Oval 227"/>
                <p:cNvSpPr>
                  <a:spLocks noChangeArrowheads="1"/>
                </p:cNvSpPr>
                <p:nvPr/>
              </p:nvSpPr>
              <p:spPr bwMode="auto">
                <a:xfrm>
                  <a:off x="3987" y="21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7" name="Group 228"/>
              <p:cNvGrpSpPr>
                <a:grpSpLocks/>
              </p:cNvGrpSpPr>
              <p:nvPr/>
            </p:nvGrpSpPr>
            <p:grpSpPr bwMode="auto">
              <a:xfrm>
                <a:off x="4275" y="2199"/>
                <a:ext cx="64" cy="136"/>
                <a:chOff x="4275" y="2199"/>
                <a:chExt cx="64" cy="136"/>
              </a:xfrm>
            </p:grpSpPr>
            <p:sp>
              <p:nvSpPr>
                <p:cNvPr id="53497" name="Oval 229"/>
                <p:cNvSpPr>
                  <a:spLocks noChangeArrowheads="1"/>
                </p:cNvSpPr>
                <p:nvPr/>
              </p:nvSpPr>
              <p:spPr bwMode="auto">
                <a:xfrm>
                  <a:off x="4275" y="227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98" name="Oval 230"/>
                <p:cNvSpPr>
                  <a:spLocks noChangeArrowheads="1"/>
                </p:cNvSpPr>
                <p:nvPr/>
              </p:nvSpPr>
              <p:spPr bwMode="auto">
                <a:xfrm>
                  <a:off x="4275" y="21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8" name="Group 231"/>
              <p:cNvGrpSpPr>
                <a:grpSpLocks/>
              </p:cNvGrpSpPr>
              <p:nvPr/>
            </p:nvGrpSpPr>
            <p:grpSpPr bwMode="auto">
              <a:xfrm>
                <a:off x="4563" y="2199"/>
                <a:ext cx="64" cy="136"/>
                <a:chOff x="4563" y="2199"/>
                <a:chExt cx="64" cy="136"/>
              </a:xfrm>
            </p:grpSpPr>
            <p:sp>
              <p:nvSpPr>
                <p:cNvPr id="53495" name="Oval 232"/>
                <p:cNvSpPr>
                  <a:spLocks noChangeArrowheads="1"/>
                </p:cNvSpPr>
                <p:nvPr/>
              </p:nvSpPr>
              <p:spPr bwMode="auto">
                <a:xfrm>
                  <a:off x="4563" y="227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96" name="Oval 233"/>
                <p:cNvSpPr>
                  <a:spLocks noChangeArrowheads="1"/>
                </p:cNvSpPr>
                <p:nvPr/>
              </p:nvSpPr>
              <p:spPr bwMode="auto">
                <a:xfrm>
                  <a:off x="4563" y="21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59" name="Group 234"/>
              <p:cNvGrpSpPr>
                <a:grpSpLocks/>
              </p:cNvGrpSpPr>
              <p:nvPr/>
            </p:nvGrpSpPr>
            <p:grpSpPr bwMode="auto">
              <a:xfrm>
                <a:off x="3811" y="2087"/>
                <a:ext cx="136" cy="64"/>
                <a:chOff x="3811" y="2087"/>
                <a:chExt cx="136" cy="64"/>
              </a:xfrm>
            </p:grpSpPr>
            <p:sp>
              <p:nvSpPr>
                <p:cNvPr id="53493" name="Oval 235"/>
                <p:cNvSpPr>
                  <a:spLocks noChangeArrowheads="1"/>
                </p:cNvSpPr>
                <p:nvPr/>
              </p:nvSpPr>
              <p:spPr bwMode="auto">
                <a:xfrm>
                  <a:off x="3811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94" name="Oval 236"/>
                <p:cNvSpPr>
                  <a:spLocks noChangeArrowheads="1"/>
                </p:cNvSpPr>
                <p:nvPr/>
              </p:nvSpPr>
              <p:spPr bwMode="auto">
                <a:xfrm>
                  <a:off x="3883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0" name="Group 237"/>
              <p:cNvGrpSpPr>
                <a:grpSpLocks/>
              </p:cNvGrpSpPr>
              <p:nvPr/>
            </p:nvGrpSpPr>
            <p:grpSpPr bwMode="auto">
              <a:xfrm>
                <a:off x="4099" y="2087"/>
                <a:ext cx="136" cy="64"/>
                <a:chOff x="4099" y="2087"/>
                <a:chExt cx="136" cy="64"/>
              </a:xfrm>
            </p:grpSpPr>
            <p:sp>
              <p:nvSpPr>
                <p:cNvPr id="53491" name="Oval 238"/>
                <p:cNvSpPr>
                  <a:spLocks noChangeArrowheads="1"/>
                </p:cNvSpPr>
                <p:nvPr/>
              </p:nvSpPr>
              <p:spPr bwMode="auto">
                <a:xfrm>
                  <a:off x="4099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92" name="Oval 239"/>
                <p:cNvSpPr>
                  <a:spLocks noChangeArrowheads="1"/>
                </p:cNvSpPr>
                <p:nvPr/>
              </p:nvSpPr>
              <p:spPr bwMode="auto">
                <a:xfrm>
                  <a:off x="4171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1" name="Group 240"/>
              <p:cNvGrpSpPr>
                <a:grpSpLocks/>
              </p:cNvGrpSpPr>
              <p:nvPr/>
            </p:nvGrpSpPr>
            <p:grpSpPr bwMode="auto">
              <a:xfrm>
                <a:off x="4387" y="2087"/>
                <a:ext cx="136" cy="64"/>
                <a:chOff x="4387" y="2087"/>
                <a:chExt cx="136" cy="64"/>
              </a:xfrm>
            </p:grpSpPr>
            <p:sp>
              <p:nvSpPr>
                <p:cNvPr id="53489" name="Oval 241"/>
                <p:cNvSpPr>
                  <a:spLocks noChangeArrowheads="1"/>
                </p:cNvSpPr>
                <p:nvPr/>
              </p:nvSpPr>
              <p:spPr bwMode="auto">
                <a:xfrm>
                  <a:off x="4387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90" name="Oval 242"/>
                <p:cNvSpPr>
                  <a:spLocks noChangeArrowheads="1"/>
                </p:cNvSpPr>
                <p:nvPr/>
              </p:nvSpPr>
              <p:spPr bwMode="auto">
                <a:xfrm>
                  <a:off x="4459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2" name="Group 243"/>
              <p:cNvGrpSpPr>
                <a:grpSpLocks/>
              </p:cNvGrpSpPr>
              <p:nvPr/>
            </p:nvGrpSpPr>
            <p:grpSpPr bwMode="auto">
              <a:xfrm>
                <a:off x="3523" y="1799"/>
                <a:ext cx="136" cy="64"/>
                <a:chOff x="3523" y="1799"/>
                <a:chExt cx="136" cy="64"/>
              </a:xfrm>
            </p:grpSpPr>
            <p:sp>
              <p:nvSpPr>
                <p:cNvPr id="53487" name="Oval 244"/>
                <p:cNvSpPr>
                  <a:spLocks noChangeArrowheads="1"/>
                </p:cNvSpPr>
                <p:nvPr/>
              </p:nvSpPr>
              <p:spPr bwMode="auto">
                <a:xfrm>
                  <a:off x="3523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88" name="Oval 245"/>
                <p:cNvSpPr>
                  <a:spLocks noChangeArrowheads="1"/>
                </p:cNvSpPr>
                <p:nvPr/>
              </p:nvSpPr>
              <p:spPr bwMode="auto">
                <a:xfrm>
                  <a:off x="3595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3" name="Group 246"/>
              <p:cNvGrpSpPr>
                <a:grpSpLocks/>
              </p:cNvGrpSpPr>
              <p:nvPr/>
            </p:nvGrpSpPr>
            <p:grpSpPr bwMode="auto">
              <a:xfrm>
                <a:off x="3699" y="1911"/>
                <a:ext cx="64" cy="136"/>
                <a:chOff x="3699" y="1911"/>
                <a:chExt cx="64" cy="136"/>
              </a:xfrm>
            </p:grpSpPr>
            <p:sp>
              <p:nvSpPr>
                <p:cNvPr id="53485" name="Oval 247"/>
                <p:cNvSpPr>
                  <a:spLocks noChangeArrowheads="1"/>
                </p:cNvSpPr>
                <p:nvPr/>
              </p:nvSpPr>
              <p:spPr bwMode="auto">
                <a:xfrm>
                  <a:off x="3699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86" name="Oval 248"/>
                <p:cNvSpPr>
                  <a:spLocks noChangeArrowheads="1"/>
                </p:cNvSpPr>
                <p:nvPr/>
              </p:nvSpPr>
              <p:spPr bwMode="auto">
                <a:xfrm>
                  <a:off x="3699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4" name="Group 249"/>
              <p:cNvGrpSpPr>
                <a:grpSpLocks/>
              </p:cNvGrpSpPr>
              <p:nvPr/>
            </p:nvGrpSpPr>
            <p:grpSpPr bwMode="auto">
              <a:xfrm>
                <a:off x="3411" y="1911"/>
                <a:ext cx="64" cy="136"/>
                <a:chOff x="3411" y="1911"/>
                <a:chExt cx="64" cy="136"/>
              </a:xfrm>
            </p:grpSpPr>
            <p:sp>
              <p:nvSpPr>
                <p:cNvPr id="53483" name="Oval 250"/>
                <p:cNvSpPr>
                  <a:spLocks noChangeArrowheads="1"/>
                </p:cNvSpPr>
                <p:nvPr/>
              </p:nvSpPr>
              <p:spPr bwMode="auto">
                <a:xfrm>
                  <a:off x="3411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84" name="Oval 251"/>
                <p:cNvSpPr>
                  <a:spLocks noChangeArrowheads="1"/>
                </p:cNvSpPr>
                <p:nvPr/>
              </p:nvSpPr>
              <p:spPr bwMode="auto">
                <a:xfrm>
                  <a:off x="3411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5" name="Group 252"/>
              <p:cNvGrpSpPr>
                <a:grpSpLocks/>
              </p:cNvGrpSpPr>
              <p:nvPr/>
            </p:nvGrpSpPr>
            <p:grpSpPr bwMode="auto">
              <a:xfrm>
                <a:off x="3987" y="1911"/>
                <a:ext cx="64" cy="136"/>
                <a:chOff x="3987" y="1911"/>
                <a:chExt cx="64" cy="136"/>
              </a:xfrm>
            </p:grpSpPr>
            <p:sp>
              <p:nvSpPr>
                <p:cNvPr id="53481" name="Oval 253"/>
                <p:cNvSpPr>
                  <a:spLocks noChangeArrowheads="1"/>
                </p:cNvSpPr>
                <p:nvPr/>
              </p:nvSpPr>
              <p:spPr bwMode="auto">
                <a:xfrm>
                  <a:off x="3987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82" name="Oval 254"/>
                <p:cNvSpPr>
                  <a:spLocks noChangeArrowheads="1"/>
                </p:cNvSpPr>
                <p:nvPr/>
              </p:nvSpPr>
              <p:spPr bwMode="auto">
                <a:xfrm>
                  <a:off x="3987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6" name="Group 255"/>
              <p:cNvGrpSpPr>
                <a:grpSpLocks/>
              </p:cNvGrpSpPr>
              <p:nvPr/>
            </p:nvGrpSpPr>
            <p:grpSpPr bwMode="auto">
              <a:xfrm>
                <a:off x="4275" y="1911"/>
                <a:ext cx="64" cy="136"/>
                <a:chOff x="4275" y="1911"/>
                <a:chExt cx="64" cy="136"/>
              </a:xfrm>
            </p:grpSpPr>
            <p:sp>
              <p:nvSpPr>
                <p:cNvPr id="53479" name="Oval 256"/>
                <p:cNvSpPr>
                  <a:spLocks noChangeArrowheads="1"/>
                </p:cNvSpPr>
                <p:nvPr/>
              </p:nvSpPr>
              <p:spPr bwMode="auto">
                <a:xfrm>
                  <a:off x="4275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80" name="Oval 257"/>
                <p:cNvSpPr>
                  <a:spLocks noChangeArrowheads="1"/>
                </p:cNvSpPr>
                <p:nvPr/>
              </p:nvSpPr>
              <p:spPr bwMode="auto">
                <a:xfrm>
                  <a:off x="4275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7" name="Group 258"/>
              <p:cNvGrpSpPr>
                <a:grpSpLocks/>
              </p:cNvGrpSpPr>
              <p:nvPr/>
            </p:nvGrpSpPr>
            <p:grpSpPr bwMode="auto">
              <a:xfrm>
                <a:off x="4563" y="1911"/>
                <a:ext cx="64" cy="136"/>
                <a:chOff x="4563" y="1911"/>
                <a:chExt cx="64" cy="136"/>
              </a:xfrm>
            </p:grpSpPr>
            <p:sp>
              <p:nvSpPr>
                <p:cNvPr id="53477" name="Oval 259"/>
                <p:cNvSpPr>
                  <a:spLocks noChangeArrowheads="1"/>
                </p:cNvSpPr>
                <p:nvPr/>
              </p:nvSpPr>
              <p:spPr bwMode="auto">
                <a:xfrm>
                  <a:off x="4563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78" name="Oval 260"/>
                <p:cNvSpPr>
                  <a:spLocks noChangeArrowheads="1"/>
                </p:cNvSpPr>
                <p:nvPr/>
              </p:nvSpPr>
              <p:spPr bwMode="auto">
                <a:xfrm>
                  <a:off x="4563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8" name="Group 261"/>
              <p:cNvGrpSpPr>
                <a:grpSpLocks/>
              </p:cNvGrpSpPr>
              <p:nvPr/>
            </p:nvGrpSpPr>
            <p:grpSpPr bwMode="auto">
              <a:xfrm>
                <a:off x="3811" y="1799"/>
                <a:ext cx="136" cy="64"/>
                <a:chOff x="3811" y="1799"/>
                <a:chExt cx="136" cy="64"/>
              </a:xfrm>
            </p:grpSpPr>
            <p:sp>
              <p:nvSpPr>
                <p:cNvPr id="53475" name="Oval 262"/>
                <p:cNvSpPr>
                  <a:spLocks noChangeArrowheads="1"/>
                </p:cNvSpPr>
                <p:nvPr/>
              </p:nvSpPr>
              <p:spPr bwMode="auto">
                <a:xfrm>
                  <a:off x="3811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76" name="Oval 263"/>
                <p:cNvSpPr>
                  <a:spLocks noChangeArrowheads="1"/>
                </p:cNvSpPr>
                <p:nvPr/>
              </p:nvSpPr>
              <p:spPr bwMode="auto">
                <a:xfrm>
                  <a:off x="3883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69" name="Group 264"/>
              <p:cNvGrpSpPr>
                <a:grpSpLocks/>
              </p:cNvGrpSpPr>
              <p:nvPr/>
            </p:nvGrpSpPr>
            <p:grpSpPr bwMode="auto">
              <a:xfrm>
                <a:off x="4099" y="1799"/>
                <a:ext cx="136" cy="64"/>
                <a:chOff x="4099" y="1799"/>
                <a:chExt cx="136" cy="64"/>
              </a:xfrm>
            </p:grpSpPr>
            <p:sp>
              <p:nvSpPr>
                <p:cNvPr id="53473" name="Oval 265"/>
                <p:cNvSpPr>
                  <a:spLocks noChangeArrowheads="1"/>
                </p:cNvSpPr>
                <p:nvPr/>
              </p:nvSpPr>
              <p:spPr bwMode="auto">
                <a:xfrm>
                  <a:off x="4099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74" name="Oval 266"/>
                <p:cNvSpPr>
                  <a:spLocks noChangeArrowheads="1"/>
                </p:cNvSpPr>
                <p:nvPr/>
              </p:nvSpPr>
              <p:spPr bwMode="auto">
                <a:xfrm>
                  <a:off x="4171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470" name="Group 267"/>
              <p:cNvGrpSpPr>
                <a:grpSpLocks/>
              </p:cNvGrpSpPr>
              <p:nvPr/>
            </p:nvGrpSpPr>
            <p:grpSpPr bwMode="auto">
              <a:xfrm>
                <a:off x="4387" y="1799"/>
                <a:ext cx="136" cy="64"/>
                <a:chOff x="4387" y="1799"/>
                <a:chExt cx="136" cy="64"/>
              </a:xfrm>
            </p:grpSpPr>
            <p:sp>
              <p:nvSpPr>
                <p:cNvPr id="53471" name="Oval 268"/>
                <p:cNvSpPr>
                  <a:spLocks noChangeArrowheads="1"/>
                </p:cNvSpPr>
                <p:nvPr/>
              </p:nvSpPr>
              <p:spPr bwMode="auto">
                <a:xfrm>
                  <a:off x="4387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72" name="Oval 269"/>
                <p:cNvSpPr>
                  <a:spLocks noChangeArrowheads="1"/>
                </p:cNvSpPr>
                <p:nvPr/>
              </p:nvSpPr>
              <p:spPr bwMode="auto">
                <a:xfrm>
                  <a:off x="4459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416" name="Group 272"/>
            <p:cNvGrpSpPr>
              <a:grpSpLocks/>
            </p:cNvGrpSpPr>
            <p:nvPr/>
          </p:nvGrpSpPr>
          <p:grpSpPr bwMode="auto">
            <a:xfrm>
              <a:off x="3479" y="2927"/>
              <a:ext cx="1036" cy="749"/>
              <a:chOff x="3507" y="1895"/>
              <a:chExt cx="1036" cy="749"/>
            </a:xfrm>
          </p:grpSpPr>
          <p:sp>
            <p:nvSpPr>
              <p:cNvPr id="53419" name="Rectangle 273"/>
              <p:cNvSpPr>
                <a:spLocks noChangeArrowheads="1"/>
              </p:cNvSpPr>
              <p:nvPr/>
            </p:nvSpPr>
            <p:spPr bwMode="auto">
              <a:xfrm>
                <a:off x="3507" y="1895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0" name="Rectangle 274"/>
              <p:cNvSpPr>
                <a:spLocks noChangeArrowheads="1"/>
              </p:cNvSpPr>
              <p:nvPr/>
            </p:nvSpPr>
            <p:spPr bwMode="auto">
              <a:xfrm>
                <a:off x="3595" y="1895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1" name="Rectangle 275"/>
              <p:cNvSpPr>
                <a:spLocks noChangeArrowheads="1"/>
              </p:cNvSpPr>
              <p:nvPr/>
            </p:nvSpPr>
            <p:spPr bwMode="auto">
              <a:xfrm>
                <a:off x="3795" y="1895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2" name="Rectangle 276"/>
              <p:cNvSpPr>
                <a:spLocks noChangeArrowheads="1"/>
              </p:cNvSpPr>
              <p:nvPr/>
            </p:nvSpPr>
            <p:spPr bwMode="auto">
              <a:xfrm>
                <a:off x="3883" y="1895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3" name="Rectangle 277"/>
              <p:cNvSpPr>
                <a:spLocks noChangeArrowheads="1"/>
              </p:cNvSpPr>
              <p:nvPr/>
            </p:nvSpPr>
            <p:spPr bwMode="auto">
              <a:xfrm>
                <a:off x="4083" y="1895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4" name="Rectangle 278"/>
              <p:cNvSpPr>
                <a:spLocks noChangeArrowheads="1"/>
              </p:cNvSpPr>
              <p:nvPr/>
            </p:nvSpPr>
            <p:spPr bwMode="auto">
              <a:xfrm>
                <a:off x="4171" y="1895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5" name="Rectangle 279"/>
              <p:cNvSpPr>
                <a:spLocks noChangeArrowheads="1"/>
              </p:cNvSpPr>
              <p:nvPr/>
            </p:nvSpPr>
            <p:spPr bwMode="auto">
              <a:xfrm>
                <a:off x="4371" y="1895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6" name="Rectangle 280"/>
              <p:cNvSpPr>
                <a:spLocks noChangeArrowheads="1"/>
              </p:cNvSpPr>
              <p:nvPr/>
            </p:nvSpPr>
            <p:spPr bwMode="auto">
              <a:xfrm>
                <a:off x="4459" y="1895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7" name="Rectangle 281"/>
              <p:cNvSpPr>
                <a:spLocks noChangeArrowheads="1"/>
              </p:cNvSpPr>
              <p:nvPr/>
            </p:nvSpPr>
            <p:spPr bwMode="auto">
              <a:xfrm>
                <a:off x="4371" y="2183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8" name="Rectangle 282"/>
              <p:cNvSpPr>
                <a:spLocks noChangeArrowheads="1"/>
              </p:cNvSpPr>
              <p:nvPr/>
            </p:nvSpPr>
            <p:spPr bwMode="auto">
              <a:xfrm>
                <a:off x="4459" y="2183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29" name="Rectangle 283"/>
              <p:cNvSpPr>
                <a:spLocks noChangeArrowheads="1"/>
              </p:cNvSpPr>
              <p:nvPr/>
            </p:nvSpPr>
            <p:spPr bwMode="auto">
              <a:xfrm>
                <a:off x="4371" y="2471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0" name="Rectangle 284"/>
              <p:cNvSpPr>
                <a:spLocks noChangeArrowheads="1"/>
              </p:cNvSpPr>
              <p:nvPr/>
            </p:nvSpPr>
            <p:spPr bwMode="auto">
              <a:xfrm>
                <a:off x="4459" y="2471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1" name="Rectangle 285"/>
              <p:cNvSpPr>
                <a:spLocks noChangeArrowheads="1"/>
              </p:cNvSpPr>
              <p:nvPr/>
            </p:nvSpPr>
            <p:spPr bwMode="auto">
              <a:xfrm>
                <a:off x="4083" y="2471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2" name="Rectangle 286"/>
              <p:cNvSpPr>
                <a:spLocks noChangeArrowheads="1"/>
              </p:cNvSpPr>
              <p:nvPr/>
            </p:nvSpPr>
            <p:spPr bwMode="auto">
              <a:xfrm>
                <a:off x="4171" y="2471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3" name="Rectangle 287"/>
              <p:cNvSpPr>
                <a:spLocks noChangeArrowheads="1"/>
              </p:cNvSpPr>
              <p:nvPr/>
            </p:nvSpPr>
            <p:spPr bwMode="auto">
              <a:xfrm>
                <a:off x="3795" y="2471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4" name="Rectangle 288"/>
              <p:cNvSpPr>
                <a:spLocks noChangeArrowheads="1"/>
              </p:cNvSpPr>
              <p:nvPr/>
            </p:nvSpPr>
            <p:spPr bwMode="auto">
              <a:xfrm>
                <a:off x="3883" y="2471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5" name="Rectangle 289"/>
              <p:cNvSpPr>
                <a:spLocks noChangeArrowheads="1"/>
              </p:cNvSpPr>
              <p:nvPr/>
            </p:nvSpPr>
            <p:spPr bwMode="auto">
              <a:xfrm>
                <a:off x="3507" y="2471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6" name="Rectangle 290"/>
              <p:cNvSpPr>
                <a:spLocks noChangeArrowheads="1"/>
              </p:cNvSpPr>
              <p:nvPr/>
            </p:nvSpPr>
            <p:spPr bwMode="auto">
              <a:xfrm>
                <a:off x="3595" y="2471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7" name="Rectangle 291"/>
              <p:cNvSpPr>
                <a:spLocks noChangeArrowheads="1"/>
              </p:cNvSpPr>
              <p:nvPr/>
            </p:nvSpPr>
            <p:spPr bwMode="auto">
              <a:xfrm>
                <a:off x="3507" y="2183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8" name="Rectangle 292"/>
              <p:cNvSpPr>
                <a:spLocks noChangeArrowheads="1"/>
              </p:cNvSpPr>
              <p:nvPr/>
            </p:nvSpPr>
            <p:spPr bwMode="auto">
              <a:xfrm>
                <a:off x="3595" y="2183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39" name="Rectangle 293"/>
              <p:cNvSpPr>
                <a:spLocks noChangeArrowheads="1"/>
              </p:cNvSpPr>
              <p:nvPr/>
            </p:nvSpPr>
            <p:spPr bwMode="auto">
              <a:xfrm>
                <a:off x="4083" y="2183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440" name="Rectangle 294"/>
              <p:cNvSpPr>
                <a:spLocks noChangeArrowheads="1"/>
              </p:cNvSpPr>
              <p:nvPr/>
            </p:nvSpPr>
            <p:spPr bwMode="auto">
              <a:xfrm>
                <a:off x="4171" y="2183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</p:grpSp>
        <p:graphicFrame>
          <p:nvGraphicFramePr>
            <p:cNvPr id="53251" name="Object 298"/>
            <p:cNvGraphicFramePr>
              <a:graphicFrameLocks noChangeAspect="1"/>
            </p:cNvGraphicFramePr>
            <p:nvPr/>
          </p:nvGraphicFramePr>
          <p:xfrm>
            <a:off x="4752" y="3125"/>
            <a:ext cx="808" cy="305"/>
          </p:xfrm>
          <a:graphic>
            <a:graphicData uri="http://schemas.openxmlformats.org/presentationml/2006/ole">
              <p:oleObj spid="_x0000_s53251" name="Equation" r:id="rId4" imgW="672840" imgH="253800" progId="Equation.3">
                <p:embed/>
              </p:oleObj>
            </a:graphicData>
          </a:graphic>
        </p:graphicFrame>
        <p:sp>
          <p:nvSpPr>
            <p:cNvPr id="53417" name="Oval 162"/>
            <p:cNvSpPr>
              <a:spLocks noChangeArrowheads="1"/>
            </p:cNvSpPr>
            <p:nvPr/>
          </p:nvSpPr>
          <p:spPr bwMode="auto">
            <a:xfrm>
              <a:off x="2483" y="2795"/>
              <a:ext cx="56" cy="56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18" name="Rectangle 163"/>
            <p:cNvSpPr>
              <a:spLocks noChangeArrowheads="1"/>
            </p:cNvSpPr>
            <p:nvPr/>
          </p:nvSpPr>
          <p:spPr bwMode="auto">
            <a:xfrm>
              <a:off x="2559" y="2743"/>
              <a:ext cx="2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C00000"/>
                  </a:solidFill>
                  <a:latin typeface="Arial" pitchFamily="34" charset="0"/>
                </a:rPr>
                <a:t>hole</a:t>
              </a:r>
              <a:endParaRPr lang="en-US">
                <a:solidFill>
                  <a:srgbClr val="C00000"/>
                </a:solidFill>
                <a:latin typeface="Arial" pitchFamily="34" charset="0"/>
              </a:endParaRPr>
            </a:p>
          </p:txBody>
        </p:sp>
      </p:grpSp>
      <p:grpSp>
        <p:nvGrpSpPr>
          <p:cNvPr id="53257" name="Group 293"/>
          <p:cNvGrpSpPr>
            <a:grpSpLocks/>
          </p:cNvGrpSpPr>
          <p:nvPr/>
        </p:nvGrpSpPr>
        <p:grpSpPr bwMode="auto">
          <a:xfrm>
            <a:off x="219075" y="3505200"/>
            <a:ext cx="4949825" cy="3190875"/>
            <a:chOff x="138" y="2208"/>
            <a:chExt cx="3118" cy="2010"/>
          </a:xfrm>
        </p:grpSpPr>
        <p:sp>
          <p:nvSpPr>
            <p:cNvPr id="53258" name="Rectangle 4"/>
            <p:cNvSpPr>
              <a:spLocks noChangeArrowheads="1"/>
            </p:cNvSpPr>
            <p:nvPr/>
          </p:nvSpPr>
          <p:spPr bwMode="auto">
            <a:xfrm>
              <a:off x="384" y="2208"/>
              <a:ext cx="226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</a:t>
              </a:r>
              <a:r>
                <a:rPr lang="en-US" i="1">
                  <a:solidFill>
                    <a:schemeClr val="accent2"/>
                  </a:solidFill>
                  <a:latin typeface="Arial" pitchFamily="34" charset="0"/>
                </a:rPr>
                <a:t>n</a:t>
              </a:r>
              <a:r>
                <a:rPr lang="en-US">
                  <a:solidFill>
                    <a:schemeClr val="accent2"/>
                  </a:solidFill>
                  <a:latin typeface="Arial" pitchFamily="34" charset="0"/>
                </a:rPr>
                <a:t>-type</a:t>
              </a:r>
              <a:r>
                <a:rPr lang="en-US">
                  <a:latin typeface="Arial" pitchFamily="34" charset="0"/>
                </a:rPr>
                <a:t> Extrinsic: (</a:t>
              </a:r>
              <a:r>
                <a:rPr lang="en-US" i="1">
                  <a:latin typeface="Arial" pitchFamily="34" charset="0"/>
                </a:rPr>
                <a:t>n</a:t>
              </a:r>
              <a:r>
                <a:rPr lang="en-US">
                  <a:latin typeface="Arial" pitchFamily="34" charset="0"/>
                </a:rPr>
                <a:t> &gt;&gt; </a:t>
              </a:r>
              <a:r>
                <a:rPr lang="en-US" i="1">
                  <a:latin typeface="Arial" pitchFamily="34" charset="0"/>
                </a:rPr>
                <a:t>p</a:t>
              </a:r>
              <a:r>
                <a:rPr lang="en-US">
                  <a:latin typeface="Arial" pitchFamily="34" charset="0"/>
                </a:rPr>
                <a:t>)</a:t>
              </a:r>
            </a:p>
          </p:txBody>
        </p:sp>
        <p:sp>
          <p:nvSpPr>
            <p:cNvPr id="53259" name="Rectangle 12"/>
            <p:cNvSpPr>
              <a:spLocks noChangeArrowheads="1"/>
            </p:cNvSpPr>
            <p:nvPr/>
          </p:nvSpPr>
          <p:spPr bwMode="auto">
            <a:xfrm>
              <a:off x="1415" y="3759"/>
              <a:ext cx="70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no applied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260" name="Rectangle 13"/>
            <p:cNvSpPr>
              <a:spLocks noChangeArrowheads="1"/>
            </p:cNvSpPr>
            <p:nvPr/>
          </p:nvSpPr>
          <p:spPr bwMode="auto">
            <a:xfrm>
              <a:off x="1375" y="3927"/>
              <a:ext cx="7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electric field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261" name="Oval 14"/>
            <p:cNvSpPr>
              <a:spLocks noChangeArrowheads="1"/>
            </p:cNvSpPr>
            <p:nvPr/>
          </p:nvSpPr>
          <p:spPr bwMode="auto">
            <a:xfrm>
              <a:off x="1531" y="3211"/>
              <a:ext cx="160" cy="160"/>
            </a:xfrm>
            <a:prstGeom prst="ellipse">
              <a:avLst/>
            </a:prstGeom>
            <a:solidFill>
              <a:srgbClr val="222222"/>
            </a:solidFill>
            <a:ln w="12700">
              <a:solidFill>
                <a:srgbClr val="22222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62" name="Group 15"/>
            <p:cNvGrpSpPr>
              <a:grpSpLocks/>
            </p:cNvGrpSpPr>
            <p:nvPr/>
          </p:nvGrpSpPr>
          <p:grpSpPr bwMode="auto">
            <a:xfrm>
              <a:off x="1247" y="2927"/>
              <a:ext cx="1024" cy="736"/>
              <a:chOff x="1275" y="1895"/>
              <a:chExt cx="1024" cy="736"/>
            </a:xfrm>
          </p:grpSpPr>
          <p:sp>
            <p:nvSpPr>
              <p:cNvPr id="53392" name="Oval 16"/>
              <p:cNvSpPr>
                <a:spLocks noChangeArrowheads="1"/>
              </p:cNvSpPr>
              <p:nvPr/>
            </p:nvSpPr>
            <p:spPr bwMode="auto">
              <a:xfrm>
                <a:off x="1275" y="2471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93" name="Oval 17"/>
              <p:cNvSpPr>
                <a:spLocks noChangeArrowheads="1"/>
              </p:cNvSpPr>
              <p:nvPr/>
            </p:nvSpPr>
            <p:spPr bwMode="auto">
              <a:xfrm>
                <a:off x="1563" y="2471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94" name="Oval 18"/>
              <p:cNvSpPr>
                <a:spLocks noChangeArrowheads="1"/>
              </p:cNvSpPr>
              <p:nvPr/>
            </p:nvSpPr>
            <p:spPr bwMode="auto">
              <a:xfrm>
                <a:off x="1851" y="2471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95" name="Oval 19"/>
              <p:cNvSpPr>
                <a:spLocks noChangeArrowheads="1"/>
              </p:cNvSpPr>
              <p:nvPr/>
            </p:nvSpPr>
            <p:spPr bwMode="auto">
              <a:xfrm>
                <a:off x="2139" y="2471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96" name="Oval 20"/>
              <p:cNvSpPr>
                <a:spLocks noChangeArrowheads="1"/>
              </p:cNvSpPr>
              <p:nvPr/>
            </p:nvSpPr>
            <p:spPr bwMode="auto">
              <a:xfrm>
                <a:off x="1275" y="2183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97" name="Oval 21"/>
              <p:cNvSpPr>
                <a:spLocks noChangeArrowheads="1"/>
              </p:cNvSpPr>
              <p:nvPr/>
            </p:nvSpPr>
            <p:spPr bwMode="auto">
              <a:xfrm>
                <a:off x="1851" y="2183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98" name="Oval 22"/>
              <p:cNvSpPr>
                <a:spLocks noChangeArrowheads="1"/>
              </p:cNvSpPr>
              <p:nvPr/>
            </p:nvSpPr>
            <p:spPr bwMode="auto">
              <a:xfrm>
                <a:off x="2139" y="2183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99" name="Oval 23"/>
              <p:cNvSpPr>
                <a:spLocks noChangeArrowheads="1"/>
              </p:cNvSpPr>
              <p:nvPr/>
            </p:nvSpPr>
            <p:spPr bwMode="auto">
              <a:xfrm>
                <a:off x="1275" y="1895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0" name="Oval 24"/>
              <p:cNvSpPr>
                <a:spLocks noChangeArrowheads="1"/>
              </p:cNvSpPr>
              <p:nvPr/>
            </p:nvSpPr>
            <p:spPr bwMode="auto">
              <a:xfrm>
                <a:off x="1563" y="1895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1" name="Oval 25"/>
              <p:cNvSpPr>
                <a:spLocks noChangeArrowheads="1"/>
              </p:cNvSpPr>
              <p:nvPr/>
            </p:nvSpPr>
            <p:spPr bwMode="auto">
              <a:xfrm>
                <a:off x="1851" y="1895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2" name="Oval 26"/>
              <p:cNvSpPr>
                <a:spLocks noChangeArrowheads="1"/>
              </p:cNvSpPr>
              <p:nvPr/>
            </p:nvSpPr>
            <p:spPr bwMode="auto">
              <a:xfrm>
                <a:off x="2139" y="1895"/>
                <a:ext cx="160" cy="160"/>
              </a:xfrm>
              <a:prstGeom prst="ellipse">
                <a:avLst/>
              </a:pr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263" name="Group 27"/>
            <p:cNvGrpSpPr>
              <a:grpSpLocks/>
            </p:cNvGrpSpPr>
            <p:nvPr/>
          </p:nvGrpSpPr>
          <p:grpSpPr bwMode="auto">
            <a:xfrm>
              <a:off x="1151" y="2831"/>
              <a:ext cx="1216" cy="928"/>
              <a:chOff x="1179" y="1799"/>
              <a:chExt cx="1216" cy="928"/>
            </a:xfrm>
          </p:grpSpPr>
          <p:sp>
            <p:nvSpPr>
              <p:cNvPr id="53300" name="Oval 28"/>
              <p:cNvSpPr>
                <a:spLocks noChangeArrowheads="1"/>
              </p:cNvSpPr>
              <p:nvPr/>
            </p:nvSpPr>
            <p:spPr bwMode="auto">
              <a:xfrm>
                <a:off x="1467" y="2199"/>
                <a:ext cx="64" cy="64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3301" name="Group 29"/>
              <p:cNvGrpSpPr>
                <a:grpSpLocks/>
              </p:cNvGrpSpPr>
              <p:nvPr/>
            </p:nvGrpSpPr>
            <p:grpSpPr bwMode="auto">
              <a:xfrm>
                <a:off x="1291" y="2663"/>
                <a:ext cx="136" cy="64"/>
                <a:chOff x="1291" y="2663"/>
                <a:chExt cx="136" cy="64"/>
              </a:xfrm>
            </p:grpSpPr>
            <p:sp>
              <p:nvSpPr>
                <p:cNvPr id="53390" name="Oval 30"/>
                <p:cNvSpPr>
                  <a:spLocks noChangeArrowheads="1"/>
                </p:cNvSpPr>
                <p:nvPr/>
              </p:nvSpPr>
              <p:spPr bwMode="auto">
                <a:xfrm>
                  <a:off x="1291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91" name="Oval 31"/>
                <p:cNvSpPr>
                  <a:spLocks noChangeArrowheads="1"/>
                </p:cNvSpPr>
                <p:nvPr/>
              </p:nvSpPr>
              <p:spPr bwMode="auto">
                <a:xfrm>
                  <a:off x="1363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02" name="Group 32"/>
              <p:cNvGrpSpPr>
                <a:grpSpLocks/>
              </p:cNvGrpSpPr>
              <p:nvPr/>
            </p:nvGrpSpPr>
            <p:grpSpPr bwMode="auto">
              <a:xfrm>
                <a:off x="1579" y="2663"/>
                <a:ext cx="136" cy="64"/>
                <a:chOff x="1579" y="2663"/>
                <a:chExt cx="136" cy="64"/>
              </a:xfrm>
            </p:grpSpPr>
            <p:sp>
              <p:nvSpPr>
                <p:cNvPr id="53388" name="Oval 33"/>
                <p:cNvSpPr>
                  <a:spLocks noChangeArrowheads="1"/>
                </p:cNvSpPr>
                <p:nvPr/>
              </p:nvSpPr>
              <p:spPr bwMode="auto">
                <a:xfrm>
                  <a:off x="1579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89" name="Oval 34"/>
                <p:cNvSpPr>
                  <a:spLocks noChangeArrowheads="1"/>
                </p:cNvSpPr>
                <p:nvPr/>
              </p:nvSpPr>
              <p:spPr bwMode="auto">
                <a:xfrm>
                  <a:off x="1651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03" name="Group 35"/>
              <p:cNvGrpSpPr>
                <a:grpSpLocks/>
              </p:cNvGrpSpPr>
              <p:nvPr/>
            </p:nvGrpSpPr>
            <p:grpSpPr bwMode="auto">
              <a:xfrm>
                <a:off x="1867" y="2663"/>
                <a:ext cx="136" cy="64"/>
                <a:chOff x="1867" y="2663"/>
                <a:chExt cx="136" cy="64"/>
              </a:xfrm>
            </p:grpSpPr>
            <p:sp>
              <p:nvSpPr>
                <p:cNvPr id="53386" name="Oval 36"/>
                <p:cNvSpPr>
                  <a:spLocks noChangeArrowheads="1"/>
                </p:cNvSpPr>
                <p:nvPr/>
              </p:nvSpPr>
              <p:spPr bwMode="auto">
                <a:xfrm>
                  <a:off x="1867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87" name="Oval 37"/>
                <p:cNvSpPr>
                  <a:spLocks noChangeArrowheads="1"/>
                </p:cNvSpPr>
                <p:nvPr/>
              </p:nvSpPr>
              <p:spPr bwMode="auto">
                <a:xfrm>
                  <a:off x="1939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04" name="Group 38"/>
              <p:cNvGrpSpPr>
                <a:grpSpLocks/>
              </p:cNvGrpSpPr>
              <p:nvPr/>
            </p:nvGrpSpPr>
            <p:grpSpPr bwMode="auto">
              <a:xfrm>
                <a:off x="2155" y="2663"/>
                <a:ext cx="136" cy="64"/>
                <a:chOff x="2155" y="2663"/>
                <a:chExt cx="136" cy="64"/>
              </a:xfrm>
            </p:grpSpPr>
            <p:sp>
              <p:nvSpPr>
                <p:cNvPr id="53384" name="Oval 39"/>
                <p:cNvSpPr>
                  <a:spLocks noChangeArrowheads="1"/>
                </p:cNvSpPr>
                <p:nvPr/>
              </p:nvSpPr>
              <p:spPr bwMode="auto">
                <a:xfrm>
                  <a:off x="2155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85" name="Oval 40"/>
                <p:cNvSpPr>
                  <a:spLocks noChangeArrowheads="1"/>
                </p:cNvSpPr>
                <p:nvPr/>
              </p:nvSpPr>
              <p:spPr bwMode="auto">
                <a:xfrm>
                  <a:off x="2227" y="266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05" name="Group 41"/>
              <p:cNvGrpSpPr>
                <a:grpSpLocks/>
              </p:cNvGrpSpPr>
              <p:nvPr/>
            </p:nvGrpSpPr>
            <p:grpSpPr bwMode="auto">
              <a:xfrm>
                <a:off x="1291" y="2375"/>
                <a:ext cx="136" cy="64"/>
                <a:chOff x="1291" y="2375"/>
                <a:chExt cx="136" cy="64"/>
              </a:xfrm>
            </p:grpSpPr>
            <p:sp>
              <p:nvSpPr>
                <p:cNvPr id="53382" name="Oval 42"/>
                <p:cNvSpPr>
                  <a:spLocks noChangeArrowheads="1"/>
                </p:cNvSpPr>
                <p:nvPr/>
              </p:nvSpPr>
              <p:spPr bwMode="auto">
                <a:xfrm>
                  <a:off x="1291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83" name="Oval 43"/>
                <p:cNvSpPr>
                  <a:spLocks noChangeArrowheads="1"/>
                </p:cNvSpPr>
                <p:nvPr/>
              </p:nvSpPr>
              <p:spPr bwMode="auto">
                <a:xfrm>
                  <a:off x="1363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06" name="Group 44"/>
              <p:cNvGrpSpPr>
                <a:grpSpLocks/>
              </p:cNvGrpSpPr>
              <p:nvPr/>
            </p:nvGrpSpPr>
            <p:grpSpPr bwMode="auto">
              <a:xfrm>
                <a:off x="1467" y="2487"/>
                <a:ext cx="64" cy="136"/>
                <a:chOff x="1467" y="2487"/>
                <a:chExt cx="64" cy="136"/>
              </a:xfrm>
            </p:grpSpPr>
            <p:sp>
              <p:nvSpPr>
                <p:cNvPr id="53380" name="Oval 45"/>
                <p:cNvSpPr>
                  <a:spLocks noChangeArrowheads="1"/>
                </p:cNvSpPr>
                <p:nvPr/>
              </p:nvSpPr>
              <p:spPr bwMode="auto">
                <a:xfrm>
                  <a:off x="1467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81" name="Oval 46"/>
                <p:cNvSpPr>
                  <a:spLocks noChangeArrowheads="1"/>
                </p:cNvSpPr>
                <p:nvPr/>
              </p:nvSpPr>
              <p:spPr bwMode="auto">
                <a:xfrm>
                  <a:off x="1467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07" name="Group 47"/>
              <p:cNvGrpSpPr>
                <a:grpSpLocks/>
              </p:cNvGrpSpPr>
              <p:nvPr/>
            </p:nvGrpSpPr>
            <p:grpSpPr bwMode="auto">
              <a:xfrm>
                <a:off x="1179" y="2487"/>
                <a:ext cx="64" cy="136"/>
                <a:chOff x="1179" y="2487"/>
                <a:chExt cx="64" cy="136"/>
              </a:xfrm>
            </p:grpSpPr>
            <p:sp>
              <p:nvSpPr>
                <p:cNvPr id="53378" name="Oval 48"/>
                <p:cNvSpPr>
                  <a:spLocks noChangeArrowheads="1"/>
                </p:cNvSpPr>
                <p:nvPr/>
              </p:nvSpPr>
              <p:spPr bwMode="auto">
                <a:xfrm>
                  <a:off x="1179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79" name="Oval 49"/>
                <p:cNvSpPr>
                  <a:spLocks noChangeArrowheads="1"/>
                </p:cNvSpPr>
                <p:nvPr/>
              </p:nvSpPr>
              <p:spPr bwMode="auto">
                <a:xfrm>
                  <a:off x="1179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08" name="Group 50"/>
              <p:cNvGrpSpPr>
                <a:grpSpLocks/>
              </p:cNvGrpSpPr>
              <p:nvPr/>
            </p:nvGrpSpPr>
            <p:grpSpPr bwMode="auto">
              <a:xfrm>
                <a:off x="1755" y="2487"/>
                <a:ext cx="64" cy="136"/>
                <a:chOff x="1755" y="2487"/>
                <a:chExt cx="64" cy="136"/>
              </a:xfrm>
            </p:grpSpPr>
            <p:sp>
              <p:nvSpPr>
                <p:cNvPr id="53376" name="Oval 51"/>
                <p:cNvSpPr>
                  <a:spLocks noChangeArrowheads="1"/>
                </p:cNvSpPr>
                <p:nvPr/>
              </p:nvSpPr>
              <p:spPr bwMode="auto">
                <a:xfrm>
                  <a:off x="1755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77" name="Oval 52"/>
                <p:cNvSpPr>
                  <a:spLocks noChangeArrowheads="1"/>
                </p:cNvSpPr>
                <p:nvPr/>
              </p:nvSpPr>
              <p:spPr bwMode="auto">
                <a:xfrm>
                  <a:off x="1755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09" name="Group 53"/>
              <p:cNvGrpSpPr>
                <a:grpSpLocks/>
              </p:cNvGrpSpPr>
              <p:nvPr/>
            </p:nvGrpSpPr>
            <p:grpSpPr bwMode="auto">
              <a:xfrm>
                <a:off x="2043" y="2487"/>
                <a:ext cx="64" cy="136"/>
                <a:chOff x="2043" y="2487"/>
                <a:chExt cx="64" cy="136"/>
              </a:xfrm>
            </p:grpSpPr>
            <p:sp>
              <p:nvSpPr>
                <p:cNvPr id="53374" name="Oval 54"/>
                <p:cNvSpPr>
                  <a:spLocks noChangeArrowheads="1"/>
                </p:cNvSpPr>
                <p:nvPr/>
              </p:nvSpPr>
              <p:spPr bwMode="auto">
                <a:xfrm>
                  <a:off x="2043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75" name="Oval 55"/>
                <p:cNvSpPr>
                  <a:spLocks noChangeArrowheads="1"/>
                </p:cNvSpPr>
                <p:nvPr/>
              </p:nvSpPr>
              <p:spPr bwMode="auto">
                <a:xfrm>
                  <a:off x="2043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10" name="Group 56"/>
              <p:cNvGrpSpPr>
                <a:grpSpLocks/>
              </p:cNvGrpSpPr>
              <p:nvPr/>
            </p:nvGrpSpPr>
            <p:grpSpPr bwMode="auto">
              <a:xfrm>
                <a:off x="2331" y="2487"/>
                <a:ext cx="64" cy="136"/>
                <a:chOff x="2331" y="2487"/>
                <a:chExt cx="64" cy="136"/>
              </a:xfrm>
            </p:grpSpPr>
            <p:sp>
              <p:nvSpPr>
                <p:cNvPr id="53372" name="Oval 57"/>
                <p:cNvSpPr>
                  <a:spLocks noChangeArrowheads="1"/>
                </p:cNvSpPr>
                <p:nvPr/>
              </p:nvSpPr>
              <p:spPr bwMode="auto">
                <a:xfrm>
                  <a:off x="2331" y="255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73" name="Oval 58"/>
                <p:cNvSpPr>
                  <a:spLocks noChangeArrowheads="1"/>
                </p:cNvSpPr>
                <p:nvPr/>
              </p:nvSpPr>
              <p:spPr bwMode="auto">
                <a:xfrm>
                  <a:off x="2331" y="24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11" name="Group 59"/>
              <p:cNvGrpSpPr>
                <a:grpSpLocks/>
              </p:cNvGrpSpPr>
              <p:nvPr/>
            </p:nvGrpSpPr>
            <p:grpSpPr bwMode="auto">
              <a:xfrm>
                <a:off x="1579" y="2375"/>
                <a:ext cx="136" cy="64"/>
                <a:chOff x="1579" y="2375"/>
                <a:chExt cx="136" cy="64"/>
              </a:xfrm>
            </p:grpSpPr>
            <p:sp>
              <p:nvSpPr>
                <p:cNvPr id="53370" name="Oval 60"/>
                <p:cNvSpPr>
                  <a:spLocks noChangeArrowheads="1"/>
                </p:cNvSpPr>
                <p:nvPr/>
              </p:nvSpPr>
              <p:spPr bwMode="auto">
                <a:xfrm>
                  <a:off x="1579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71" name="Oval 61"/>
                <p:cNvSpPr>
                  <a:spLocks noChangeArrowheads="1"/>
                </p:cNvSpPr>
                <p:nvPr/>
              </p:nvSpPr>
              <p:spPr bwMode="auto">
                <a:xfrm>
                  <a:off x="1651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12" name="Group 62"/>
              <p:cNvGrpSpPr>
                <a:grpSpLocks/>
              </p:cNvGrpSpPr>
              <p:nvPr/>
            </p:nvGrpSpPr>
            <p:grpSpPr bwMode="auto">
              <a:xfrm>
                <a:off x="1867" y="2375"/>
                <a:ext cx="136" cy="64"/>
                <a:chOff x="1867" y="2375"/>
                <a:chExt cx="136" cy="64"/>
              </a:xfrm>
            </p:grpSpPr>
            <p:sp>
              <p:nvSpPr>
                <p:cNvPr id="53368" name="Oval 63"/>
                <p:cNvSpPr>
                  <a:spLocks noChangeArrowheads="1"/>
                </p:cNvSpPr>
                <p:nvPr/>
              </p:nvSpPr>
              <p:spPr bwMode="auto">
                <a:xfrm>
                  <a:off x="1867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69" name="Oval 64"/>
                <p:cNvSpPr>
                  <a:spLocks noChangeArrowheads="1"/>
                </p:cNvSpPr>
                <p:nvPr/>
              </p:nvSpPr>
              <p:spPr bwMode="auto">
                <a:xfrm>
                  <a:off x="1939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13" name="Group 65"/>
              <p:cNvGrpSpPr>
                <a:grpSpLocks/>
              </p:cNvGrpSpPr>
              <p:nvPr/>
            </p:nvGrpSpPr>
            <p:grpSpPr bwMode="auto">
              <a:xfrm>
                <a:off x="2155" y="2375"/>
                <a:ext cx="136" cy="64"/>
                <a:chOff x="2155" y="2375"/>
                <a:chExt cx="136" cy="64"/>
              </a:xfrm>
            </p:grpSpPr>
            <p:sp>
              <p:nvSpPr>
                <p:cNvPr id="53366" name="Oval 66"/>
                <p:cNvSpPr>
                  <a:spLocks noChangeArrowheads="1"/>
                </p:cNvSpPr>
                <p:nvPr/>
              </p:nvSpPr>
              <p:spPr bwMode="auto">
                <a:xfrm>
                  <a:off x="2155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67" name="Oval 67"/>
                <p:cNvSpPr>
                  <a:spLocks noChangeArrowheads="1"/>
                </p:cNvSpPr>
                <p:nvPr/>
              </p:nvSpPr>
              <p:spPr bwMode="auto">
                <a:xfrm>
                  <a:off x="2227" y="2375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14" name="Group 68"/>
              <p:cNvGrpSpPr>
                <a:grpSpLocks/>
              </p:cNvGrpSpPr>
              <p:nvPr/>
            </p:nvGrpSpPr>
            <p:grpSpPr bwMode="auto">
              <a:xfrm>
                <a:off x="1291" y="2087"/>
                <a:ext cx="136" cy="64"/>
                <a:chOff x="1291" y="2087"/>
                <a:chExt cx="136" cy="64"/>
              </a:xfrm>
            </p:grpSpPr>
            <p:sp>
              <p:nvSpPr>
                <p:cNvPr id="53364" name="Oval 69"/>
                <p:cNvSpPr>
                  <a:spLocks noChangeArrowheads="1"/>
                </p:cNvSpPr>
                <p:nvPr/>
              </p:nvSpPr>
              <p:spPr bwMode="auto">
                <a:xfrm>
                  <a:off x="1291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65" name="Oval 70"/>
                <p:cNvSpPr>
                  <a:spLocks noChangeArrowheads="1"/>
                </p:cNvSpPr>
                <p:nvPr/>
              </p:nvSpPr>
              <p:spPr bwMode="auto">
                <a:xfrm>
                  <a:off x="1363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3315" name="Oval 71"/>
              <p:cNvSpPr>
                <a:spLocks noChangeArrowheads="1"/>
              </p:cNvSpPr>
              <p:nvPr/>
            </p:nvSpPr>
            <p:spPr bwMode="auto">
              <a:xfrm>
                <a:off x="1467" y="2271"/>
                <a:ext cx="64" cy="64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3316" name="Group 72"/>
              <p:cNvGrpSpPr>
                <a:grpSpLocks/>
              </p:cNvGrpSpPr>
              <p:nvPr/>
            </p:nvGrpSpPr>
            <p:grpSpPr bwMode="auto">
              <a:xfrm>
                <a:off x="1179" y="2199"/>
                <a:ext cx="64" cy="136"/>
                <a:chOff x="1179" y="2199"/>
                <a:chExt cx="64" cy="136"/>
              </a:xfrm>
            </p:grpSpPr>
            <p:sp>
              <p:nvSpPr>
                <p:cNvPr id="53362" name="Oval 73"/>
                <p:cNvSpPr>
                  <a:spLocks noChangeArrowheads="1"/>
                </p:cNvSpPr>
                <p:nvPr/>
              </p:nvSpPr>
              <p:spPr bwMode="auto">
                <a:xfrm>
                  <a:off x="1179" y="227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63" name="Oval 74"/>
                <p:cNvSpPr>
                  <a:spLocks noChangeArrowheads="1"/>
                </p:cNvSpPr>
                <p:nvPr/>
              </p:nvSpPr>
              <p:spPr bwMode="auto">
                <a:xfrm>
                  <a:off x="1179" y="21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17" name="Group 75"/>
              <p:cNvGrpSpPr>
                <a:grpSpLocks/>
              </p:cNvGrpSpPr>
              <p:nvPr/>
            </p:nvGrpSpPr>
            <p:grpSpPr bwMode="auto">
              <a:xfrm>
                <a:off x="1755" y="2199"/>
                <a:ext cx="64" cy="136"/>
                <a:chOff x="1755" y="2199"/>
                <a:chExt cx="64" cy="136"/>
              </a:xfrm>
            </p:grpSpPr>
            <p:sp>
              <p:nvSpPr>
                <p:cNvPr id="53360" name="Oval 76"/>
                <p:cNvSpPr>
                  <a:spLocks noChangeArrowheads="1"/>
                </p:cNvSpPr>
                <p:nvPr/>
              </p:nvSpPr>
              <p:spPr bwMode="auto">
                <a:xfrm>
                  <a:off x="1755" y="227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61" name="Oval 77"/>
                <p:cNvSpPr>
                  <a:spLocks noChangeArrowheads="1"/>
                </p:cNvSpPr>
                <p:nvPr/>
              </p:nvSpPr>
              <p:spPr bwMode="auto">
                <a:xfrm>
                  <a:off x="1755" y="21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18" name="Group 78"/>
              <p:cNvGrpSpPr>
                <a:grpSpLocks/>
              </p:cNvGrpSpPr>
              <p:nvPr/>
            </p:nvGrpSpPr>
            <p:grpSpPr bwMode="auto">
              <a:xfrm>
                <a:off x="2043" y="2199"/>
                <a:ext cx="64" cy="136"/>
                <a:chOff x="2043" y="2199"/>
                <a:chExt cx="64" cy="136"/>
              </a:xfrm>
            </p:grpSpPr>
            <p:sp>
              <p:nvSpPr>
                <p:cNvPr id="53358" name="Oval 79"/>
                <p:cNvSpPr>
                  <a:spLocks noChangeArrowheads="1"/>
                </p:cNvSpPr>
                <p:nvPr/>
              </p:nvSpPr>
              <p:spPr bwMode="auto">
                <a:xfrm>
                  <a:off x="2043" y="227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9" name="Oval 80"/>
                <p:cNvSpPr>
                  <a:spLocks noChangeArrowheads="1"/>
                </p:cNvSpPr>
                <p:nvPr/>
              </p:nvSpPr>
              <p:spPr bwMode="auto">
                <a:xfrm>
                  <a:off x="2043" y="21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19" name="Group 81"/>
              <p:cNvGrpSpPr>
                <a:grpSpLocks/>
              </p:cNvGrpSpPr>
              <p:nvPr/>
            </p:nvGrpSpPr>
            <p:grpSpPr bwMode="auto">
              <a:xfrm>
                <a:off x="2331" y="2199"/>
                <a:ext cx="64" cy="136"/>
                <a:chOff x="2331" y="2199"/>
                <a:chExt cx="64" cy="136"/>
              </a:xfrm>
            </p:grpSpPr>
            <p:sp>
              <p:nvSpPr>
                <p:cNvPr id="53356" name="Oval 82"/>
                <p:cNvSpPr>
                  <a:spLocks noChangeArrowheads="1"/>
                </p:cNvSpPr>
                <p:nvPr/>
              </p:nvSpPr>
              <p:spPr bwMode="auto">
                <a:xfrm>
                  <a:off x="2331" y="227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7" name="Oval 83"/>
                <p:cNvSpPr>
                  <a:spLocks noChangeArrowheads="1"/>
                </p:cNvSpPr>
                <p:nvPr/>
              </p:nvSpPr>
              <p:spPr bwMode="auto">
                <a:xfrm>
                  <a:off x="2331" y="21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0" name="Group 84"/>
              <p:cNvGrpSpPr>
                <a:grpSpLocks/>
              </p:cNvGrpSpPr>
              <p:nvPr/>
            </p:nvGrpSpPr>
            <p:grpSpPr bwMode="auto">
              <a:xfrm>
                <a:off x="1579" y="2087"/>
                <a:ext cx="136" cy="64"/>
                <a:chOff x="1579" y="2087"/>
                <a:chExt cx="136" cy="64"/>
              </a:xfrm>
            </p:grpSpPr>
            <p:sp>
              <p:nvSpPr>
                <p:cNvPr id="53354" name="Oval 85"/>
                <p:cNvSpPr>
                  <a:spLocks noChangeArrowheads="1"/>
                </p:cNvSpPr>
                <p:nvPr/>
              </p:nvSpPr>
              <p:spPr bwMode="auto">
                <a:xfrm>
                  <a:off x="1579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5" name="Oval 86"/>
                <p:cNvSpPr>
                  <a:spLocks noChangeArrowheads="1"/>
                </p:cNvSpPr>
                <p:nvPr/>
              </p:nvSpPr>
              <p:spPr bwMode="auto">
                <a:xfrm>
                  <a:off x="1651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1" name="Group 87"/>
              <p:cNvGrpSpPr>
                <a:grpSpLocks/>
              </p:cNvGrpSpPr>
              <p:nvPr/>
            </p:nvGrpSpPr>
            <p:grpSpPr bwMode="auto">
              <a:xfrm>
                <a:off x="1867" y="2087"/>
                <a:ext cx="136" cy="64"/>
                <a:chOff x="1867" y="2087"/>
                <a:chExt cx="136" cy="64"/>
              </a:xfrm>
            </p:grpSpPr>
            <p:sp>
              <p:nvSpPr>
                <p:cNvPr id="53352" name="Oval 88"/>
                <p:cNvSpPr>
                  <a:spLocks noChangeArrowheads="1"/>
                </p:cNvSpPr>
                <p:nvPr/>
              </p:nvSpPr>
              <p:spPr bwMode="auto">
                <a:xfrm>
                  <a:off x="1867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3" name="Oval 89"/>
                <p:cNvSpPr>
                  <a:spLocks noChangeArrowheads="1"/>
                </p:cNvSpPr>
                <p:nvPr/>
              </p:nvSpPr>
              <p:spPr bwMode="auto">
                <a:xfrm>
                  <a:off x="1939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2" name="Group 90"/>
              <p:cNvGrpSpPr>
                <a:grpSpLocks/>
              </p:cNvGrpSpPr>
              <p:nvPr/>
            </p:nvGrpSpPr>
            <p:grpSpPr bwMode="auto">
              <a:xfrm>
                <a:off x="2155" y="2087"/>
                <a:ext cx="136" cy="64"/>
                <a:chOff x="2155" y="2087"/>
                <a:chExt cx="136" cy="64"/>
              </a:xfrm>
            </p:grpSpPr>
            <p:sp>
              <p:nvSpPr>
                <p:cNvPr id="53350" name="Oval 91"/>
                <p:cNvSpPr>
                  <a:spLocks noChangeArrowheads="1"/>
                </p:cNvSpPr>
                <p:nvPr/>
              </p:nvSpPr>
              <p:spPr bwMode="auto">
                <a:xfrm>
                  <a:off x="2155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1" name="Oval 92"/>
                <p:cNvSpPr>
                  <a:spLocks noChangeArrowheads="1"/>
                </p:cNvSpPr>
                <p:nvPr/>
              </p:nvSpPr>
              <p:spPr bwMode="auto">
                <a:xfrm>
                  <a:off x="2227" y="2087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3" name="Group 93"/>
              <p:cNvGrpSpPr>
                <a:grpSpLocks/>
              </p:cNvGrpSpPr>
              <p:nvPr/>
            </p:nvGrpSpPr>
            <p:grpSpPr bwMode="auto">
              <a:xfrm>
                <a:off x="1291" y="1799"/>
                <a:ext cx="136" cy="64"/>
                <a:chOff x="1291" y="1799"/>
                <a:chExt cx="136" cy="64"/>
              </a:xfrm>
            </p:grpSpPr>
            <p:sp>
              <p:nvSpPr>
                <p:cNvPr id="53348" name="Oval 94"/>
                <p:cNvSpPr>
                  <a:spLocks noChangeArrowheads="1"/>
                </p:cNvSpPr>
                <p:nvPr/>
              </p:nvSpPr>
              <p:spPr bwMode="auto">
                <a:xfrm>
                  <a:off x="1291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49" name="Oval 95"/>
                <p:cNvSpPr>
                  <a:spLocks noChangeArrowheads="1"/>
                </p:cNvSpPr>
                <p:nvPr/>
              </p:nvSpPr>
              <p:spPr bwMode="auto">
                <a:xfrm>
                  <a:off x="1363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4" name="Group 96"/>
              <p:cNvGrpSpPr>
                <a:grpSpLocks/>
              </p:cNvGrpSpPr>
              <p:nvPr/>
            </p:nvGrpSpPr>
            <p:grpSpPr bwMode="auto">
              <a:xfrm>
                <a:off x="1467" y="1911"/>
                <a:ext cx="64" cy="136"/>
                <a:chOff x="1467" y="1911"/>
                <a:chExt cx="64" cy="136"/>
              </a:xfrm>
            </p:grpSpPr>
            <p:sp>
              <p:nvSpPr>
                <p:cNvPr id="53346" name="Oval 97"/>
                <p:cNvSpPr>
                  <a:spLocks noChangeArrowheads="1"/>
                </p:cNvSpPr>
                <p:nvPr/>
              </p:nvSpPr>
              <p:spPr bwMode="auto">
                <a:xfrm>
                  <a:off x="1467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47" name="Oval 98"/>
                <p:cNvSpPr>
                  <a:spLocks noChangeArrowheads="1"/>
                </p:cNvSpPr>
                <p:nvPr/>
              </p:nvSpPr>
              <p:spPr bwMode="auto">
                <a:xfrm>
                  <a:off x="1467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5" name="Group 99"/>
              <p:cNvGrpSpPr>
                <a:grpSpLocks/>
              </p:cNvGrpSpPr>
              <p:nvPr/>
            </p:nvGrpSpPr>
            <p:grpSpPr bwMode="auto">
              <a:xfrm>
                <a:off x="1179" y="1911"/>
                <a:ext cx="64" cy="136"/>
                <a:chOff x="1179" y="1911"/>
                <a:chExt cx="64" cy="136"/>
              </a:xfrm>
            </p:grpSpPr>
            <p:sp>
              <p:nvSpPr>
                <p:cNvPr id="53344" name="Oval 100"/>
                <p:cNvSpPr>
                  <a:spLocks noChangeArrowheads="1"/>
                </p:cNvSpPr>
                <p:nvPr/>
              </p:nvSpPr>
              <p:spPr bwMode="auto">
                <a:xfrm>
                  <a:off x="1179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45" name="Oval 101"/>
                <p:cNvSpPr>
                  <a:spLocks noChangeArrowheads="1"/>
                </p:cNvSpPr>
                <p:nvPr/>
              </p:nvSpPr>
              <p:spPr bwMode="auto">
                <a:xfrm>
                  <a:off x="1179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6" name="Group 102"/>
              <p:cNvGrpSpPr>
                <a:grpSpLocks/>
              </p:cNvGrpSpPr>
              <p:nvPr/>
            </p:nvGrpSpPr>
            <p:grpSpPr bwMode="auto">
              <a:xfrm>
                <a:off x="1755" y="1911"/>
                <a:ext cx="64" cy="136"/>
                <a:chOff x="1755" y="1911"/>
                <a:chExt cx="64" cy="136"/>
              </a:xfrm>
            </p:grpSpPr>
            <p:sp>
              <p:nvSpPr>
                <p:cNvPr id="53342" name="Oval 103"/>
                <p:cNvSpPr>
                  <a:spLocks noChangeArrowheads="1"/>
                </p:cNvSpPr>
                <p:nvPr/>
              </p:nvSpPr>
              <p:spPr bwMode="auto">
                <a:xfrm>
                  <a:off x="1755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43" name="Oval 104"/>
                <p:cNvSpPr>
                  <a:spLocks noChangeArrowheads="1"/>
                </p:cNvSpPr>
                <p:nvPr/>
              </p:nvSpPr>
              <p:spPr bwMode="auto">
                <a:xfrm>
                  <a:off x="1755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7" name="Group 105"/>
              <p:cNvGrpSpPr>
                <a:grpSpLocks/>
              </p:cNvGrpSpPr>
              <p:nvPr/>
            </p:nvGrpSpPr>
            <p:grpSpPr bwMode="auto">
              <a:xfrm>
                <a:off x="2043" y="1911"/>
                <a:ext cx="64" cy="136"/>
                <a:chOff x="2043" y="1911"/>
                <a:chExt cx="64" cy="136"/>
              </a:xfrm>
            </p:grpSpPr>
            <p:sp>
              <p:nvSpPr>
                <p:cNvPr id="53340" name="Oval 106"/>
                <p:cNvSpPr>
                  <a:spLocks noChangeArrowheads="1"/>
                </p:cNvSpPr>
                <p:nvPr/>
              </p:nvSpPr>
              <p:spPr bwMode="auto">
                <a:xfrm>
                  <a:off x="2043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41" name="Oval 107"/>
                <p:cNvSpPr>
                  <a:spLocks noChangeArrowheads="1"/>
                </p:cNvSpPr>
                <p:nvPr/>
              </p:nvSpPr>
              <p:spPr bwMode="auto">
                <a:xfrm>
                  <a:off x="2043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8" name="Group 108"/>
              <p:cNvGrpSpPr>
                <a:grpSpLocks/>
              </p:cNvGrpSpPr>
              <p:nvPr/>
            </p:nvGrpSpPr>
            <p:grpSpPr bwMode="auto">
              <a:xfrm>
                <a:off x="2331" y="1911"/>
                <a:ext cx="64" cy="136"/>
                <a:chOff x="2331" y="1911"/>
                <a:chExt cx="64" cy="136"/>
              </a:xfrm>
            </p:grpSpPr>
            <p:sp>
              <p:nvSpPr>
                <p:cNvPr id="53338" name="Oval 109"/>
                <p:cNvSpPr>
                  <a:spLocks noChangeArrowheads="1"/>
                </p:cNvSpPr>
                <p:nvPr/>
              </p:nvSpPr>
              <p:spPr bwMode="auto">
                <a:xfrm>
                  <a:off x="2331" y="1983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39" name="Oval 110"/>
                <p:cNvSpPr>
                  <a:spLocks noChangeArrowheads="1"/>
                </p:cNvSpPr>
                <p:nvPr/>
              </p:nvSpPr>
              <p:spPr bwMode="auto">
                <a:xfrm>
                  <a:off x="2331" y="1911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29" name="Group 111"/>
              <p:cNvGrpSpPr>
                <a:grpSpLocks/>
              </p:cNvGrpSpPr>
              <p:nvPr/>
            </p:nvGrpSpPr>
            <p:grpSpPr bwMode="auto">
              <a:xfrm>
                <a:off x="1579" y="1799"/>
                <a:ext cx="136" cy="64"/>
                <a:chOff x="1579" y="1799"/>
                <a:chExt cx="136" cy="64"/>
              </a:xfrm>
            </p:grpSpPr>
            <p:sp>
              <p:nvSpPr>
                <p:cNvPr id="53336" name="Oval 112"/>
                <p:cNvSpPr>
                  <a:spLocks noChangeArrowheads="1"/>
                </p:cNvSpPr>
                <p:nvPr/>
              </p:nvSpPr>
              <p:spPr bwMode="auto">
                <a:xfrm>
                  <a:off x="1579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37" name="Oval 113"/>
                <p:cNvSpPr>
                  <a:spLocks noChangeArrowheads="1"/>
                </p:cNvSpPr>
                <p:nvPr/>
              </p:nvSpPr>
              <p:spPr bwMode="auto">
                <a:xfrm>
                  <a:off x="1651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30" name="Group 114"/>
              <p:cNvGrpSpPr>
                <a:grpSpLocks/>
              </p:cNvGrpSpPr>
              <p:nvPr/>
            </p:nvGrpSpPr>
            <p:grpSpPr bwMode="auto">
              <a:xfrm>
                <a:off x="1867" y="1799"/>
                <a:ext cx="136" cy="64"/>
                <a:chOff x="1867" y="1799"/>
                <a:chExt cx="136" cy="64"/>
              </a:xfrm>
            </p:grpSpPr>
            <p:sp>
              <p:nvSpPr>
                <p:cNvPr id="53334" name="Oval 115"/>
                <p:cNvSpPr>
                  <a:spLocks noChangeArrowheads="1"/>
                </p:cNvSpPr>
                <p:nvPr/>
              </p:nvSpPr>
              <p:spPr bwMode="auto">
                <a:xfrm>
                  <a:off x="1867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35" name="Oval 116"/>
                <p:cNvSpPr>
                  <a:spLocks noChangeArrowheads="1"/>
                </p:cNvSpPr>
                <p:nvPr/>
              </p:nvSpPr>
              <p:spPr bwMode="auto">
                <a:xfrm>
                  <a:off x="1939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331" name="Group 117"/>
              <p:cNvGrpSpPr>
                <a:grpSpLocks/>
              </p:cNvGrpSpPr>
              <p:nvPr/>
            </p:nvGrpSpPr>
            <p:grpSpPr bwMode="auto">
              <a:xfrm>
                <a:off x="2155" y="1799"/>
                <a:ext cx="136" cy="64"/>
                <a:chOff x="2155" y="1799"/>
                <a:chExt cx="136" cy="64"/>
              </a:xfrm>
            </p:grpSpPr>
            <p:sp>
              <p:nvSpPr>
                <p:cNvPr id="53332" name="Oval 118"/>
                <p:cNvSpPr>
                  <a:spLocks noChangeArrowheads="1"/>
                </p:cNvSpPr>
                <p:nvPr/>
              </p:nvSpPr>
              <p:spPr bwMode="auto">
                <a:xfrm>
                  <a:off x="2155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33" name="Oval 119"/>
                <p:cNvSpPr>
                  <a:spLocks noChangeArrowheads="1"/>
                </p:cNvSpPr>
                <p:nvPr/>
              </p:nvSpPr>
              <p:spPr bwMode="auto">
                <a:xfrm>
                  <a:off x="2227" y="1799"/>
                  <a:ext cx="64" cy="6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3264" name="Oval 120"/>
            <p:cNvSpPr>
              <a:spLocks noChangeArrowheads="1"/>
            </p:cNvSpPr>
            <p:nvPr/>
          </p:nvSpPr>
          <p:spPr bwMode="auto">
            <a:xfrm>
              <a:off x="1467" y="3155"/>
              <a:ext cx="56" cy="56"/>
            </a:xfrm>
            <a:prstGeom prst="ellipse">
              <a:avLst/>
            </a:prstGeom>
            <a:solidFill>
              <a:srgbClr val="777777"/>
            </a:solidFill>
            <a:ln w="12700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5" name="Rectangle 121"/>
            <p:cNvSpPr>
              <a:spLocks noChangeArrowheads="1"/>
            </p:cNvSpPr>
            <p:nvPr/>
          </p:nvSpPr>
          <p:spPr bwMode="auto">
            <a:xfrm>
              <a:off x="1535" y="3215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bg1"/>
                  </a:solidFill>
                  <a:latin typeface="Arial" pitchFamily="34" charset="0"/>
                </a:rPr>
                <a:t>5+</a:t>
              </a:r>
              <a:endParaRPr lang="en-US">
                <a:solidFill>
                  <a:schemeClr val="bg1"/>
                </a:solidFill>
                <a:latin typeface="Arial" pitchFamily="34" charset="0"/>
              </a:endParaRPr>
            </a:p>
          </p:txBody>
        </p:sp>
        <p:grpSp>
          <p:nvGrpSpPr>
            <p:cNvPr id="53266" name="Group 122"/>
            <p:cNvGrpSpPr>
              <a:grpSpLocks/>
            </p:cNvGrpSpPr>
            <p:nvPr/>
          </p:nvGrpSpPr>
          <p:grpSpPr bwMode="auto">
            <a:xfrm>
              <a:off x="1247" y="2927"/>
              <a:ext cx="1036" cy="749"/>
              <a:chOff x="1275" y="1895"/>
              <a:chExt cx="1036" cy="749"/>
            </a:xfrm>
          </p:grpSpPr>
          <p:sp>
            <p:nvSpPr>
              <p:cNvPr id="53278" name="Rectangle 123"/>
              <p:cNvSpPr>
                <a:spLocks noChangeArrowheads="1"/>
              </p:cNvSpPr>
              <p:nvPr/>
            </p:nvSpPr>
            <p:spPr bwMode="auto">
              <a:xfrm>
                <a:off x="1275" y="1895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79" name="Rectangle 124"/>
              <p:cNvSpPr>
                <a:spLocks noChangeArrowheads="1"/>
              </p:cNvSpPr>
              <p:nvPr/>
            </p:nvSpPr>
            <p:spPr bwMode="auto">
              <a:xfrm>
                <a:off x="1363" y="1895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0" name="Rectangle 125"/>
              <p:cNvSpPr>
                <a:spLocks noChangeArrowheads="1"/>
              </p:cNvSpPr>
              <p:nvPr/>
            </p:nvSpPr>
            <p:spPr bwMode="auto">
              <a:xfrm>
                <a:off x="1563" y="1895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1" name="Rectangle 126"/>
              <p:cNvSpPr>
                <a:spLocks noChangeArrowheads="1"/>
              </p:cNvSpPr>
              <p:nvPr/>
            </p:nvSpPr>
            <p:spPr bwMode="auto">
              <a:xfrm>
                <a:off x="1651" y="1895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2" name="Rectangle 127"/>
              <p:cNvSpPr>
                <a:spLocks noChangeArrowheads="1"/>
              </p:cNvSpPr>
              <p:nvPr/>
            </p:nvSpPr>
            <p:spPr bwMode="auto">
              <a:xfrm>
                <a:off x="1851" y="1895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3" name="Rectangle 128"/>
              <p:cNvSpPr>
                <a:spLocks noChangeArrowheads="1"/>
              </p:cNvSpPr>
              <p:nvPr/>
            </p:nvSpPr>
            <p:spPr bwMode="auto">
              <a:xfrm>
                <a:off x="1939" y="1895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4" name="Rectangle 129"/>
              <p:cNvSpPr>
                <a:spLocks noChangeArrowheads="1"/>
              </p:cNvSpPr>
              <p:nvPr/>
            </p:nvSpPr>
            <p:spPr bwMode="auto">
              <a:xfrm>
                <a:off x="2139" y="1895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5" name="Rectangle 130"/>
              <p:cNvSpPr>
                <a:spLocks noChangeArrowheads="1"/>
              </p:cNvSpPr>
              <p:nvPr/>
            </p:nvSpPr>
            <p:spPr bwMode="auto">
              <a:xfrm>
                <a:off x="2227" y="1895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6" name="Rectangle 131"/>
              <p:cNvSpPr>
                <a:spLocks noChangeArrowheads="1"/>
              </p:cNvSpPr>
              <p:nvPr/>
            </p:nvSpPr>
            <p:spPr bwMode="auto">
              <a:xfrm>
                <a:off x="2139" y="2183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7" name="Rectangle 132"/>
              <p:cNvSpPr>
                <a:spLocks noChangeArrowheads="1"/>
              </p:cNvSpPr>
              <p:nvPr/>
            </p:nvSpPr>
            <p:spPr bwMode="auto">
              <a:xfrm>
                <a:off x="2227" y="2183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8" name="Rectangle 133"/>
              <p:cNvSpPr>
                <a:spLocks noChangeArrowheads="1"/>
              </p:cNvSpPr>
              <p:nvPr/>
            </p:nvSpPr>
            <p:spPr bwMode="auto">
              <a:xfrm>
                <a:off x="2139" y="2471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89" name="Rectangle 134"/>
              <p:cNvSpPr>
                <a:spLocks noChangeArrowheads="1"/>
              </p:cNvSpPr>
              <p:nvPr/>
            </p:nvSpPr>
            <p:spPr bwMode="auto">
              <a:xfrm>
                <a:off x="2227" y="2471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0" name="Rectangle 135"/>
              <p:cNvSpPr>
                <a:spLocks noChangeArrowheads="1"/>
              </p:cNvSpPr>
              <p:nvPr/>
            </p:nvSpPr>
            <p:spPr bwMode="auto">
              <a:xfrm>
                <a:off x="1851" y="2471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1" name="Rectangle 136"/>
              <p:cNvSpPr>
                <a:spLocks noChangeArrowheads="1"/>
              </p:cNvSpPr>
              <p:nvPr/>
            </p:nvSpPr>
            <p:spPr bwMode="auto">
              <a:xfrm>
                <a:off x="1939" y="2471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2" name="Rectangle 137"/>
              <p:cNvSpPr>
                <a:spLocks noChangeArrowheads="1"/>
              </p:cNvSpPr>
              <p:nvPr/>
            </p:nvSpPr>
            <p:spPr bwMode="auto">
              <a:xfrm>
                <a:off x="1563" y="2471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3" name="Rectangle 138"/>
              <p:cNvSpPr>
                <a:spLocks noChangeArrowheads="1"/>
              </p:cNvSpPr>
              <p:nvPr/>
            </p:nvSpPr>
            <p:spPr bwMode="auto">
              <a:xfrm>
                <a:off x="1651" y="2471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4" name="Rectangle 139"/>
              <p:cNvSpPr>
                <a:spLocks noChangeArrowheads="1"/>
              </p:cNvSpPr>
              <p:nvPr/>
            </p:nvSpPr>
            <p:spPr bwMode="auto">
              <a:xfrm>
                <a:off x="1275" y="2471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5" name="Rectangle 140"/>
              <p:cNvSpPr>
                <a:spLocks noChangeArrowheads="1"/>
              </p:cNvSpPr>
              <p:nvPr/>
            </p:nvSpPr>
            <p:spPr bwMode="auto">
              <a:xfrm>
                <a:off x="1363" y="2471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6" name="Rectangle 141"/>
              <p:cNvSpPr>
                <a:spLocks noChangeArrowheads="1"/>
              </p:cNvSpPr>
              <p:nvPr/>
            </p:nvSpPr>
            <p:spPr bwMode="auto">
              <a:xfrm>
                <a:off x="1275" y="2183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7" name="Rectangle 142"/>
              <p:cNvSpPr>
                <a:spLocks noChangeArrowheads="1"/>
              </p:cNvSpPr>
              <p:nvPr/>
            </p:nvSpPr>
            <p:spPr bwMode="auto">
              <a:xfrm>
                <a:off x="1363" y="2183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8" name="Rectangle 143"/>
              <p:cNvSpPr>
                <a:spLocks noChangeArrowheads="1"/>
              </p:cNvSpPr>
              <p:nvPr/>
            </p:nvSpPr>
            <p:spPr bwMode="auto">
              <a:xfrm>
                <a:off x="1851" y="2183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299" name="Rectangle 144"/>
              <p:cNvSpPr>
                <a:spLocks noChangeArrowheads="1"/>
              </p:cNvSpPr>
              <p:nvPr/>
            </p:nvSpPr>
            <p:spPr bwMode="auto">
              <a:xfrm>
                <a:off x="1939" y="2183"/>
                <a:ext cx="8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latin typeface="Arial" pitchFamily="34" charset="0"/>
                  </a:rPr>
                  <a:t>+</a:t>
                </a: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53267" name="Oval 145"/>
            <p:cNvSpPr>
              <a:spLocks noChangeArrowheads="1"/>
            </p:cNvSpPr>
            <p:nvPr/>
          </p:nvSpPr>
          <p:spPr bwMode="auto">
            <a:xfrm>
              <a:off x="1099" y="2563"/>
              <a:ext cx="160" cy="160"/>
            </a:xfrm>
            <a:prstGeom prst="ellipse">
              <a:avLst/>
            </a:prstGeom>
            <a:solidFill>
              <a:srgbClr val="222222"/>
            </a:solidFill>
            <a:ln w="12700">
              <a:solidFill>
                <a:srgbClr val="22222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8" name="Rectangle 146"/>
            <p:cNvSpPr>
              <a:spLocks noChangeArrowheads="1"/>
            </p:cNvSpPr>
            <p:nvPr/>
          </p:nvSpPr>
          <p:spPr bwMode="auto">
            <a:xfrm>
              <a:off x="1279" y="2567"/>
              <a:ext cx="112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222222"/>
                  </a:solidFill>
                  <a:latin typeface="Arial" pitchFamily="34" charset="0"/>
                </a:rPr>
                <a:t>Phosphorus atom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269" name="Oval 153"/>
            <p:cNvSpPr>
              <a:spLocks noChangeArrowheads="1"/>
            </p:cNvSpPr>
            <p:nvPr/>
          </p:nvSpPr>
          <p:spPr bwMode="auto">
            <a:xfrm>
              <a:off x="2487" y="3511"/>
              <a:ext cx="64" cy="64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0" name="Rectangle 154"/>
            <p:cNvSpPr>
              <a:spLocks noChangeArrowheads="1"/>
            </p:cNvSpPr>
            <p:nvPr/>
          </p:nvSpPr>
          <p:spPr bwMode="auto">
            <a:xfrm>
              <a:off x="2559" y="3375"/>
              <a:ext cx="5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valence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271" name="Rectangle 155"/>
            <p:cNvSpPr>
              <a:spLocks noChangeArrowheads="1"/>
            </p:cNvSpPr>
            <p:nvPr/>
          </p:nvSpPr>
          <p:spPr bwMode="auto">
            <a:xfrm>
              <a:off x="2559" y="3543"/>
              <a:ext cx="5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pitchFamily="34" charset="0"/>
                </a:rPr>
                <a:t>electron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272" name="Oval 156"/>
            <p:cNvSpPr>
              <a:spLocks noChangeArrowheads="1"/>
            </p:cNvSpPr>
            <p:nvPr/>
          </p:nvSpPr>
          <p:spPr bwMode="auto">
            <a:xfrm>
              <a:off x="2439" y="3767"/>
              <a:ext cx="160" cy="160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3" name="Rectangle 157"/>
            <p:cNvSpPr>
              <a:spLocks noChangeArrowheads="1"/>
            </p:cNvSpPr>
            <p:nvPr/>
          </p:nvSpPr>
          <p:spPr bwMode="auto">
            <a:xfrm>
              <a:off x="2655" y="3767"/>
              <a:ext cx="4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FF6666"/>
                  </a:solidFill>
                  <a:latin typeface="Arial" pitchFamily="34" charset="0"/>
                </a:rPr>
                <a:t>Si atom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274" name="Oval 158"/>
            <p:cNvSpPr>
              <a:spLocks noChangeArrowheads="1"/>
            </p:cNvSpPr>
            <p:nvPr/>
          </p:nvSpPr>
          <p:spPr bwMode="auto">
            <a:xfrm>
              <a:off x="2483" y="3107"/>
              <a:ext cx="56" cy="56"/>
            </a:xfrm>
            <a:prstGeom prst="ellipse">
              <a:avLst/>
            </a:prstGeom>
            <a:solidFill>
              <a:srgbClr val="777777"/>
            </a:solidFill>
            <a:ln w="12700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5" name="Rectangle 159"/>
            <p:cNvSpPr>
              <a:spLocks noChangeArrowheads="1"/>
            </p:cNvSpPr>
            <p:nvPr/>
          </p:nvSpPr>
          <p:spPr bwMode="auto">
            <a:xfrm>
              <a:off x="2559" y="2959"/>
              <a:ext cx="6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777777"/>
                  </a:solidFill>
                  <a:latin typeface="Arial" pitchFamily="34" charset="0"/>
                </a:rPr>
                <a:t>conduction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276" name="Rectangle 161"/>
            <p:cNvSpPr>
              <a:spLocks noChangeArrowheads="1"/>
            </p:cNvSpPr>
            <p:nvPr/>
          </p:nvSpPr>
          <p:spPr bwMode="auto">
            <a:xfrm>
              <a:off x="2559" y="3127"/>
              <a:ext cx="5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777777"/>
                  </a:solidFill>
                  <a:latin typeface="Arial" pitchFamily="34" charset="0"/>
                </a:rPr>
                <a:t>electron</a:t>
              </a:r>
              <a:endParaRPr lang="en-US">
                <a:latin typeface="Arial" pitchFamily="34" charset="0"/>
              </a:endParaRPr>
            </a:p>
          </p:txBody>
        </p:sp>
        <p:graphicFrame>
          <p:nvGraphicFramePr>
            <p:cNvPr id="53250" name="Object 296"/>
            <p:cNvGraphicFramePr>
              <a:graphicFrameLocks noChangeAspect="1"/>
            </p:cNvGraphicFramePr>
            <p:nvPr/>
          </p:nvGraphicFramePr>
          <p:xfrm>
            <a:off x="187" y="3124"/>
            <a:ext cx="796" cy="306"/>
          </p:xfrm>
          <a:graphic>
            <a:graphicData uri="http://schemas.openxmlformats.org/presentationml/2006/ole">
              <p:oleObj spid="_x0000_s53250" name="Equation" r:id="rId5" imgW="660240" imgH="253800" progId="Equation.3">
                <p:embed/>
              </p:oleObj>
            </a:graphicData>
          </a:graphic>
        </p:graphicFrame>
        <p:sp>
          <p:nvSpPr>
            <p:cNvPr id="53277" name="Rectangle 300"/>
            <p:cNvSpPr>
              <a:spLocks noChangeArrowheads="1"/>
            </p:cNvSpPr>
            <p:nvPr/>
          </p:nvSpPr>
          <p:spPr bwMode="auto">
            <a:xfrm>
              <a:off x="138" y="3869"/>
              <a:ext cx="1200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Adapted from Figs. 18.12(a) &amp; 18.14(a), </a:t>
              </a:r>
              <a:r>
                <a:rPr lang="en-US" sz="1200" i="1">
                  <a:solidFill>
                    <a:srgbClr val="000000"/>
                  </a:solidFill>
                  <a:latin typeface="Arial" pitchFamily="34" charset="0"/>
                </a:rPr>
                <a:t>Callister &amp; Rethwisch 8e.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A500E0-A3FB-4583-9057-2766BEC39934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33400" y="1066800"/>
            <a:ext cx="5715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Scanning electron micrographs of an IC:</a:t>
            </a:r>
          </a:p>
        </p:txBody>
      </p:sp>
      <p:sp>
        <p:nvSpPr>
          <p:cNvPr id="18436" name="Rectangle 12"/>
          <p:cNvSpPr>
            <a:spLocks noChangeArrowheads="1"/>
          </p:cNvSpPr>
          <p:nvPr/>
        </p:nvSpPr>
        <p:spPr bwMode="auto">
          <a:xfrm>
            <a:off x="685800" y="5929313"/>
            <a:ext cx="3810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Fig. (d) from Fig. 12.27(a),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3e.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(Fig. 12.27 is courtesy Nick Gonzales, National Semiconductor Corp., West Jordan, UT.)</a:t>
            </a: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533400" y="2835275"/>
            <a:ext cx="7307263" cy="1487488"/>
            <a:chOff x="336" y="1786"/>
            <a:chExt cx="4603" cy="937"/>
          </a:xfrm>
        </p:grpSpPr>
        <p:sp>
          <p:nvSpPr>
            <p:cNvPr id="18475" name="Rectangle 4"/>
            <p:cNvSpPr>
              <a:spLocks noChangeArrowheads="1"/>
            </p:cNvSpPr>
            <p:nvPr/>
          </p:nvSpPr>
          <p:spPr bwMode="auto">
            <a:xfrm>
              <a:off x="336" y="1786"/>
              <a:ext cx="4603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A dot map showing location of Si (a semiconductor):</a:t>
              </a:r>
            </a:p>
            <a:p>
              <a:r>
                <a:rPr lang="en-US" sz="2000">
                  <a:latin typeface="Arial" pitchFamily="34" charset="0"/>
                </a:rPr>
                <a:t>    -- Si shows up as light regions.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18476" name="Group 54"/>
            <p:cNvGrpSpPr>
              <a:grpSpLocks/>
            </p:cNvGrpSpPr>
            <p:nvPr/>
          </p:nvGrpSpPr>
          <p:grpSpPr bwMode="auto">
            <a:xfrm>
              <a:off x="2928" y="2057"/>
              <a:ext cx="2003" cy="666"/>
              <a:chOff x="2928" y="2057"/>
              <a:chExt cx="2003" cy="666"/>
            </a:xfrm>
          </p:grpSpPr>
          <p:pic>
            <p:nvPicPr>
              <p:cNvPr id="18477" name="Picture 5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934" y="2057"/>
                <a:ext cx="1997" cy="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478" name="Rectangle 14"/>
              <p:cNvSpPr>
                <a:spLocks noChangeArrowheads="1"/>
              </p:cNvSpPr>
              <p:nvPr/>
            </p:nvSpPr>
            <p:spPr bwMode="auto">
              <a:xfrm>
                <a:off x="2928" y="2092"/>
                <a:ext cx="272" cy="21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Arial" pitchFamily="34" charset="0"/>
                  </a:rPr>
                  <a:t>(b)</a:t>
                </a:r>
              </a:p>
            </p:txBody>
          </p:sp>
        </p:grpSp>
      </p:grpSp>
      <p:sp>
        <p:nvSpPr>
          <p:cNvPr id="18438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View of an Integrated Circuit</a:t>
            </a:r>
          </a:p>
        </p:txBody>
      </p:sp>
      <p:sp>
        <p:nvSpPr>
          <p:cNvPr id="18439" name="AutoShape 39"/>
          <p:cNvSpPr>
            <a:spLocks noChangeAspect="1" noChangeArrowheads="1" noTextEdit="1"/>
          </p:cNvSpPr>
          <p:nvPr/>
        </p:nvSpPr>
        <p:spPr bwMode="auto">
          <a:xfrm>
            <a:off x="4495800" y="1371600"/>
            <a:ext cx="350520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18440" name="Group 49"/>
          <p:cNvGrpSpPr>
            <a:grpSpLocks/>
          </p:cNvGrpSpPr>
          <p:nvPr/>
        </p:nvGrpSpPr>
        <p:grpSpPr bwMode="auto">
          <a:xfrm>
            <a:off x="4640263" y="1516063"/>
            <a:ext cx="3205162" cy="1370012"/>
            <a:chOff x="2923" y="955"/>
            <a:chExt cx="2019" cy="863"/>
          </a:xfrm>
        </p:grpSpPr>
        <p:pic>
          <p:nvPicPr>
            <p:cNvPr id="18467" name="Picture 4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23" y="955"/>
              <a:ext cx="2019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468" name="Group 45"/>
            <p:cNvGrpSpPr>
              <a:grpSpLocks/>
            </p:cNvGrpSpPr>
            <p:nvPr/>
          </p:nvGrpSpPr>
          <p:grpSpPr bwMode="auto">
            <a:xfrm>
              <a:off x="2962" y="1678"/>
              <a:ext cx="1980" cy="78"/>
              <a:chOff x="2962" y="1678"/>
              <a:chExt cx="1980" cy="78"/>
            </a:xfrm>
          </p:grpSpPr>
          <p:sp>
            <p:nvSpPr>
              <p:cNvPr id="18472" name="Freeform 42"/>
              <p:cNvSpPr>
                <a:spLocks/>
              </p:cNvSpPr>
              <p:nvPr/>
            </p:nvSpPr>
            <p:spPr bwMode="auto">
              <a:xfrm>
                <a:off x="2962" y="1678"/>
                <a:ext cx="85" cy="78"/>
              </a:xfrm>
              <a:custGeom>
                <a:avLst/>
                <a:gdLst>
                  <a:gd name="T0" fmla="*/ 0 w 85"/>
                  <a:gd name="T1" fmla="*/ 39 h 78"/>
                  <a:gd name="T2" fmla="*/ 85 w 85"/>
                  <a:gd name="T3" fmla="*/ 0 h 78"/>
                  <a:gd name="T4" fmla="*/ 59 w 85"/>
                  <a:gd name="T5" fmla="*/ 39 h 78"/>
                  <a:gd name="T6" fmla="*/ 85 w 85"/>
                  <a:gd name="T7" fmla="*/ 78 h 78"/>
                  <a:gd name="T8" fmla="*/ 0 w 85"/>
                  <a:gd name="T9" fmla="*/ 39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5"/>
                  <a:gd name="T16" fmla="*/ 0 h 78"/>
                  <a:gd name="T17" fmla="*/ 85 w 85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5" h="78">
                    <a:moveTo>
                      <a:pt x="0" y="39"/>
                    </a:moveTo>
                    <a:lnTo>
                      <a:pt x="85" y="0"/>
                    </a:lnTo>
                    <a:lnTo>
                      <a:pt x="59" y="39"/>
                    </a:lnTo>
                    <a:lnTo>
                      <a:pt x="85" y="78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3" name="Freeform 43"/>
              <p:cNvSpPr>
                <a:spLocks/>
              </p:cNvSpPr>
              <p:nvPr/>
            </p:nvSpPr>
            <p:spPr bwMode="auto">
              <a:xfrm>
                <a:off x="4858" y="1678"/>
                <a:ext cx="84" cy="78"/>
              </a:xfrm>
              <a:custGeom>
                <a:avLst/>
                <a:gdLst>
                  <a:gd name="T0" fmla="*/ 84 w 84"/>
                  <a:gd name="T1" fmla="*/ 39 h 78"/>
                  <a:gd name="T2" fmla="*/ 0 w 84"/>
                  <a:gd name="T3" fmla="*/ 78 h 78"/>
                  <a:gd name="T4" fmla="*/ 26 w 84"/>
                  <a:gd name="T5" fmla="*/ 39 h 78"/>
                  <a:gd name="T6" fmla="*/ 0 w 84"/>
                  <a:gd name="T7" fmla="*/ 0 h 78"/>
                  <a:gd name="T8" fmla="*/ 84 w 84"/>
                  <a:gd name="T9" fmla="*/ 39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8"/>
                  <a:gd name="T17" fmla="*/ 84 w 84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8">
                    <a:moveTo>
                      <a:pt x="84" y="39"/>
                    </a:moveTo>
                    <a:lnTo>
                      <a:pt x="0" y="78"/>
                    </a:lnTo>
                    <a:lnTo>
                      <a:pt x="26" y="39"/>
                    </a:lnTo>
                    <a:lnTo>
                      <a:pt x="0" y="0"/>
                    </a:lnTo>
                    <a:lnTo>
                      <a:pt x="84" y="39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4" name="Line 44"/>
              <p:cNvSpPr>
                <a:spLocks noChangeShapeType="1"/>
              </p:cNvSpPr>
              <p:nvPr/>
            </p:nvSpPr>
            <p:spPr bwMode="auto">
              <a:xfrm>
                <a:off x="3021" y="1717"/>
                <a:ext cx="1863" cy="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8469" name="Rectangle 46"/>
            <p:cNvSpPr>
              <a:spLocks noChangeArrowheads="1"/>
            </p:cNvSpPr>
            <p:nvPr/>
          </p:nvSpPr>
          <p:spPr bwMode="auto">
            <a:xfrm>
              <a:off x="3705" y="1626"/>
              <a:ext cx="521" cy="1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47"/>
            <p:cNvSpPr>
              <a:spLocks noChangeArrowheads="1"/>
            </p:cNvSpPr>
            <p:nvPr/>
          </p:nvSpPr>
          <p:spPr bwMode="auto">
            <a:xfrm>
              <a:off x="3705" y="1626"/>
              <a:ext cx="5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0.5</a:t>
              </a:r>
              <a:r>
                <a:rPr lang="en-US" sz="8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mm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471" name="Rectangle 13"/>
            <p:cNvSpPr>
              <a:spLocks noChangeArrowheads="1"/>
            </p:cNvSpPr>
            <p:nvPr/>
          </p:nvSpPr>
          <p:spPr bwMode="auto">
            <a:xfrm>
              <a:off x="2928" y="960"/>
              <a:ext cx="272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(a)</a:t>
              </a:r>
            </a:p>
          </p:txBody>
        </p:sp>
      </p:grpSp>
      <p:grpSp>
        <p:nvGrpSpPr>
          <p:cNvPr id="18441" name="Group 61"/>
          <p:cNvGrpSpPr>
            <a:grpSpLocks/>
          </p:cNvGrpSpPr>
          <p:nvPr/>
        </p:nvGrpSpPr>
        <p:grpSpPr bwMode="auto">
          <a:xfrm>
            <a:off x="1328738" y="1600200"/>
            <a:ext cx="2611437" cy="1228725"/>
            <a:chOff x="837" y="1008"/>
            <a:chExt cx="1645" cy="774"/>
          </a:xfrm>
        </p:grpSpPr>
        <p:sp>
          <p:nvSpPr>
            <p:cNvPr id="18449" name="Rectangle 16"/>
            <p:cNvSpPr>
              <a:spLocks noChangeArrowheads="1"/>
            </p:cNvSpPr>
            <p:nvPr/>
          </p:nvSpPr>
          <p:spPr bwMode="auto">
            <a:xfrm>
              <a:off x="2210" y="1008"/>
              <a:ext cx="272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(d)</a:t>
              </a:r>
            </a:p>
          </p:txBody>
        </p:sp>
        <p:pic>
          <p:nvPicPr>
            <p:cNvPr id="18450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365" y="1042"/>
              <a:ext cx="111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451" name="Group 24"/>
            <p:cNvGrpSpPr>
              <a:grpSpLocks/>
            </p:cNvGrpSpPr>
            <p:nvPr/>
          </p:nvGrpSpPr>
          <p:grpSpPr bwMode="auto">
            <a:xfrm>
              <a:off x="1378" y="1632"/>
              <a:ext cx="1091" cy="82"/>
              <a:chOff x="1378" y="1632"/>
              <a:chExt cx="1091" cy="82"/>
            </a:xfrm>
          </p:grpSpPr>
          <p:sp>
            <p:nvSpPr>
              <p:cNvPr id="18464" name="Freeform 21"/>
              <p:cNvSpPr>
                <a:spLocks/>
              </p:cNvSpPr>
              <p:nvPr/>
            </p:nvSpPr>
            <p:spPr bwMode="auto">
              <a:xfrm>
                <a:off x="1378" y="1632"/>
                <a:ext cx="89" cy="82"/>
              </a:xfrm>
              <a:custGeom>
                <a:avLst/>
                <a:gdLst>
                  <a:gd name="T0" fmla="*/ 0 w 89"/>
                  <a:gd name="T1" fmla="*/ 41 h 82"/>
                  <a:gd name="T2" fmla="*/ 89 w 89"/>
                  <a:gd name="T3" fmla="*/ 0 h 82"/>
                  <a:gd name="T4" fmla="*/ 62 w 89"/>
                  <a:gd name="T5" fmla="*/ 41 h 82"/>
                  <a:gd name="T6" fmla="*/ 89 w 89"/>
                  <a:gd name="T7" fmla="*/ 82 h 82"/>
                  <a:gd name="T8" fmla="*/ 0 w 89"/>
                  <a:gd name="T9" fmla="*/ 41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82"/>
                  <a:gd name="T17" fmla="*/ 89 w 89"/>
                  <a:gd name="T18" fmla="*/ 82 h 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82">
                    <a:moveTo>
                      <a:pt x="0" y="41"/>
                    </a:moveTo>
                    <a:lnTo>
                      <a:pt x="89" y="0"/>
                    </a:lnTo>
                    <a:lnTo>
                      <a:pt x="62" y="41"/>
                    </a:lnTo>
                    <a:lnTo>
                      <a:pt x="89" y="82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5" name="Freeform 22"/>
              <p:cNvSpPr>
                <a:spLocks/>
              </p:cNvSpPr>
              <p:nvPr/>
            </p:nvSpPr>
            <p:spPr bwMode="auto">
              <a:xfrm>
                <a:off x="2379" y="1632"/>
                <a:ext cx="90" cy="82"/>
              </a:xfrm>
              <a:custGeom>
                <a:avLst/>
                <a:gdLst>
                  <a:gd name="T0" fmla="*/ 90 w 90"/>
                  <a:gd name="T1" fmla="*/ 41 h 82"/>
                  <a:gd name="T2" fmla="*/ 0 w 90"/>
                  <a:gd name="T3" fmla="*/ 82 h 82"/>
                  <a:gd name="T4" fmla="*/ 28 w 90"/>
                  <a:gd name="T5" fmla="*/ 41 h 82"/>
                  <a:gd name="T6" fmla="*/ 0 w 90"/>
                  <a:gd name="T7" fmla="*/ 0 h 82"/>
                  <a:gd name="T8" fmla="*/ 90 w 90"/>
                  <a:gd name="T9" fmla="*/ 41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82"/>
                  <a:gd name="T17" fmla="*/ 90 w 90"/>
                  <a:gd name="T18" fmla="*/ 82 h 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82">
                    <a:moveTo>
                      <a:pt x="90" y="41"/>
                    </a:moveTo>
                    <a:lnTo>
                      <a:pt x="0" y="82"/>
                    </a:lnTo>
                    <a:lnTo>
                      <a:pt x="28" y="41"/>
                    </a:lnTo>
                    <a:lnTo>
                      <a:pt x="0" y="0"/>
                    </a:lnTo>
                    <a:lnTo>
                      <a:pt x="90" y="41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6" name="Line 23"/>
              <p:cNvSpPr>
                <a:spLocks noChangeShapeType="1"/>
              </p:cNvSpPr>
              <p:nvPr/>
            </p:nvSpPr>
            <p:spPr bwMode="auto">
              <a:xfrm>
                <a:off x="1440" y="1673"/>
                <a:ext cx="967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8452" name="Rectangle 25"/>
            <p:cNvSpPr>
              <a:spLocks noChangeArrowheads="1"/>
            </p:cNvSpPr>
            <p:nvPr/>
          </p:nvSpPr>
          <p:spPr bwMode="auto">
            <a:xfrm>
              <a:off x="1728" y="1577"/>
              <a:ext cx="446" cy="2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Rectangle 26"/>
            <p:cNvSpPr>
              <a:spLocks noChangeArrowheads="1"/>
            </p:cNvSpPr>
            <p:nvPr/>
          </p:nvSpPr>
          <p:spPr bwMode="auto">
            <a:xfrm>
              <a:off x="1728" y="1577"/>
              <a:ext cx="44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45</a:t>
              </a:r>
              <a:r>
                <a:rPr lang="en-US" sz="9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sz="2100">
                  <a:solidFill>
                    <a:srgbClr val="000000"/>
                  </a:solidFill>
                  <a:latin typeface="Symbol" pitchFamily="18" charset="2"/>
                </a:rPr>
                <a:t>m</a:t>
              </a:r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m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18454" name="Group 31"/>
            <p:cNvGrpSpPr>
              <a:grpSpLocks/>
            </p:cNvGrpSpPr>
            <p:nvPr/>
          </p:nvGrpSpPr>
          <p:grpSpPr bwMode="auto">
            <a:xfrm>
              <a:off x="1173" y="1063"/>
              <a:ext cx="205" cy="96"/>
              <a:chOff x="1173" y="1063"/>
              <a:chExt cx="205" cy="96"/>
            </a:xfrm>
          </p:grpSpPr>
          <p:sp>
            <p:nvSpPr>
              <p:cNvPr id="18462" name="Freeform 29"/>
              <p:cNvSpPr>
                <a:spLocks/>
              </p:cNvSpPr>
              <p:nvPr/>
            </p:nvSpPr>
            <p:spPr bwMode="auto">
              <a:xfrm>
                <a:off x="1275" y="1063"/>
                <a:ext cx="103" cy="96"/>
              </a:xfrm>
              <a:custGeom>
                <a:avLst/>
                <a:gdLst>
                  <a:gd name="T0" fmla="*/ 103 w 103"/>
                  <a:gd name="T1" fmla="*/ 48 h 96"/>
                  <a:gd name="T2" fmla="*/ 0 w 103"/>
                  <a:gd name="T3" fmla="*/ 96 h 96"/>
                  <a:gd name="T4" fmla="*/ 35 w 103"/>
                  <a:gd name="T5" fmla="*/ 48 h 96"/>
                  <a:gd name="T6" fmla="*/ 0 w 103"/>
                  <a:gd name="T7" fmla="*/ 0 h 96"/>
                  <a:gd name="T8" fmla="*/ 103 w 103"/>
                  <a:gd name="T9" fmla="*/ 48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3"/>
                  <a:gd name="T16" fmla="*/ 0 h 96"/>
                  <a:gd name="T17" fmla="*/ 103 w 103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3" h="96">
                    <a:moveTo>
                      <a:pt x="103" y="48"/>
                    </a:moveTo>
                    <a:lnTo>
                      <a:pt x="0" y="96"/>
                    </a:lnTo>
                    <a:lnTo>
                      <a:pt x="35" y="48"/>
                    </a:lnTo>
                    <a:lnTo>
                      <a:pt x="0" y="0"/>
                    </a:lnTo>
                    <a:lnTo>
                      <a:pt x="103" y="48"/>
                    </a:lnTo>
                    <a:close/>
                  </a:path>
                </a:pathLst>
              </a:custGeom>
              <a:solidFill>
                <a:srgbClr val="990066"/>
              </a:solidFill>
              <a:ln w="11113">
                <a:solidFill>
                  <a:srgbClr val="99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3" name="Line 30"/>
              <p:cNvSpPr>
                <a:spLocks noChangeShapeType="1"/>
              </p:cNvSpPr>
              <p:nvPr/>
            </p:nvSpPr>
            <p:spPr bwMode="auto">
              <a:xfrm>
                <a:off x="1173" y="1111"/>
                <a:ext cx="137" cy="1"/>
              </a:xfrm>
              <a:prstGeom prst="line">
                <a:avLst/>
              </a:prstGeom>
              <a:noFill/>
              <a:ln w="33338">
                <a:solidFill>
                  <a:srgbClr val="99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8455" name="Rectangle 32"/>
            <p:cNvSpPr>
              <a:spLocks noChangeArrowheads="1"/>
            </p:cNvSpPr>
            <p:nvPr/>
          </p:nvSpPr>
          <p:spPr bwMode="auto">
            <a:xfrm>
              <a:off x="1015" y="1022"/>
              <a:ext cx="12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Al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18456" name="Group 35"/>
            <p:cNvGrpSpPr>
              <a:grpSpLocks/>
            </p:cNvGrpSpPr>
            <p:nvPr/>
          </p:nvGrpSpPr>
          <p:grpSpPr bwMode="auto">
            <a:xfrm>
              <a:off x="1173" y="1351"/>
              <a:ext cx="226" cy="96"/>
              <a:chOff x="1173" y="1351"/>
              <a:chExt cx="226" cy="96"/>
            </a:xfrm>
          </p:grpSpPr>
          <p:sp>
            <p:nvSpPr>
              <p:cNvPr id="18460" name="Freeform 33"/>
              <p:cNvSpPr>
                <a:spLocks/>
              </p:cNvSpPr>
              <p:nvPr/>
            </p:nvSpPr>
            <p:spPr bwMode="auto">
              <a:xfrm>
                <a:off x="1296" y="1351"/>
                <a:ext cx="103" cy="96"/>
              </a:xfrm>
              <a:custGeom>
                <a:avLst/>
                <a:gdLst>
                  <a:gd name="T0" fmla="*/ 103 w 103"/>
                  <a:gd name="T1" fmla="*/ 48 h 96"/>
                  <a:gd name="T2" fmla="*/ 0 w 103"/>
                  <a:gd name="T3" fmla="*/ 96 h 96"/>
                  <a:gd name="T4" fmla="*/ 34 w 103"/>
                  <a:gd name="T5" fmla="*/ 48 h 96"/>
                  <a:gd name="T6" fmla="*/ 0 w 103"/>
                  <a:gd name="T7" fmla="*/ 0 h 96"/>
                  <a:gd name="T8" fmla="*/ 103 w 103"/>
                  <a:gd name="T9" fmla="*/ 48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3"/>
                  <a:gd name="T16" fmla="*/ 0 h 96"/>
                  <a:gd name="T17" fmla="*/ 103 w 103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3" h="96">
                    <a:moveTo>
                      <a:pt x="103" y="48"/>
                    </a:moveTo>
                    <a:lnTo>
                      <a:pt x="0" y="96"/>
                    </a:lnTo>
                    <a:lnTo>
                      <a:pt x="34" y="48"/>
                    </a:lnTo>
                    <a:lnTo>
                      <a:pt x="0" y="0"/>
                    </a:lnTo>
                    <a:lnTo>
                      <a:pt x="103" y="48"/>
                    </a:lnTo>
                    <a:close/>
                  </a:path>
                </a:pathLst>
              </a:custGeom>
              <a:solidFill>
                <a:srgbClr val="990066"/>
              </a:solidFill>
              <a:ln w="11113">
                <a:solidFill>
                  <a:srgbClr val="99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1" name="Line 34"/>
              <p:cNvSpPr>
                <a:spLocks noChangeShapeType="1"/>
              </p:cNvSpPr>
              <p:nvPr/>
            </p:nvSpPr>
            <p:spPr bwMode="auto">
              <a:xfrm>
                <a:off x="1173" y="1399"/>
                <a:ext cx="157" cy="1"/>
              </a:xfrm>
              <a:prstGeom prst="line">
                <a:avLst/>
              </a:prstGeom>
              <a:noFill/>
              <a:ln w="33338">
                <a:solidFill>
                  <a:srgbClr val="99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8457" name="Rectangle 36"/>
            <p:cNvSpPr>
              <a:spLocks noChangeArrowheads="1"/>
            </p:cNvSpPr>
            <p:nvPr/>
          </p:nvSpPr>
          <p:spPr bwMode="auto">
            <a:xfrm>
              <a:off x="1029" y="1310"/>
              <a:ext cx="15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Si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458" name="Rectangle 37"/>
            <p:cNvSpPr>
              <a:spLocks noChangeArrowheads="1"/>
            </p:cNvSpPr>
            <p:nvPr/>
          </p:nvSpPr>
          <p:spPr bwMode="auto">
            <a:xfrm>
              <a:off x="837" y="1467"/>
              <a:ext cx="46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(doped)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459" name="Rectangle 60"/>
            <p:cNvSpPr>
              <a:spLocks noChangeArrowheads="1"/>
            </p:cNvSpPr>
            <p:nvPr/>
          </p:nvSpPr>
          <p:spPr bwMode="auto">
            <a:xfrm>
              <a:off x="1379" y="1030"/>
              <a:ext cx="272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(d)</a:t>
              </a:r>
            </a:p>
          </p:txBody>
        </p:sp>
      </p:grp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3962400" y="2133600"/>
            <a:ext cx="1447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0" name="Group 66"/>
          <p:cNvGrpSpPr>
            <a:grpSpLocks/>
          </p:cNvGrpSpPr>
          <p:nvPr/>
        </p:nvGrpSpPr>
        <p:grpSpPr bwMode="auto">
          <a:xfrm>
            <a:off x="533400" y="4435475"/>
            <a:ext cx="7294563" cy="2003425"/>
            <a:chOff x="336" y="2794"/>
            <a:chExt cx="4595" cy="1262"/>
          </a:xfrm>
        </p:grpSpPr>
        <p:sp>
          <p:nvSpPr>
            <p:cNvPr id="18444" name="Rectangle 5"/>
            <p:cNvSpPr>
              <a:spLocks noChangeArrowheads="1"/>
            </p:cNvSpPr>
            <p:nvPr/>
          </p:nvSpPr>
          <p:spPr bwMode="auto">
            <a:xfrm>
              <a:off x="336" y="2794"/>
              <a:ext cx="4197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A dot map showing location of Al (a conductor):</a:t>
              </a:r>
            </a:p>
            <a:p>
              <a:r>
                <a:rPr lang="en-US" sz="2000">
                  <a:latin typeface="Arial" pitchFamily="34" charset="0"/>
                </a:rPr>
                <a:t>    -- Al shows up as light regions.</a:t>
              </a:r>
            </a:p>
          </p:txBody>
        </p:sp>
        <p:grpSp>
          <p:nvGrpSpPr>
            <p:cNvPr id="18445" name="Group 62"/>
            <p:cNvGrpSpPr>
              <a:grpSpLocks/>
            </p:cNvGrpSpPr>
            <p:nvPr/>
          </p:nvGrpSpPr>
          <p:grpSpPr bwMode="auto">
            <a:xfrm>
              <a:off x="2928" y="3072"/>
              <a:ext cx="2003" cy="659"/>
              <a:chOff x="2928" y="3072"/>
              <a:chExt cx="2003" cy="659"/>
            </a:xfrm>
          </p:grpSpPr>
          <p:pic>
            <p:nvPicPr>
              <p:cNvPr id="18447" name="Picture 58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934" y="3078"/>
                <a:ext cx="1997" cy="6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448" name="Rectangle 15"/>
              <p:cNvSpPr>
                <a:spLocks noChangeArrowheads="1"/>
              </p:cNvSpPr>
              <p:nvPr/>
            </p:nvSpPr>
            <p:spPr bwMode="auto">
              <a:xfrm>
                <a:off x="2928" y="3072"/>
                <a:ext cx="265" cy="21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Arial" pitchFamily="34" charset="0"/>
                  </a:rPr>
                  <a:t>(c)</a:t>
                </a:r>
              </a:p>
            </p:txBody>
          </p:sp>
        </p:grpSp>
        <p:sp>
          <p:nvSpPr>
            <p:cNvPr id="18446" name="Rectangle 64"/>
            <p:cNvSpPr>
              <a:spLocks noChangeArrowheads="1"/>
            </p:cNvSpPr>
            <p:nvPr/>
          </p:nvSpPr>
          <p:spPr bwMode="auto">
            <a:xfrm>
              <a:off x="2968" y="3765"/>
              <a:ext cx="1950" cy="291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Figs. (a), (b), (c) from Fig. 18.27, </a:t>
              </a:r>
              <a:r>
                <a:rPr lang="en-US" sz="1200" i="1">
                  <a:solidFill>
                    <a:srgbClr val="000000"/>
                  </a:solidFill>
                  <a:latin typeface="Arial" pitchFamily="34" charset="0"/>
                </a:rPr>
                <a:t>Callister &amp; Rethwisch 8e.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3727C8-711D-4944-A0F4-2F13C4A08277}" type="slidenum">
              <a:rPr lang="en-US"/>
              <a:pPr/>
              <a:t>20</a:t>
            </a:fld>
            <a:endParaRPr lang="en-US"/>
          </a:p>
        </p:txBody>
      </p:sp>
      <p:sp>
        <p:nvSpPr>
          <p:cNvPr id="552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smtClean="0">
                <a:ea typeface="ＭＳ Ｐゴシック" charset="-128"/>
              </a:rPr>
              <a:t>Extrinsic Semiconductors: Conductivity vs. Temperature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404813" y="1066800"/>
            <a:ext cx="4114800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Data for </a:t>
            </a:r>
            <a:r>
              <a:rPr lang="en-US">
                <a:solidFill>
                  <a:schemeClr val="tx2"/>
                </a:solidFill>
                <a:latin typeface="Arial" pitchFamily="34" charset="0"/>
              </a:rPr>
              <a:t>Doped Silicon</a:t>
            </a:r>
            <a:r>
              <a:rPr lang="en-US">
                <a:latin typeface="Arial" pitchFamily="34" charset="0"/>
              </a:rPr>
              <a:t>:</a:t>
            </a:r>
          </a:p>
          <a:p>
            <a:r>
              <a:rPr lang="en-US" sz="2200">
                <a:latin typeface="Arial" pitchFamily="34" charset="0"/>
              </a:rPr>
              <a:t>    -- </a:t>
            </a:r>
            <a:r>
              <a:rPr lang="en-US" sz="2200">
                <a:latin typeface="Symbol" pitchFamily="18" charset="2"/>
              </a:rPr>
              <a:t>s</a:t>
            </a:r>
            <a:r>
              <a:rPr lang="en-US" sz="2200">
                <a:latin typeface="Arial" pitchFamily="34" charset="0"/>
              </a:rPr>
              <a:t> increases doping</a:t>
            </a:r>
          </a:p>
          <a:p>
            <a:r>
              <a:rPr lang="en-US" sz="2200">
                <a:latin typeface="Arial" pitchFamily="34" charset="0"/>
              </a:rPr>
              <a:t>    -- reason:  </a:t>
            </a:r>
            <a:r>
              <a:rPr lang="en-US" sz="2000">
                <a:latin typeface="Arial" pitchFamily="34" charset="0"/>
              </a:rPr>
              <a:t>imperfection sites</a:t>
            </a:r>
          </a:p>
          <a:p>
            <a:r>
              <a:rPr lang="en-US" sz="2000">
                <a:latin typeface="Arial" pitchFamily="34" charset="0"/>
              </a:rPr>
              <a:t>        lower the activation energy to</a:t>
            </a:r>
          </a:p>
          <a:p>
            <a:r>
              <a:rPr lang="en-US" sz="2000">
                <a:latin typeface="Arial" pitchFamily="34" charset="0"/>
              </a:rPr>
              <a:t>        produce mobile electrons.</a:t>
            </a:r>
            <a:endParaRPr lang="en-US">
              <a:latin typeface="Arial" pitchFamily="34" charset="0"/>
            </a:endParaRP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404813" y="3019425"/>
            <a:ext cx="4114800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Comparison:</a:t>
            </a:r>
            <a:r>
              <a:rPr lang="en-US" sz="2200">
                <a:latin typeface="Arial" pitchFamily="34" charset="0"/>
              </a:rPr>
              <a:t>  </a:t>
            </a:r>
            <a:r>
              <a:rPr lang="en-US" sz="2200">
                <a:solidFill>
                  <a:srgbClr val="0000FF"/>
                </a:solidFill>
                <a:latin typeface="Arial" pitchFamily="34" charset="0"/>
              </a:rPr>
              <a:t>intrinsic</a:t>
            </a:r>
            <a:r>
              <a:rPr lang="en-US" sz="2200">
                <a:latin typeface="Arial" pitchFamily="34" charset="0"/>
              </a:rPr>
              <a:t> vs</a:t>
            </a:r>
          </a:p>
          <a:p>
            <a:r>
              <a:rPr lang="en-US" sz="2200">
                <a:latin typeface="Arial" pitchFamily="34" charset="0"/>
              </a:rPr>
              <a:t>       </a:t>
            </a:r>
            <a:r>
              <a:rPr lang="en-US" sz="2200">
                <a:solidFill>
                  <a:schemeClr val="tx2"/>
                </a:solidFill>
                <a:latin typeface="Arial" pitchFamily="34" charset="0"/>
              </a:rPr>
              <a:t>extrinsic</a:t>
            </a:r>
            <a:r>
              <a:rPr lang="en-US" sz="2200">
                <a:latin typeface="Arial" pitchFamily="34" charset="0"/>
              </a:rPr>
              <a:t> conduction...</a:t>
            </a:r>
            <a:endParaRPr lang="en-US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    -- extrinsic doping level:</a:t>
            </a:r>
          </a:p>
          <a:p>
            <a:r>
              <a:rPr lang="en-US" sz="1800">
                <a:latin typeface="Arial" pitchFamily="34" charset="0"/>
              </a:rPr>
              <a:t>        10</a:t>
            </a:r>
            <a:r>
              <a:rPr lang="en-US" sz="1800" baseline="20000">
                <a:latin typeface="Arial" pitchFamily="34" charset="0"/>
              </a:rPr>
              <a:t>21</a:t>
            </a:r>
            <a:r>
              <a:rPr lang="en-US" sz="1800">
                <a:latin typeface="Arial" pitchFamily="34" charset="0"/>
              </a:rPr>
              <a:t>/m</a:t>
            </a:r>
            <a:r>
              <a:rPr lang="en-US" sz="1800" baseline="20000">
                <a:latin typeface="Arial" pitchFamily="34" charset="0"/>
              </a:rPr>
              <a:t>3</a:t>
            </a:r>
            <a:r>
              <a:rPr lang="en-US" sz="1800">
                <a:latin typeface="Arial" pitchFamily="34" charset="0"/>
              </a:rPr>
              <a:t> of a </a:t>
            </a:r>
            <a:r>
              <a:rPr lang="en-US" sz="1800" i="1">
                <a:latin typeface="Arial" pitchFamily="34" charset="0"/>
              </a:rPr>
              <a:t>n</a:t>
            </a:r>
            <a:r>
              <a:rPr lang="en-US" sz="1800">
                <a:latin typeface="Arial" pitchFamily="34" charset="0"/>
              </a:rPr>
              <a:t>-type donor</a:t>
            </a:r>
          </a:p>
          <a:p>
            <a:r>
              <a:rPr lang="en-US" sz="1800">
                <a:latin typeface="Arial" pitchFamily="34" charset="0"/>
              </a:rPr>
              <a:t>         impurity (such as P).</a:t>
            </a:r>
          </a:p>
          <a:p>
            <a:r>
              <a:rPr lang="en-US" sz="1800">
                <a:latin typeface="Arial" pitchFamily="34" charset="0"/>
              </a:rPr>
              <a:t>    --  for </a:t>
            </a:r>
            <a:r>
              <a:rPr lang="en-US" sz="1800" i="1">
                <a:latin typeface="Arial" pitchFamily="34" charset="0"/>
              </a:rPr>
              <a:t>T</a:t>
            </a:r>
            <a:r>
              <a:rPr lang="en-US" sz="1800">
                <a:latin typeface="Arial" pitchFamily="34" charset="0"/>
              </a:rPr>
              <a:t> &lt; 100 K: "freeze-out“,</a:t>
            </a:r>
          </a:p>
          <a:p>
            <a:r>
              <a:rPr lang="en-US" sz="1800">
                <a:latin typeface="Arial" pitchFamily="34" charset="0"/>
              </a:rPr>
              <a:t>        thermal energy insufficient to</a:t>
            </a:r>
          </a:p>
          <a:p>
            <a:r>
              <a:rPr lang="en-US" sz="1800">
                <a:latin typeface="Arial" pitchFamily="34" charset="0"/>
              </a:rPr>
              <a:t>        excite electrons.</a:t>
            </a:r>
          </a:p>
          <a:p>
            <a:r>
              <a:rPr lang="en-US" sz="1800">
                <a:latin typeface="Arial" pitchFamily="34" charset="0"/>
              </a:rPr>
              <a:t>    --  for 150 K &lt; </a:t>
            </a:r>
            <a:r>
              <a:rPr lang="en-US" sz="1800" i="1">
                <a:latin typeface="Arial" pitchFamily="34" charset="0"/>
              </a:rPr>
              <a:t>T</a:t>
            </a:r>
            <a:r>
              <a:rPr lang="en-US" sz="1800">
                <a:latin typeface="Arial" pitchFamily="34" charset="0"/>
              </a:rPr>
              <a:t> &lt; 450 K: "extrinsic"</a:t>
            </a:r>
          </a:p>
          <a:p>
            <a:r>
              <a:rPr lang="en-US" sz="1800">
                <a:latin typeface="Arial" pitchFamily="34" charset="0"/>
              </a:rPr>
              <a:t>    --  for </a:t>
            </a:r>
            <a:r>
              <a:rPr lang="en-US" sz="1800" i="1">
                <a:latin typeface="Arial" pitchFamily="34" charset="0"/>
              </a:rPr>
              <a:t>T</a:t>
            </a:r>
            <a:r>
              <a:rPr lang="en-US" sz="1800">
                <a:latin typeface="Arial" pitchFamily="34" charset="0"/>
              </a:rPr>
              <a:t> &gt;&gt; 450 K:  "intrinsic"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625975" y="1463675"/>
            <a:ext cx="3890963" cy="4427538"/>
            <a:chOff x="2914" y="922"/>
            <a:chExt cx="2451" cy="2789"/>
          </a:xfrm>
        </p:grpSpPr>
        <p:sp>
          <p:nvSpPr>
            <p:cNvPr id="55303" name="Rectangle 8"/>
            <p:cNvSpPr>
              <a:spLocks noChangeArrowheads="1"/>
            </p:cNvSpPr>
            <p:nvPr/>
          </p:nvSpPr>
          <p:spPr bwMode="auto">
            <a:xfrm>
              <a:off x="3165" y="3246"/>
              <a:ext cx="206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Adapted from Fig. 18.17, </a:t>
              </a:r>
              <a:r>
                <a:rPr lang="en-US" sz="1200" i="1">
                  <a:solidFill>
                    <a:srgbClr val="000000"/>
                  </a:solidFill>
                  <a:latin typeface="Arial" pitchFamily="34" charset="0"/>
                </a:rPr>
                <a:t>Callister &amp; Rethwisch 8e.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 (Fig. 18.17 from S.M. Sze, </a:t>
              </a:r>
              <a:r>
                <a:rPr lang="en-US" sz="1200" i="1">
                  <a:solidFill>
                    <a:srgbClr val="000000"/>
                  </a:solidFill>
                  <a:latin typeface="Arial" pitchFamily="34" charset="0"/>
                </a:rPr>
                <a:t>Semiconductor Devices, Physics, and Technology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, Bell Telephone Laboratories, Inc., 1985.)</a:t>
              </a:r>
            </a:p>
          </p:txBody>
        </p:sp>
        <p:sp>
          <p:nvSpPr>
            <p:cNvPr id="55304" name="Rectangle 66"/>
            <p:cNvSpPr>
              <a:spLocks noChangeArrowheads="1"/>
            </p:cNvSpPr>
            <p:nvPr/>
          </p:nvSpPr>
          <p:spPr bwMode="auto">
            <a:xfrm>
              <a:off x="4698" y="1451"/>
              <a:ext cx="325" cy="1354"/>
            </a:xfrm>
            <a:prstGeom prst="rect">
              <a:avLst/>
            </a:prstGeom>
            <a:solidFill>
              <a:srgbClr val="00C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05" name="Rectangle 67"/>
            <p:cNvSpPr>
              <a:spLocks noChangeArrowheads="1"/>
            </p:cNvSpPr>
            <p:nvPr/>
          </p:nvSpPr>
          <p:spPr bwMode="auto">
            <a:xfrm>
              <a:off x="3884" y="1451"/>
              <a:ext cx="814" cy="1354"/>
            </a:xfrm>
            <a:prstGeom prst="rect">
              <a:avLst/>
            </a:prstGeom>
            <a:solidFill>
              <a:srgbClr val="66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06" name="Rectangle 68"/>
            <p:cNvSpPr>
              <a:spLocks noChangeArrowheads="1"/>
            </p:cNvSpPr>
            <p:nvPr/>
          </p:nvSpPr>
          <p:spPr bwMode="auto">
            <a:xfrm>
              <a:off x="3557" y="1451"/>
              <a:ext cx="327" cy="1354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307" name="Group 69"/>
            <p:cNvGrpSpPr>
              <a:grpSpLocks/>
            </p:cNvGrpSpPr>
            <p:nvPr/>
          </p:nvGrpSpPr>
          <p:grpSpPr bwMode="auto">
            <a:xfrm>
              <a:off x="3503" y="1266"/>
              <a:ext cx="109" cy="1529"/>
              <a:chOff x="3502" y="2920"/>
              <a:chExt cx="72" cy="933"/>
            </a:xfrm>
          </p:grpSpPr>
          <p:sp>
            <p:nvSpPr>
              <p:cNvPr id="55344" name="Freeform 70"/>
              <p:cNvSpPr>
                <a:spLocks/>
              </p:cNvSpPr>
              <p:nvPr/>
            </p:nvSpPr>
            <p:spPr bwMode="auto">
              <a:xfrm>
                <a:off x="3502" y="2920"/>
                <a:ext cx="72" cy="77"/>
              </a:xfrm>
              <a:custGeom>
                <a:avLst/>
                <a:gdLst>
                  <a:gd name="T0" fmla="*/ 36 w 72"/>
                  <a:gd name="T1" fmla="*/ 0 h 77"/>
                  <a:gd name="T2" fmla="*/ 72 w 72"/>
                  <a:gd name="T3" fmla="*/ 77 h 77"/>
                  <a:gd name="T4" fmla="*/ 36 w 72"/>
                  <a:gd name="T5" fmla="*/ 54 h 77"/>
                  <a:gd name="T6" fmla="*/ 0 w 72"/>
                  <a:gd name="T7" fmla="*/ 77 h 77"/>
                  <a:gd name="T8" fmla="*/ 36 w 72"/>
                  <a:gd name="T9" fmla="*/ 0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77"/>
                  <a:gd name="T17" fmla="*/ 72 w 72"/>
                  <a:gd name="T18" fmla="*/ 77 h 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77">
                    <a:moveTo>
                      <a:pt x="36" y="0"/>
                    </a:moveTo>
                    <a:lnTo>
                      <a:pt x="72" y="77"/>
                    </a:lnTo>
                    <a:lnTo>
                      <a:pt x="36" y="54"/>
                    </a:lnTo>
                    <a:lnTo>
                      <a:pt x="0" y="77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45" name="Line 71"/>
              <p:cNvSpPr>
                <a:spLocks noChangeShapeType="1"/>
              </p:cNvSpPr>
              <p:nvPr/>
            </p:nvSpPr>
            <p:spPr bwMode="auto">
              <a:xfrm flipV="1">
                <a:off x="3538" y="2974"/>
                <a:ext cx="1" cy="87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55308" name="Group 72"/>
            <p:cNvGrpSpPr>
              <a:grpSpLocks/>
            </p:cNvGrpSpPr>
            <p:nvPr/>
          </p:nvGrpSpPr>
          <p:grpSpPr bwMode="auto">
            <a:xfrm>
              <a:off x="3557" y="2746"/>
              <a:ext cx="1548" cy="118"/>
              <a:chOff x="3538" y="3823"/>
              <a:chExt cx="1023" cy="72"/>
            </a:xfrm>
          </p:grpSpPr>
          <p:sp>
            <p:nvSpPr>
              <p:cNvPr id="55342" name="Freeform 73"/>
              <p:cNvSpPr>
                <a:spLocks/>
              </p:cNvSpPr>
              <p:nvPr/>
            </p:nvSpPr>
            <p:spPr bwMode="auto">
              <a:xfrm>
                <a:off x="4483" y="3823"/>
                <a:ext cx="78" cy="72"/>
              </a:xfrm>
              <a:custGeom>
                <a:avLst/>
                <a:gdLst>
                  <a:gd name="T0" fmla="*/ 78 w 78"/>
                  <a:gd name="T1" fmla="*/ 36 h 72"/>
                  <a:gd name="T2" fmla="*/ 0 w 78"/>
                  <a:gd name="T3" fmla="*/ 72 h 72"/>
                  <a:gd name="T4" fmla="*/ 24 w 78"/>
                  <a:gd name="T5" fmla="*/ 36 h 72"/>
                  <a:gd name="T6" fmla="*/ 0 w 78"/>
                  <a:gd name="T7" fmla="*/ 0 h 72"/>
                  <a:gd name="T8" fmla="*/ 78 w 78"/>
                  <a:gd name="T9" fmla="*/ 36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72"/>
                  <a:gd name="T17" fmla="*/ 78 w 78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72">
                    <a:moveTo>
                      <a:pt x="78" y="36"/>
                    </a:moveTo>
                    <a:lnTo>
                      <a:pt x="0" y="72"/>
                    </a:lnTo>
                    <a:lnTo>
                      <a:pt x="24" y="36"/>
                    </a:lnTo>
                    <a:lnTo>
                      <a:pt x="0" y="0"/>
                    </a:lnTo>
                    <a:lnTo>
                      <a:pt x="78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43" name="Line 74"/>
              <p:cNvSpPr>
                <a:spLocks noChangeShapeType="1"/>
              </p:cNvSpPr>
              <p:nvPr/>
            </p:nvSpPr>
            <p:spPr bwMode="auto">
              <a:xfrm>
                <a:off x="3538" y="3859"/>
                <a:ext cx="96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55309" name="Rectangle 75"/>
            <p:cNvSpPr>
              <a:spLocks noChangeArrowheads="1"/>
            </p:cNvSpPr>
            <p:nvPr/>
          </p:nvSpPr>
          <p:spPr bwMode="auto">
            <a:xfrm rot="-5400000">
              <a:off x="2435" y="2083"/>
              <a:ext cx="11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Conduction electron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10" name="Rectangle 76"/>
            <p:cNvSpPr>
              <a:spLocks noChangeArrowheads="1"/>
            </p:cNvSpPr>
            <p:nvPr/>
          </p:nvSpPr>
          <p:spPr bwMode="auto">
            <a:xfrm rot="-5400000">
              <a:off x="2552" y="2020"/>
              <a:ext cx="12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concentration (10</a:t>
              </a:r>
              <a:r>
                <a:rPr lang="en-US" sz="1500" baseline="30000">
                  <a:solidFill>
                    <a:srgbClr val="000000"/>
                  </a:solidFill>
                  <a:latin typeface="Arial" pitchFamily="34" charset="0"/>
                </a:rPr>
                <a:t>21</a:t>
              </a:r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/m</a:t>
              </a:r>
              <a:r>
                <a:rPr lang="en-US" sz="1500" baseline="30000">
                  <a:solidFill>
                    <a:srgbClr val="000000"/>
                  </a:solidFill>
                  <a:latin typeface="Arial" pitchFamily="34" charset="0"/>
                </a:rPr>
                <a:t>3</a:t>
              </a:r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)</a:t>
              </a:r>
              <a:endParaRPr lang="en-US" baseline="30000">
                <a:latin typeface="Arial" pitchFamily="34" charset="0"/>
              </a:endParaRPr>
            </a:p>
          </p:txBody>
        </p:sp>
        <p:sp>
          <p:nvSpPr>
            <p:cNvPr id="55311" name="Rectangle 81"/>
            <p:cNvSpPr>
              <a:spLocks noChangeArrowheads="1"/>
            </p:cNvSpPr>
            <p:nvPr/>
          </p:nvSpPr>
          <p:spPr bwMode="auto">
            <a:xfrm>
              <a:off x="5087" y="2941"/>
              <a:ext cx="7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1">
                  <a:solidFill>
                    <a:srgbClr val="000000"/>
                  </a:solidFill>
                  <a:latin typeface="Arial" pitchFamily="34" charset="0"/>
                </a:rPr>
                <a:t>T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55312" name="Rectangle 82"/>
            <p:cNvSpPr>
              <a:spLocks noChangeArrowheads="1"/>
            </p:cNvSpPr>
            <p:nvPr/>
          </p:nvSpPr>
          <p:spPr bwMode="auto">
            <a:xfrm>
              <a:off x="5205" y="2941"/>
              <a:ext cx="1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(K)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13" name="Line 83"/>
            <p:cNvSpPr>
              <a:spLocks noChangeShapeType="1"/>
            </p:cNvSpPr>
            <p:nvPr/>
          </p:nvSpPr>
          <p:spPr bwMode="auto">
            <a:xfrm flipV="1">
              <a:off x="3775" y="2707"/>
              <a:ext cx="2" cy="1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14" name="Line 84"/>
            <p:cNvSpPr>
              <a:spLocks noChangeShapeType="1"/>
            </p:cNvSpPr>
            <p:nvPr/>
          </p:nvSpPr>
          <p:spPr bwMode="auto">
            <a:xfrm flipV="1">
              <a:off x="3991" y="2707"/>
              <a:ext cx="2" cy="1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15" name="Line 85"/>
            <p:cNvSpPr>
              <a:spLocks noChangeShapeType="1"/>
            </p:cNvSpPr>
            <p:nvPr/>
          </p:nvSpPr>
          <p:spPr bwMode="auto">
            <a:xfrm flipV="1">
              <a:off x="4209" y="2707"/>
              <a:ext cx="2" cy="1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16" name="Line 86"/>
            <p:cNvSpPr>
              <a:spLocks noChangeShapeType="1"/>
            </p:cNvSpPr>
            <p:nvPr/>
          </p:nvSpPr>
          <p:spPr bwMode="auto">
            <a:xfrm flipV="1">
              <a:off x="4426" y="2707"/>
              <a:ext cx="1" cy="1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17" name="Line 87"/>
            <p:cNvSpPr>
              <a:spLocks noChangeShapeType="1"/>
            </p:cNvSpPr>
            <p:nvPr/>
          </p:nvSpPr>
          <p:spPr bwMode="auto">
            <a:xfrm flipV="1">
              <a:off x="4643" y="2707"/>
              <a:ext cx="2" cy="1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18" name="Line 88"/>
            <p:cNvSpPr>
              <a:spLocks noChangeShapeType="1"/>
            </p:cNvSpPr>
            <p:nvPr/>
          </p:nvSpPr>
          <p:spPr bwMode="auto">
            <a:xfrm flipV="1">
              <a:off x="4861" y="2707"/>
              <a:ext cx="2" cy="1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19" name="Line 89"/>
            <p:cNvSpPr>
              <a:spLocks noChangeShapeType="1"/>
            </p:cNvSpPr>
            <p:nvPr/>
          </p:nvSpPr>
          <p:spPr bwMode="auto">
            <a:xfrm flipV="1">
              <a:off x="3557" y="2707"/>
              <a:ext cx="2" cy="1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20" name="Rectangle 90"/>
            <p:cNvSpPr>
              <a:spLocks noChangeArrowheads="1"/>
            </p:cNvSpPr>
            <p:nvPr/>
          </p:nvSpPr>
          <p:spPr bwMode="auto">
            <a:xfrm>
              <a:off x="4671" y="2931"/>
              <a:ext cx="22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600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21" name="Rectangle 91"/>
            <p:cNvSpPr>
              <a:spLocks noChangeArrowheads="1"/>
            </p:cNvSpPr>
            <p:nvPr/>
          </p:nvSpPr>
          <p:spPr bwMode="auto">
            <a:xfrm>
              <a:off x="4218" y="2931"/>
              <a:ext cx="22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400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22" name="Rectangle 93"/>
            <p:cNvSpPr>
              <a:spLocks noChangeArrowheads="1"/>
            </p:cNvSpPr>
            <p:nvPr/>
          </p:nvSpPr>
          <p:spPr bwMode="auto">
            <a:xfrm>
              <a:off x="3802" y="2931"/>
              <a:ext cx="22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200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23" name="Rectangle 95"/>
            <p:cNvSpPr>
              <a:spLocks noChangeArrowheads="1"/>
            </p:cNvSpPr>
            <p:nvPr/>
          </p:nvSpPr>
          <p:spPr bwMode="auto">
            <a:xfrm>
              <a:off x="3476" y="2931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24" name="Line 96"/>
            <p:cNvSpPr>
              <a:spLocks noChangeShapeType="1"/>
            </p:cNvSpPr>
            <p:nvPr/>
          </p:nvSpPr>
          <p:spPr bwMode="auto">
            <a:xfrm>
              <a:off x="3476" y="1471"/>
              <a:ext cx="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25" name="Line 97"/>
            <p:cNvSpPr>
              <a:spLocks noChangeShapeType="1"/>
            </p:cNvSpPr>
            <p:nvPr/>
          </p:nvSpPr>
          <p:spPr bwMode="auto">
            <a:xfrm>
              <a:off x="3476" y="1913"/>
              <a:ext cx="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26" name="Line 98"/>
            <p:cNvSpPr>
              <a:spLocks noChangeShapeType="1"/>
            </p:cNvSpPr>
            <p:nvPr/>
          </p:nvSpPr>
          <p:spPr bwMode="auto">
            <a:xfrm>
              <a:off x="3476" y="2364"/>
              <a:ext cx="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27" name="Line 99"/>
            <p:cNvSpPr>
              <a:spLocks noChangeShapeType="1"/>
            </p:cNvSpPr>
            <p:nvPr/>
          </p:nvSpPr>
          <p:spPr bwMode="auto">
            <a:xfrm>
              <a:off x="3476" y="2805"/>
              <a:ext cx="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28" name="Rectangle 100"/>
            <p:cNvSpPr>
              <a:spLocks noChangeArrowheads="1"/>
            </p:cNvSpPr>
            <p:nvPr/>
          </p:nvSpPr>
          <p:spPr bwMode="auto">
            <a:xfrm>
              <a:off x="3314" y="2667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29" name="Rectangle 101"/>
            <p:cNvSpPr>
              <a:spLocks noChangeArrowheads="1"/>
            </p:cNvSpPr>
            <p:nvPr/>
          </p:nvSpPr>
          <p:spPr bwMode="auto">
            <a:xfrm>
              <a:off x="3314" y="2226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30" name="Rectangle 102"/>
            <p:cNvSpPr>
              <a:spLocks noChangeArrowheads="1"/>
            </p:cNvSpPr>
            <p:nvPr/>
          </p:nvSpPr>
          <p:spPr bwMode="auto">
            <a:xfrm>
              <a:off x="3314" y="1784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31" name="Rectangle 103"/>
            <p:cNvSpPr>
              <a:spLocks noChangeArrowheads="1"/>
            </p:cNvSpPr>
            <p:nvPr/>
          </p:nvSpPr>
          <p:spPr bwMode="auto">
            <a:xfrm>
              <a:off x="3314" y="1343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3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32" name="Freeform 104"/>
            <p:cNvSpPr>
              <a:spLocks/>
            </p:cNvSpPr>
            <p:nvPr/>
          </p:nvSpPr>
          <p:spPr bwMode="auto">
            <a:xfrm>
              <a:off x="4417" y="1461"/>
              <a:ext cx="435" cy="1324"/>
            </a:xfrm>
            <a:custGeom>
              <a:avLst/>
              <a:gdLst>
                <a:gd name="T0" fmla="*/ 11778 w 288"/>
                <a:gd name="T1" fmla="*/ 0 h 808"/>
                <a:gd name="T2" fmla="*/ 11532 w 288"/>
                <a:gd name="T3" fmla="*/ 10243 h 808"/>
                <a:gd name="T4" fmla="*/ 11307 w 288"/>
                <a:gd name="T5" fmla="*/ 19917 h 808"/>
                <a:gd name="T6" fmla="*/ 10816 w 288"/>
                <a:gd name="T7" fmla="*/ 29061 h 808"/>
                <a:gd name="T8" fmla="*/ 10565 w 288"/>
                <a:gd name="T9" fmla="*/ 40289 h 808"/>
                <a:gd name="T10" fmla="*/ 10074 w 288"/>
                <a:gd name="T11" fmla="*/ 49984 h 808"/>
                <a:gd name="T12" fmla="*/ 9810 w 288"/>
                <a:gd name="T13" fmla="*/ 54531 h 808"/>
                <a:gd name="T14" fmla="*/ 9073 w 288"/>
                <a:gd name="T15" fmla="*/ 59600 h 808"/>
                <a:gd name="T16" fmla="*/ 8115 w 288"/>
                <a:gd name="T17" fmla="*/ 62172 h 808"/>
                <a:gd name="T18" fmla="*/ 6884 w 288"/>
                <a:gd name="T19" fmla="*/ 64712 h 808"/>
                <a:gd name="T20" fmla="*/ 4416 w 288"/>
                <a:gd name="T21" fmla="*/ 66801 h 808"/>
                <a:gd name="T22" fmla="*/ 2216 w 288"/>
                <a:gd name="T23" fmla="*/ 67781 h 808"/>
                <a:gd name="T24" fmla="*/ 971 w 288"/>
                <a:gd name="T25" fmla="*/ 68297 h 808"/>
                <a:gd name="T26" fmla="*/ 0 w 288"/>
                <a:gd name="T27" fmla="*/ 68835 h 80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88"/>
                <a:gd name="T43" fmla="*/ 0 h 808"/>
                <a:gd name="T44" fmla="*/ 288 w 288"/>
                <a:gd name="T45" fmla="*/ 808 h 80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88" h="808">
                  <a:moveTo>
                    <a:pt x="288" y="0"/>
                  </a:moveTo>
                  <a:lnTo>
                    <a:pt x="282" y="120"/>
                  </a:lnTo>
                  <a:lnTo>
                    <a:pt x="276" y="234"/>
                  </a:lnTo>
                  <a:lnTo>
                    <a:pt x="264" y="341"/>
                  </a:lnTo>
                  <a:lnTo>
                    <a:pt x="258" y="473"/>
                  </a:lnTo>
                  <a:lnTo>
                    <a:pt x="246" y="587"/>
                  </a:lnTo>
                  <a:lnTo>
                    <a:pt x="240" y="640"/>
                  </a:lnTo>
                  <a:lnTo>
                    <a:pt x="222" y="700"/>
                  </a:lnTo>
                  <a:lnTo>
                    <a:pt x="198" y="730"/>
                  </a:lnTo>
                  <a:lnTo>
                    <a:pt x="168" y="760"/>
                  </a:lnTo>
                  <a:lnTo>
                    <a:pt x="108" y="784"/>
                  </a:lnTo>
                  <a:lnTo>
                    <a:pt x="54" y="796"/>
                  </a:lnTo>
                  <a:lnTo>
                    <a:pt x="24" y="802"/>
                  </a:lnTo>
                  <a:lnTo>
                    <a:pt x="0" y="808"/>
                  </a:lnTo>
                </a:path>
              </a:pathLst>
            </a:custGeom>
            <a:noFill/>
            <a:ln w="38100">
              <a:solidFill>
                <a:srgbClr val="0000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33" name="Line 105"/>
            <p:cNvSpPr>
              <a:spLocks noChangeShapeType="1"/>
            </p:cNvSpPr>
            <p:nvPr/>
          </p:nvSpPr>
          <p:spPr bwMode="auto">
            <a:xfrm flipH="1" flipV="1">
              <a:off x="4417" y="2785"/>
              <a:ext cx="18" cy="20"/>
            </a:xfrm>
            <a:prstGeom prst="line">
              <a:avLst/>
            </a:prstGeom>
            <a:noFill/>
            <a:ln w="28575">
              <a:solidFill>
                <a:srgbClr val="0000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34" name="Rectangle 108"/>
            <p:cNvSpPr>
              <a:spLocks noChangeArrowheads="1"/>
            </p:cNvSpPr>
            <p:nvPr/>
          </p:nvSpPr>
          <p:spPr bwMode="auto">
            <a:xfrm rot="-5400000">
              <a:off x="3452" y="1989"/>
              <a:ext cx="5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freeze-out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35" name="Rectangle 109"/>
            <p:cNvSpPr>
              <a:spLocks noChangeArrowheads="1"/>
            </p:cNvSpPr>
            <p:nvPr/>
          </p:nvSpPr>
          <p:spPr bwMode="auto">
            <a:xfrm rot="-5400000">
              <a:off x="3995" y="1996"/>
              <a:ext cx="4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extrinsic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36" name="Rectangle 110"/>
            <p:cNvSpPr>
              <a:spLocks noChangeArrowheads="1"/>
            </p:cNvSpPr>
            <p:nvPr/>
          </p:nvSpPr>
          <p:spPr bwMode="auto">
            <a:xfrm rot="-5400000">
              <a:off x="4670" y="2018"/>
              <a:ext cx="40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intrinsic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37" name="Line 112"/>
            <p:cNvSpPr>
              <a:spLocks noChangeShapeType="1"/>
            </p:cNvSpPr>
            <p:nvPr/>
          </p:nvSpPr>
          <p:spPr bwMode="auto">
            <a:xfrm>
              <a:off x="3612" y="1030"/>
              <a:ext cx="316" cy="2"/>
            </a:xfrm>
            <a:prstGeom prst="line">
              <a:avLst/>
            </a:prstGeom>
            <a:noFill/>
            <a:ln w="381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38" name="Rectangle 113"/>
            <p:cNvSpPr>
              <a:spLocks noChangeArrowheads="1"/>
            </p:cNvSpPr>
            <p:nvPr/>
          </p:nvSpPr>
          <p:spPr bwMode="auto">
            <a:xfrm>
              <a:off x="3991" y="922"/>
              <a:ext cx="3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AA0000"/>
                  </a:solidFill>
                  <a:latin typeface="Arial" pitchFamily="34" charset="0"/>
                </a:rPr>
                <a:t>doped</a:t>
              </a:r>
              <a:endParaRPr lang="en-US">
                <a:solidFill>
                  <a:srgbClr val="AA0000"/>
                </a:solidFill>
                <a:latin typeface="Arial" pitchFamily="34" charset="0"/>
              </a:endParaRPr>
            </a:p>
          </p:txBody>
        </p:sp>
        <p:sp>
          <p:nvSpPr>
            <p:cNvPr id="55339" name="Line 114"/>
            <p:cNvSpPr>
              <a:spLocks noChangeShapeType="1"/>
            </p:cNvSpPr>
            <p:nvPr/>
          </p:nvSpPr>
          <p:spPr bwMode="auto">
            <a:xfrm>
              <a:off x="3612" y="1207"/>
              <a:ext cx="316" cy="2"/>
            </a:xfrm>
            <a:prstGeom prst="line">
              <a:avLst/>
            </a:prstGeom>
            <a:noFill/>
            <a:ln w="38100">
              <a:solidFill>
                <a:srgbClr val="0000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340" name="Rectangle 115"/>
            <p:cNvSpPr>
              <a:spLocks noChangeArrowheads="1"/>
            </p:cNvSpPr>
            <p:nvPr/>
          </p:nvSpPr>
          <p:spPr bwMode="auto">
            <a:xfrm>
              <a:off x="3991" y="1119"/>
              <a:ext cx="46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77"/>
                  </a:solidFill>
                  <a:latin typeface="Arial" pitchFamily="34" charset="0"/>
                </a:rPr>
                <a:t>undoped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341" name="Freeform 120"/>
            <p:cNvSpPr>
              <a:spLocks/>
            </p:cNvSpPr>
            <p:nvPr/>
          </p:nvSpPr>
          <p:spPr bwMode="auto">
            <a:xfrm>
              <a:off x="3554" y="1469"/>
              <a:ext cx="1277" cy="1324"/>
            </a:xfrm>
            <a:custGeom>
              <a:avLst/>
              <a:gdLst>
                <a:gd name="T0" fmla="*/ 0 w 844"/>
                <a:gd name="T1" fmla="*/ 68835 h 808"/>
                <a:gd name="T2" fmla="*/ 3491 w 844"/>
                <a:gd name="T3" fmla="*/ 64383 h 808"/>
                <a:gd name="T4" fmla="*/ 6320 w 844"/>
                <a:gd name="T5" fmla="*/ 50777 h 808"/>
                <a:gd name="T6" fmla="*/ 8488 w 844"/>
                <a:gd name="T7" fmla="*/ 45989 h 808"/>
                <a:gd name="T8" fmla="*/ 13617 w 844"/>
                <a:gd name="T9" fmla="*/ 45652 h 808"/>
                <a:gd name="T10" fmla="*/ 27602 w 844"/>
                <a:gd name="T11" fmla="*/ 44657 h 808"/>
                <a:gd name="T12" fmla="*/ 32409 w 844"/>
                <a:gd name="T13" fmla="*/ 34763 h 808"/>
                <a:gd name="T14" fmla="*/ 34090 w 844"/>
                <a:gd name="T15" fmla="*/ 14969 h 808"/>
                <a:gd name="T16" fmla="*/ 35069 w 844"/>
                <a:gd name="T17" fmla="*/ 0 h 8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44"/>
                <a:gd name="T28" fmla="*/ 0 h 808"/>
                <a:gd name="T29" fmla="*/ 844 w 844"/>
                <a:gd name="T30" fmla="*/ 808 h 80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44" h="808">
                  <a:moveTo>
                    <a:pt x="0" y="808"/>
                  </a:moveTo>
                  <a:cubicBezTo>
                    <a:pt x="29" y="799"/>
                    <a:pt x="59" y="791"/>
                    <a:pt x="84" y="756"/>
                  </a:cubicBezTo>
                  <a:cubicBezTo>
                    <a:pt x="109" y="721"/>
                    <a:pt x="132" y="632"/>
                    <a:pt x="152" y="596"/>
                  </a:cubicBezTo>
                  <a:cubicBezTo>
                    <a:pt x="172" y="560"/>
                    <a:pt x="175" y="550"/>
                    <a:pt x="204" y="540"/>
                  </a:cubicBezTo>
                  <a:cubicBezTo>
                    <a:pt x="233" y="530"/>
                    <a:pt x="251" y="539"/>
                    <a:pt x="328" y="536"/>
                  </a:cubicBezTo>
                  <a:cubicBezTo>
                    <a:pt x="405" y="533"/>
                    <a:pt x="589" y="545"/>
                    <a:pt x="664" y="524"/>
                  </a:cubicBezTo>
                  <a:cubicBezTo>
                    <a:pt x="739" y="503"/>
                    <a:pt x="754" y="466"/>
                    <a:pt x="780" y="408"/>
                  </a:cubicBezTo>
                  <a:cubicBezTo>
                    <a:pt x="806" y="350"/>
                    <a:pt x="809" y="244"/>
                    <a:pt x="820" y="176"/>
                  </a:cubicBezTo>
                  <a:cubicBezTo>
                    <a:pt x="831" y="108"/>
                    <a:pt x="837" y="54"/>
                    <a:pt x="844" y="0"/>
                  </a:cubicBezTo>
                </a:path>
              </a:pathLst>
            </a:custGeom>
            <a:noFill/>
            <a:ln w="381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2DDC3F-F39D-4A93-A75E-47F824CB0124}" type="slidenum">
              <a:rPr lang="en-US"/>
              <a:pPr/>
              <a:t>21</a:t>
            </a:fld>
            <a:endParaRPr 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33400" y="990600"/>
            <a:ext cx="8001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</a:t>
            </a:r>
            <a:r>
              <a:rPr lang="en-US" sz="2200">
                <a:latin typeface="Arial" pitchFamily="34" charset="0"/>
              </a:rPr>
              <a:t>Allows flow of electrons in one direction only</a:t>
            </a:r>
            <a:r>
              <a:rPr lang="en-US" sz="2000">
                <a:latin typeface="Arial" pitchFamily="34" charset="0"/>
              </a:rPr>
              <a:t> (e.g., useful</a:t>
            </a:r>
          </a:p>
          <a:p>
            <a:r>
              <a:rPr lang="en-US" sz="2000">
                <a:latin typeface="Arial" pitchFamily="34" charset="0"/>
              </a:rPr>
              <a:t>    to convert alternating current to direct current).</a:t>
            </a:r>
          </a:p>
          <a:p>
            <a:r>
              <a:rPr lang="en-US" sz="2200">
                <a:latin typeface="Arial" pitchFamily="34" charset="0"/>
              </a:rPr>
              <a:t>•  Processing:  diffuse P into one side of a B-doped crystal.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33400" y="2239963"/>
            <a:ext cx="2740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-- No applied potential:</a:t>
            </a:r>
          </a:p>
          <a:p>
            <a:r>
              <a:rPr lang="en-US" sz="2000">
                <a:latin typeface="Arial" pitchFamily="34" charset="0"/>
              </a:rPr>
              <a:t>   no net current flow.</a:t>
            </a:r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533400" y="3124200"/>
            <a:ext cx="33607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-- Forward bias:  carriers</a:t>
            </a:r>
          </a:p>
          <a:p>
            <a:r>
              <a:rPr lang="en-US" sz="2000">
                <a:latin typeface="Arial" pitchFamily="34" charset="0"/>
              </a:rPr>
              <a:t>   flow through </a:t>
            </a:r>
            <a:r>
              <a:rPr lang="en-US" sz="2000" i="1">
                <a:latin typeface="Arial" pitchFamily="34" charset="0"/>
              </a:rPr>
              <a:t>p</a:t>
            </a:r>
            <a:r>
              <a:rPr lang="en-US" sz="2000">
                <a:latin typeface="Arial" pitchFamily="34" charset="0"/>
              </a:rPr>
              <a:t>-type and</a:t>
            </a:r>
          </a:p>
          <a:p>
            <a:r>
              <a:rPr lang="en-US" sz="2000">
                <a:latin typeface="Arial" pitchFamily="34" charset="0"/>
              </a:rPr>
              <a:t>   </a:t>
            </a:r>
            <a:r>
              <a:rPr lang="en-US" sz="2000" i="1">
                <a:latin typeface="Arial" pitchFamily="34" charset="0"/>
              </a:rPr>
              <a:t>n</a:t>
            </a:r>
            <a:r>
              <a:rPr lang="en-US" sz="2000">
                <a:latin typeface="Arial" pitchFamily="34" charset="0"/>
              </a:rPr>
              <a:t>-type regions; holes and</a:t>
            </a:r>
          </a:p>
          <a:p>
            <a:r>
              <a:rPr lang="en-US" sz="2000">
                <a:latin typeface="Arial" pitchFamily="34" charset="0"/>
              </a:rPr>
              <a:t>   electrons recombine at</a:t>
            </a:r>
          </a:p>
          <a:p>
            <a:r>
              <a:rPr lang="en-US" sz="2000">
                <a:latin typeface="Arial" pitchFamily="34" charset="0"/>
              </a:rPr>
              <a:t>   </a:t>
            </a:r>
            <a:r>
              <a:rPr lang="en-US" sz="2000" i="1">
                <a:latin typeface="Arial" pitchFamily="34" charset="0"/>
              </a:rPr>
              <a:t>p</a:t>
            </a:r>
            <a:r>
              <a:rPr lang="en-US" sz="2000">
                <a:latin typeface="Arial" pitchFamily="34" charset="0"/>
              </a:rPr>
              <a:t>-</a:t>
            </a:r>
            <a:r>
              <a:rPr lang="en-US" sz="2000" i="1">
                <a:latin typeface="Arial" pitchFamily="34" charset="0"/>
              </a:rPr>
              <a:t>n</a:t>
            </a:r>
            <a:r>
              <a:rPr lang="en-US" sz="2000">
                <a:latin typeface="Arial" pitchFamily="34" charset="0"/>
              </a:rPr>
              <a:t> junction; current flows.</a:t>
            </a:r>
          </a:p>
        </p:txBody>
      </p:sp>
      <p:sp>
        <p:nvSpPr>
          <p:cNvPr id="367622" name="Rectangle 6"/>
          <p:cNvSpPr>
            <a:spLocks noChangeArrowheads="1"/>
          </p:cNvSpPr>
          <p:nvPr/>
        </p:nvSpPr>
        <p:spPr bwMode="auto">
          <a:xfrm>
            <a:off x="533400" y="4968875"/>
            <a:ext cx="38703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-- Reverse bias:  carriers</a:t>
            </a:r>
          </a:p>
          <a:p>
            <a:r>
              <a:rPr lang="en-US" sz="2000">
                <a:latin typeface="Arial" pitchFamily="34" charset="0"/>
              </a:rPr>
              <a:t>   flow away from </a:t>
            </a:r>
            <a:r>
              <a:rPr lang="en-US" sz="2000" i="1">
                <a:latin typeface="Arial" pitchFamily="34" charset="0"/>
              </a:rPr>
              <a:t>p</a:t>
            </a:r>
            <a:r>
              <a:rPr lang="en-US" sz="2000">
                <a:latin typeface="Arial" pitchFamily="34" charset="0"/>
              </a:rPr>
              <a:t>-</a:t>
            </a:r>
            <a:r>
              <a:rPr lang="en-US" sz="2000" i="1">
                <a:latin typeface="Arial" pitchFamily="34" charset="0"/>
              </a:rPr>
              <a:t>n</a:t>
            </a:r>
            <a:r>
              <a:rPr lang="en-US" sz="2000">
                <a:latin typeface="Arial" pitchFamily="34" charset="0"/>
              </a:rPr>
              <a:t> junction;</a:t>
            </a:r>
          </a:p>
          <a:p>
            <a:r>
              <a:rPr lang="en-US" sz="2000">
                <a:latin typeface="Arial" pitchFamily="34" charset="0"/>
              </a:rPr>
              <a:t>   junction region depleted of </a:t>
            </a:r>
            <a:br>
              <a:rPr lang="en-US" sz="2000">
                <a:latin typeface="Arial" pitchFamily="34" charset="0"/>
              </a:rPr>
            </a:br>
            <a:r>
              <a:rPr lang="en-US" sz="2000">
                <a:latin typeface="Arial" pitchFamily="34" charset="0"/>
              </a:rPr>
              <a:t>   carriers; little current flow.</a:t>
            </a:r>
          </a:p>
        </p:txBody>
      </p:sp>
      <p:sp>
        <p:nvSpPr>
          <p:cNvPr id="57351" name="Rectangle 1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i="1" smtClean="0">
                <a:ea typeface="ＭＳ Ｐゴシック" charset="-128"/>
              </a:rPr>
              <a:t>p</a:t>
            </a:r>
            <a:r>
              <a:rPr lang="en-US" smtClean="0">
                <a:ea typeface="ＭＳ Ｐゴシック" charset="-128"/>
              </a:rPr>
              <a:t>-</a:t>
            </a:r>
            <a:r>
              <a:rPr lang="en-US" i="1" smtClean="0">
                <a:ea typeface="ＭＳ Ｐゴシック" charset="-128"/>
              </a:rPr>
              <a:t>n</a:t>
            </a:r>
            <a:r>
              <a:rPr lang="en-US" smtClean="0">
                <a:ea typeface="ＭＳ Ｐゴシック" charset="-128"/>
              </a:rPr>
              <a:t> Rectifying Junction</a:t>
            </a:r>
          </a:p>
        </p:txBody>
      </p:sp>
      <p:grpSp>
        <p:nvGrpSpPr>
          <p:cNvPr id="2" name="Group 137"/>
          <p:cNvGrpSpPr>
            <a:grpSpLocks/>
          </p:cNvGrpSpPr>
          <p:nvPr/>
        </p:nvGrpSpPr>
        <p:grpSpPr bwMode="auto">
          <a:xfrm>
            <a:off x="4572000" y="3365500"/>
            <a:ext cx="3429000" cy="1409700"/>
            <a:chOff x="2880" y="2120"/>
            <a:chExt cx="2160" cy="888"/>
          </a:xfrm>
        </p:grpSpPr>
        <p:sp>
          <p:nvSpPr>
            <p:cNvPr id="57416" name="Rectangle 45"/>
            <p:cNvSpPr>
              <a:spLocks noChangeArrowheads="1"/>
            </p:cNvSpPr>
            <p:nvPr/>
          </p:nvSpPr>
          <p:spPr bwMode="auto">
            <a:xfrm>
              <a:off x="3096" y="2160"/>
              <a:ext cx="864" cy="576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7" name="Rectangle 46"/>
            <p:cNvSpPr>
              <a:spLocks noChangeArrowheads="1"/>
            </p:cNvSpPr>
            <p:nvPr/>
          </p:nvSpPr>
          <p:spPr bwMode="auto">
            <a:xfrm>
              <a:off x="3960" y="2160"/>
              <a:ext cx="864" cy="576"/>
            </a:xfrm>
            <a:prstGeom prst="rect">
              <a:avLst/>
            </a:prstGeom>
            <a:solidFill>
              <a:srgbClr val="BBBBB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8" name="Oval 47"/>
            <p:cNvSpPr>
              <a:spLocks noChangeArrowheads="1"/>
            </p:cNvSpPr>
            <p:nvPr/>
          </p:nvSpPr>
          <p:spPr bwMode="auto">
            <a:xfrm>
              <a:off x="3816" y="2360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9" name="Oval 48"/>
            <p:cNvSpPr>
              <a:spLocks noChangeArrowheads="1"/>
            </p:cNvSpPr>
            <p:nvPr/>
          </p:nvSpPr>
          <p:spPr bwMode="auto">
            <a:xfrm>
              <a:off x="3810" y="2179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0" name="Oval 49"/>
            <p:cNvSpPr>
              <a:spLocks noChangeArrowheads="1"/>
            </p:cNvSpPr>
            <p:nvPr/>
          </p:nvSpPr>
          <p:spPr bwMode="auto">
            <a:xfrm>
              <a:off x="3632" y="2448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1" name="Oval 50"/>
            <p:cNvSpPr>
              <a:spLocks noChangeArrowheads="1"/>
            </p:cNvSpPr>
            <p:nvPr/>
          </p:nvSpPr>
          <p:spPr bwMode="auto">
            <a:xfrm>
              <a:off x="3800" y="2568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2" name="Oval 51"/>
            <p:cNvSpPr>
              <a:spLocks noChangeArrowheads="1"/>
            </p:cNvSpPr>
            <p:nvPr/>
          </p:nvSpPr>
          <p:spPr bwMode="auto">
            <a:xfrm>
              <a:off x="3336" y="2288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3" name="Rectangle 53"/>
            <p:cNvSpPr>
              <a:spLocks noChangeArrowheads="1"/>
            </p:cNvSpPr>
            <p:nvPr/>
          </p:nvSpPr>
          <p:spPr bwMode="auto">
            <a:xfrm>
              <a:off x="3824" y="2312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24" name="Rectangle 54"/>
            <p:cNvSpPr>
              <a:spLocks noChangeArrowheads="1"/>
            </p:cNvSpPr>
            <p:nvPr/>
          </p:nvSpPr>
          <p:spPr bwMode="auto">
            <a:xfrm>
              <a:off x="3826" y="2131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25" name="Rectangle 55"/>
            <p:cNvSpPr>
              <a:spLocks noChangeArrowheads="1"/>
            </p:cNvSpPr>
            <p:nvPr/>
          </p:nvSpPr>
          <p:spPr bwMode="auto">
            <a:xfrm>
              <a:off x="3648" y="2392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26" name="Rectangle 56"/>
            <p:cNvSpPr>
              <a:spLocks noChangeArrowheads="1"/>
            </p:cNvSpPr>
            <p:nvPr/>
          </p:nvSpPr>
          <p:spPr bwMode="auto">
            <a:xfrm>
              <a:off x="3816" y="2512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27" name="Rectangle 57"/>
            <p:cNvSpPr>
              <a:spLocks noChangeArrowheads="1"/>
            </p:cNvSpPr>
            <p:nvPr/>
          </p:nvSpPr>
          <p:spPr bwMode="auto">
            <a:xfrm>
              <a:off x="3344" y="2240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28" name="Oval 59"/>
            <p:cNvSpPr>
              <a:spLocks noChangeArrowheads="1"/>
            </p:cNvSpPr>
            <p:nvPr/>
          </p:nvSpPr>
          <p:spPr bwMode="auto">
            <a:xfrm>
              <a:off x="3974" y="2571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9" name="Oval 60"/>
            <p:cNvSpPr>
              <a:spLocks noChangeArrowheads="1"/>
            </p:cNvSpPr>
            <p:nvPr/>
          </p:nvSpPr>
          <p:spPr bwMode="auto">
            <a:xfrm>
              <a:off x="4256" y="2472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30" name="Oval 61"/>
            <p:cNvSpPr>
              <a:spLocks noChangeArrowheads="1"/>
            </p:cNvSpPr>
            <p:nvPr/>
          </p:nvSpPr>
          <p:spPr bwMode="auto">
            <a:xfrm>
              <a:off x="3968" y="2400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31" name="Oval 62"/>
            <p:cNvSpPr>
              <a:spLocks noChangeArrowheads="1"/>
            </p:cNvSpPr>
            <p:nvPr/>
          </p:nvSpPr>
          <p:spPr bwMode="auto">
            <a:xfrm>
              <a:off x="3984" y="2184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32" name="Oval 63"/>
            <p:cNvSpPr>
              <a:spLocks noChangeArrowheads="1"/>
            </p:cNvSpPr>
            <p:nvPr/>
          </p:nvSpPr>
          <p:spPr bwMode="auto">
            <a:xfrm>
              <a:off x="4536" y="2400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33" name="Rectangle 65"/>
            <p:cNvSpPr>
              <a:spLocks noChangeArrowheads="1"/>
            </p:cNvSpPr>
            <p:nvPr/>
          </p:nvSpPr>
          <p:spPr bwMode="auto">
            <a:xfrm>
              <a:off x="4006" y="2507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34" name="Rectangle 66"/>
            <p:cNvSpPr>
              <a:spLocks noChangeArrowheads="1"/>
            </p:cNvSpPr>
            <p:nvPr/>
          </p:nvSpPr>
          <p:spPr bwMode="auto">
            <a:xfrm>
              <a:off x="4296" y="2408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35" name="Rectangle 67"/>
            <p:cNvSpPr>
              <a:spLocks noChangeArrowheads="1"/>
            </p:cNvSpPr>
            <p:nvPr/>
          </p:nvSpPr>
          <p:spPr bwMode="auto">
            <a:xfrm>
              <a:off x="4008" y="2336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36" name="Rectangle 68"/>
            <p:cNvSpPr>
              <a:spLocks noChangeArrowheads="1"/>
            </p:cNvSpPr>
            <p:nvPr/>
          </p:nvSpPr>
          <p:spPr bwMode="auto">
            <a:xfrm>
              <a:off x="4016" y="2120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37" name="Rectangle 69"/>
            <p:cNvSpPr>
              <a:spLocks noChangeArrowheads="1"/>
            </p:cNvSpPr>
            <p:nvPr/>
          </p:nvSpPr>
          <p:spPr bwMode="auto">
            <a:xfrm>
              <a:off x="4568" y="2336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38" name="Rectangle 71"/>
            <p:cNvSpPr>
              <a:spLocks noChangeArrowheads="1"/>
            </p:cNvSpPr>
            <p:nvPr/>
          </p:nvSpPr>
          <p:spPr bwMode="auto">
            <a:xfrm>
              <a:off x="3096" y="2120"/>
              <a:ext cx="4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Arial" pitchFamily="34" charset="0"/>
                </a:rPr>
                <a:t>p</a:t>
              </a:r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-type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39" name="Rectangle 73"/>
            <p:cNvSpPr>
              <a:spLocks noChangeArrowheads="1"/>
            </p:cNvSpPr>
            <p:nvPr/>
          </p:nvSpPr>
          <p:spPr bwMode="auto">
            <a:xfrm>
              <a:off x="4248" y="2120"/>
              <a:ext cx="4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Arial" pitchFamily="34" charset="0"/>
                </a:rPr>
                <a:t>n</a:t>
              </a:r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-type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57440" name="Freeform 75"/>
            <p:cNvSpPr>
              <a:spLocks/>
            </p:cNvSpPr>
            <p:nvPr/>
          </p:nvSpPr>
          <p:spPr bwMode="auto">
            <a:xfrm>
              <a:off x="2880" y="2448"/>
              <a:ext cx="2160" cy="432"/>
            </a:xfrm>
            <a:custGeom>
              <a:avLst/>
              <a:gdLst>
                <a:gd name="T0" fmla="*/ 216 w 2160"/>
                <a:gd name="T1" fmla="*/ 0 h 432"/>
                <a:gd name="T2" fmla="*/ 0 w 2160"/>
                <a:gd name="T3" fmla="*/ 0 h 432"/>
                <a:gd name="T4" fmla="*/ 0 w 2160"/>
                <a:gd name="T5" fmla="*/ 432 h 432"/>
                <a:gd name="T6" fmla="*/ 2160 w 2160"/>
                <a:gd name="T7" fmla="*/ 432 h 432"/>
                <a:gd name="T8" fmla="*/ 2160 w 2160"/>
                <a:gd name="T9" fmla="*/ 0 h 432"/>
                <a:gd name="T10" fmla="*/ 1944 w 2160"/>
                <a:gd name="T11" fmla="*/ 0 h 4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432"/>
                <a:gd name="T20" fmla="*/ 2160 w 2160"/>
                <a:gd name="T21" fmla="*/ 432 h 4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432">
                  <a:moveTo>
                    <a:pt x="216" y="0"/>
                  </a:moveTo>
                  <a:lnTo>
                    <a:pt x="0" y="0"/>
                  </a:lnTo>
                  <a:lnTo>
                    <a:pt x="0" y="432"/>
                  </a:lnTo>
                  <a:lnTo>
                    <a:pt x="2160" y="432"/>
                  </a:lnTo>
                  <a:lnTo>
                    <a:pt x="2160" y="0"/>
                  </a:lnTo>
                  <a:lnTo>
                    <a:pt x="1944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41" name="Rectangle 77"/>
            <p:cNvSpPr>
              <a:spLocks noChangeArrowheads="1"/>
            </p:cNvSpPr>
            <p:nvPr/>
          </p:nvSpPr>
          <p:spPr bwMode="auto">
            <a:xfrm>
              <a:off x="2880" y="2264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AA0000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42" name="Rectangle 78"/>
            <p:cNvSpPr>
              <a:spLocks noChangeArrowheads="1"/>
            </p:cNvSpPr>
            <p:nvPr/>
          </p:nvSpPr>
          <p:spPr bwMode="auto">
            <a:xfrm>
              <a:off x="4968" y="2264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57443" name="Group 136"/>
            <p:cNvGrpSpPr>
              <a:grpSpLocks/>
            </p:cNvGrpSpPr>
            <p:nvPr/>
          </p:nvGrpSpPr>
          <p:grpSpPr bwMode="auto">
            <a:xfrm>
              <a:off x="3864" y="2768"/>
              <a:ext cx="217" cy="216"/>
              <a:chOff x="3864" y="2768"/>
              <a:chExt cx="217" cy="216"/>
            </a:xfrm>
          </p:grpSpPr>
          <p:sp>
            <p:nvSpPr>
              <p:cNvPr id="57447" name="Line 79"/>
              <p:cNvSpPr>
                <a:spLocks noChangeShapeType="1"/>
              </p:cNvSpPr>
              <p:nvPr/>
            </p:nvSpPr>
            <p:spPr bwMode="auto">
              <a:xfrm flipV="1">
                <a:off x="3864" y="2768"/>
                <a:ext cx="1" cy="21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7448" name="Line 80"/>
              <p:cNvSpPr>
                <a:spLocks noChangeShapeType="1"/>
              </p:cNvSpPr>
              <p:nvPr/>
            </p:nvSpPr>
            <p:spPr bwMode="auto">
              <a:xfrm flipV="1">
                <a:off x="3936" y="2832"/>
                <a:ext cx="1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7449" name="Line 81"/>
              <p:cNvSpPr>
                <a:spLocks noChangeShapeType="1"/>
              </p:cNvSpPr>
              <p:nvPr/>
            </p:nvSpPr>
            <p:spPr bwMode="auto">
              <a:xfrm flipV="1">
                <a:off x="4008" y="2768"/>
                <a:ext cx="1" cy="21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7450" name="Line 82"/>
              <p:cNvSpPr>
                <a:spLocks noChangeShapeType="1"/>
              </p:cNvSpPr>
              <p:nvPr/>
            </p:nvSpPr>
            <p:spPr bwMode="auto">
              <a:xfrm flipV="1">
                <a:off x="4080" y="2832"/>
                <a:ext cx="1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57444" name="Group 85"/>
            <p:cNvGrpSpPr>
              <a:grpSpLocks/>
            </p:cNvGrpSpPr>
            <p:nvPr/>
          </p:nvGrpSpPr>
          <p:grpSpPr bwMode="auto">
            <a:xfrm>
              <a:off x="4344" y="2896"/>
              <a:ext cx="504" cy="112"/>
              <a:chOff x="4344" y="2896"/>
              <a:chExt cx="504" cy="112"/>
            </a:xfrm>
          </p:grpSpPr>
          <p:sp>
            <p:nvSpPr>
              <p:cNvPr id="57445" name="Freeform 83"/>
              <p:cNvSpPr>
                <a:spLocks/>
              </p:cNvSpPr>
              <p:nvPr/>
            </p:nvSpPr>
            <p:spPr bwMode="auto">
              <a:xfrm>
                <a:off x="4728" y="2896"/>
                <a:ext cx="120" cy="112"/>
              </a:xfrm>
              <a:custGeom>
                <a:avLst/>
                <a:gdLst>
                  <a:gd name="T0" fmla="*/ 120 w 120"/>
                  <a:gd name="T1" fmla="*/ 56 h 112"/>
                  <a:gd name="T2" fmla="*/ 0 w 120"/>
                  <a:gd name="T3" fmla="*/ 112 h 112"/>
                  <a:gd name="T4" fmla="*/ 40 w 120"/>
                  <a:gd name="T5" fmla="*/ 56 h 112"/>
                  <a:gd name="T6" fmla="*/ 0 w 120"/>
                  <a:gd name="T7" fmla="*/ 0 h 112"/>
                  <a:gd name="T8" fmla="*/ 120 w 120"/>
                  <a:gd name="T9" fmla="*/ 56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0"/>
                  <a:gd name="T16" fmla="*/ 0 h 112"/>
                  <a:gd name="T17" fmla="*/ 120 w 120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0" h="112">
                    <a:moveTo>
                      <a:pt x="120" y="56"/>
                    </a:moveTo>
                    <a:lnTo>
                      <a:pt x="0" y="112"/>
                    </a:lnTo>
                    <a:lnTo>
                      <a:pt x="40" y="56"/>
                    </a:lnTo>
                    <a:lnTo>
                      <a:pt x="0" y="0"/>
                    </a:lnTo>
                    <a:lnTo>
                      <a:pt x="120" y="56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6" name="Line 84"/>
              <p:cNvSpPr>
                <a:spLocks noChangeShapeType="1"/>
              </p:cNvSpPr>
              <p:nvPr/>
            </p:nvSpPr>
            <p:spPr bwMode="auto">
              <a:xfrm>
                <a:off x="4344" y="2952"/>
                <a:ext cx="424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</p:grpSp>
      <p:sp>
        <p:nvSpPr>
          <p:cNvPr id="57353" name="AutoShape 11"/>
          <p:cNvSpPr>
            <a:spLocks noChangeAspect="1" noChangeArrowheads="1" noTextEdit="1"/>
          </p:cNvSpPr>
          <p:nvPr/>
        </p:nvSpPr>
        <p:spPr bwMode="auto">
          <a:xfrm>
            <a:off x="4914900" y="2057400"/>
            <a:ext cx="2781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7354" name="Rectangle 13"/>
          <p:cNvSpPr>
            <a:spLocks noChangeArrowheads="1"/>
          </p:cNvSpPr>
          <p:nvPr/>
        </p:nvSpPr>
        <p:spPr bwMode="auto">
          <a:xfrm>
            <a:off x="4927600" y="2133600"/>
            <a:ext cx="1371600" cy="91440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5" name="Rectangle 14"/>
          <p:cNvSpPr>
            <a:spLocks noChangeArrowheads="1"/>
          </p:cNvSpPr>
          <p:nvPr/>
        </p:nvSpPr>
        <p:spPr bwMode="auto">
          <a:xfrm>
            <a:off x="6299200" y="2133600"/>
            <a:ext cx="1371600" cy="914400"/>
          </a:xfrm>
          <a:prstGeom prst="rect">
            <a:avLst/>
          </a:prstGeom>
          <a:solidFill>
            <a:srgbClr val="BBBBB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7356" name="Group 20"/>
          <p:cNvGrpSpPr>
            <a:grpSpLocks/>
          </p:cNvGrpSpPr>
          <p:nvPr/>
        </p:nvGrpSpPr>
        <p:grpSpPr bwMode="auto">
          <a:xfrm>
            <a:off x="5029200" y="2235200"/>
            <a:ext cx="1066800" cy="698500"/>
            <a:chOff x="3168" y="1408"/>
            <a:chExt cx="672" cy="440"/>
          </a:xfrm>
        </p:grpSpPr>
        <p:sp>
          <p:nvSpPr>
            <p:cNvPr id="57411" name="Oval 15"/>
            <p:cNvSpPr>
              <a:spLocks noChangeArrowheads="1"/>
            </p:cNvSpPr>
            <p:nvPr/>
          </p:nvSpPr>
          <p:spPr bwMode="auto">
            <a:xfrm>
              <a:off x="3224" y="1672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2" name="Oval 16"/>
            <p:cNvSpPr>
              <a:spLocks noChangeArrowheads="1"/>
            </p:cNvSpPr>
            <p:nvPr/>
          </p:nvSpPr>
          <p:spPr bwMode="auto">
            <a:xfrm>
              <a:off x="3168" y="1408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3" name="Oval 17"/>
            <p:cNvSpPr>
              <a:spLocks noChangeArrowheads="1"/>
            </p:cNvSpPr>
            <p:nvPr/>
          </p:nvSpPr>
          <p:spPr bwMode="auto">
            <a:xfrm>
              <a:off x="3408" y="1504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4" name="Oval 18"/>
            <p:cNvSpPr>
              <a:spLocks noChangeArrowheads="1"/>
            </p:cNvSpPr>
            <p:nvPr/>
          </p:nvSpPr>
          <p:spPr bwMode="auto">
            <a:xfrm>
              <a:off x="3608" y="1704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5" name="Oval 19"/>
            <p:cNvSpPr>
              <a:spLocks noChangeArrowheads="1"/>
            </p:cNvSpPr>
            <p:nvPr/>
          </p:nvSpPr>
          <p:spPr bwMode="auto">
            <a:xfrm>
              <a:off x="3696" y="1456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357" name="Group 26"/>
          <p:cNvGrpSpPr>
            <a:grpSpLocks/>
          </p:cNvGrpSpPr>
          <p:nvPr/>
        </p:nvGrpSpPr>
        <p:grpSpPr bwMode="auto">
          <a:xfrm>
            <a:off x="5041900" y="2146300"/>
            <a:ext cx="1016000" cy="847725"/>
            <a:chOff x="3176" y="1352"/>
            <a:chExt cx="640" cy="534"/>
          </a:xfrm>
        </p:grpSpPr>
        <p:sp>
          <p:nvSpPr>
            <p:cNvPr id="57406" name="Rectangle 21"/>
            <p:cNvSpPr>
              <a:spLocks noChangeArrowheads="1"/>
            </p:cNvSpPr>
            <p:nvPr/>
          </p:nvSpPr>
          <p:spPr bwMode="auto">
            <a:xfrm>
              <a:off x="3240" y="1616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07" name="Rectangle 22"/>
            <p:cNvSpPr>
              <a:spLocks noChangeArrowheads="1"/>
            </p:cNvSpPr>
            <p:nvPr/>
          </p:nvSpPr>
          <p:spPr bwMode="auto">
            <a:xfrm>
              <a:off x="3176" y="1352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08" name="Rectangle 23"/>
            <p:cNvSpPr>
              <a:spLocks noChangeArrowheads="1"/>
            </p:cNvSpPr>
            <p:nvPr/>
          </p:nvSpPr>
          <p:spPr bwMode="auto">
            <a:xfrm>
              <a:off x="3416" y="1448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09" name="Rectangle 24"/>
            <p:cNvSpPr>
              <a:spLocks noChangeArrowheads="1"/>
            </p:cNvSpPr>
            <p:nvPr/>
          </p:nvSpPr>
          <p:spPr bwMode="auto">
            <a:xfrm>
              <a:off x="3624" y="1656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10" name="Rectangle 25"/>
            <p:cNvSpPr>
              <a:spLocks noChangeArrowheads="1"/>
            </p:cNvSpPr>
            <p:nvPr/>
          </p:nvSpPr>
          <p:spPr bwMode="auto">
            <a:xfrm>
              <a:off x="3704" y="1400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57358" name="Group 32"/>
          <p:cNvGrpSpPr>
            <a:grpSpLocks/>
          </p:cNvGrpSpPr>
          <p:nvPr/>
        </p:nvGrpSpPr>
        <p:grpSpPr bwMode="auto">
          <a:xfrm>
            <a:off x="6413500" y="2286000"/>
            <a:ext cx="1143000" cy="685800"/>
            <a:chOff x="4040" y="1440"/>
            <a:chExt cx="720" cy="432"/>
          </a:xfrm>
        </p:grpSpPr>
        <p:sp>
          <p:nvSpPr>
            <p:cNvPr id="57401" name="Oval 27"/>
            <p:cNvSpPr>
              <a:spLocks noChangeArrowheads="1"/>
            </p:cNvSpPr>
            <p:nvPr/>
          </p:nvSpPr>
          <p:spPr bwMode="auto">
            <a:xfrm>
              <a:off x="4040" y="1704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02" name="Oval 28"/>
            <p:cNvSpPr>
              <a:spLocks noChangeArrowheads="1"/>
            </p:cNvSpPr>
            <p:nvPr/>
          </p:nvSpPr>
          <p:spPr bwMode="auto">
            <a:xfrm>
              <a:off x="4184" y="1440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03" name="Oval 29"/>
            <p:cNvSpPr>
              <a:spLocks noChangeArrowheads="1"/>
            </p:cNvSpPr>
            <p:nvPr/>
          </p:nvSpPr>
          <p:spPr bwMode="auto">
            <a:xfrm>
              <a:off x="4328" y="1680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04" name="Oval 30"/>
            <p:cNvSpPr>
              <a:spLocks noChangeArrowheads="1"/>
            </p:cNvSpPr>
            <p:nvPr/>
          </p:nvSpPr>
          <p:spPr bwMode="auto">
            <a:xfrm>
              <a:off x="4472" y="1488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05" name="Oval 31"/>
            <p:cNvSpPr>
              <a:spLocks noChangeArrowheads="1"/>
            </p:cNvSpPr>
            <p:nvPr/>
          </p:nvSpPr>
          <p:spPr bwMode="auto">
            <a:xfrm>
              <a:off x="4616" y="1728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359" name="Group 38"/>
          <p:cNvGrpSpPr>
            <a:grpSpLocks/>
          </p:cNvGrpSpPr>
          <p:nvPr/>
        </p:nvGrpSpPr>
        <p:grpSpPr bwMode="auto">
          <a:xfrm>
            <a:off x="6477000" y="2184400"/>
            <a:ext cx="1016000" cy="822325"/>
            <a:chOff x="4080" y="1376"/>
            <a:chExt cx="640" cy="518"/>
          </a:xfrm>
        </p:grpSpPr>
        <p:sp>
          <p:nvSpPr>
            <p:cNvPr id="57396" name="Rectangle 33"/>
            <p:cNvSpPr>
              <a:spLocks noChangeArrowheads="1"/>
            </p:cNvSpPr>
            <p:nvPr/>
          </p:nvSpPr>
          <p:spPr bwMode="auto">
            <a:xfrm>
              <a:off x="4080" y="1640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97" name="Rectangle 34"/>
            <p:cNvSpPr>
              <a:spLocks noChangeArrowheads="1"/>
            </p:cNvSpPr>
            <p:nvPr/>
          </p:nvSpPr>
          <p:spPr bwMode="auto">
            <a:xfrm>
              <a:off x="4224" y="1376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98" name="Rectangle 35"/>
            <p:cNvSpPr>
              <a:spLocks noChangeArrowheads="1"/>
            </p:cNvSpPr>
            <p:nvPr/>
          </p:nvSpPr>
          <p:spPr bwMode="auto">
            <a:xfrm>
              <a:off x="4368" y="1616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99" name="Rectangle 36"/>
            <p:cNvSpPr>
              <a:spLocks noChangeArrowheads="1"/>
            </p:cNvSpPr>
            <p:nvPr/>
          </p:nvSpPr>
          <p:spPr bwMode="auto">
            <a:xfrm>
              <a:off x="4512" y="1424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400" name="Rectangle 37"/>
            <p:cNvSpPr>
              <a:spLocks noChangeArrowheads="1"/>
            </p:cNvSpPr>
            <p:nvPr/>
          </p:nvSpPr>
          <p:spPr bwMode="auto">
            <a:xfrm>
              <a:off x="4656" y="1664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</p:grpSp>
      <p:sp>
        <p:nvSpPr>
          <p:cNvPr id="57360" name="Rectangle 39"/>
          <p:cNvSpPr>
            <a:spLocks noChangeArrowheads="1"/>
          </p:cNvSpPr>
          <p:nvPr/>
        </p:nvSpPr>
        <p:spPr bwMode="auto">
          <a:xfrm>
            <a:off x="5270500" y="2070100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000000"/>
                </a:solidFill>
                <a:latin typeface="Arial" pitchFamily="34" charset="0"/>
              </a:rPr>
              <a:t>p-</a:t>
            </a: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type</a:t>
            </a:r>
            <a:endParaRPr lang="en-US" i="1">
              <a:latin typeface="Arial" pitchFamily="34" charset="0"/>
            </a:endParaRPr>
          </a:p>
        </p:txBody>
      </p:sp>
      <p:sp>
        <p:nvSpPr>
          <p:cNvPr id="57361" name="Rectangle 41"/>
          <p:cNvSpPr>
            <a:spLocks noChangeArrowheads="1"/>
          </p:cNvSpPr>
          <p:nvPr/>
        </p:nvSpPr>
        <p:spPr bwMode="auto">
          <a:xfrm>
            <a:off x="6756400" y="2070100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000000"/>
                </a:solidFill>
                <a:latin typeface="Arial" pitchFamily="34" charset="0"/>
              </a:rPr>
              <a:t>n</a:t>
            </a: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-type</a:t>
            </a:r>
            <a:endParaRPr lang="en-US">
              <a:latin typeface="Arial" pitchFamily="34" charset="0"/>
            </a:endParaRPr>
          </a:p>
        </p:txBody>
      </p:sp>
      <p:sp>
        <p:nvSpPr>
          <p:cNvPr id="57362" name="Rectangle 128"/>
          <p:cNvSpPr>
            <a:spLocks noChangeArrowheads="1"/>
          </p:cNvSpPr>
          <p:nvPr/>
        </p:nvSpPr>
        <p:spPr bwMode="auto">
          <a:xfrm>
            <a:off x="7996238" y="2327275"/>
            <a:ext cx="9398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18.21 Callister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  <a:p>
            <a:endParaRPr lang="en-US" sz="120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4597400" y="5041900"/>
            <a:ext cx="3492500" cy="1384300"/>
            <a:chOff x="2896" y="3176"/>
            <a:chExt cx="2200" cy="872"/>
          </a:xfrm>
        </p:grpSpPr>
        <p:sp>
          <p:nvSpPr>
            <p:cNvPr id="57364" name="Rectangle 89"/>
            <p:cNvSpPr>
              <a:spLocks noChangeArrowheads="1"/>
            </p:cNvSpPr>
            <p:nvPr/>
          </p:nvSpPr>
          <p:spPr bwMode="auto">
            <a:xfrm>
              <a:off x="3112" y="3216"/>
              <a:ext cx="864" cy="576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5" name="Rectangle 90"/>
            <p:cNvSpPr>
              <a:spLocks noChangeArrowheads="1"/>
            </p:cNvSpPr>
            <p:nvPr/>
          </p:nvSpPr>
          <p:spPr bwMode="auto">
            <a:xfrm>
              <a:off x="3976" y="3216"/>
              <a:ext cx="864" cy="576"/>
            </a:xfrm>
            <a:prstGeom prst="rect">
              <a:avLst/>
            </a:prstGeom>
            <a:solidFill>
              <a:srgbClr val="BBBBB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6" name="Oval 91"/>
            <p:cNvSpPr>
              <a:spLocks noChangeArrowheads="1"/>
            </p:cNvSpPr>
            <p:nvPr/>
          </p:nvSpPr>
          <p:spPr bwMode="auto">
            <a:xfrm>
              <a:off x="3544" y="3568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7" name="Oval 92"/>
            <p:cNvSpPr>
              <a:spLocks noChangeArrowheads="1"/>
            </p:cNvSpPr>
            <p:nvPr/>
          </p:nvSpPr>
          <p:spPr bwMode="auto">
            <a:xfrm>
              <a:off x="3632" y="3352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8" name="Oval 93"/>
            <p:cNvSpPr>
              <a:spLocks noChangeArrowheads="1"/>
            </p:cNvSpPr>
            <p:nvPr/>
          </p:nvSpPr>
          <p:spPr bwMode="auto">
            <a:xfrm>
              <a:off x="3296" y="3432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9" name="Oval 94"/>
            <p:cNvSpPr>
              <a:spLocks noChangeArrowheads="1"/>
            </p:cNvSpPr>
            <p:nvPr/>
          </p:nvSpPr>
          <p:spPr bwMode="auto">
            <a:xfrm>
              <a:off x="3176" y="3624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70" name="Oval 95"/>
            <p:cNvSpPr>
              <a:spLocks noChangeArrowheads="1"/>
            </p:cNvSpPr>
            <p:nvPr/>
          </p:nvSpPr>
          <p:spPr bwMode="auto">
            <a:xfrm>
              <a:off x="3136" y="3280"/>
              <a:ext cx="144" cy="144"/>
            </a:xfrm>
            <a:prstGeom prst="ellipse">
              <a:avLst/>
            </a:prstGeom>
            <a:solidFill>
              <a:srgbClr val="AA0000"/>
            </a:solidFill>
            <a:ln w="25400">
              <a:solidFill>
                <a:srgbClr val="AA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71" name="Rectangle 97"/>
            <p:cNvSpPr>
              <a:spLocks noChangeArrowheads="1"/>
            </p:cNvSpPr>
            <p:nvPr/>
          </p:nvSpPr>
          <p:spPr bwMode="auto">
            <a:xfrm>
              <a:off x="3560" y="3512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72" name="Rectangle 98"/>
            <p:cNvSpPr>
              <a:spLocks noChangeArrowheads="1"/>
            </p:cNvSpPr>
            <p:nvPr/>
          </p:nvSpPr>
          <p:spPr bwMode="auto">
            <a:xfrm>
              <a:off x="3648" y="3296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73" name="Rectangle 99"/>
            <p:cNvSpPr>
              <a:spLocks noChangeArrowheads="1"/>
            </p:cNvSpPr>
            <p:nvPr/>
          </p:nvSpPr>
          <p:spPr bwMode="auto">
            <a:xfrm>
              <a:off x="3304" y="3384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74" name="Rectangle 100"/>
            <p:cNvSpPr>
              <a:spLocks noChangeArrowheads="1"/>
            </p:cNvSpPr>
            <p:nvPr/>
          </p:nvSpPr>
          <p:spPr bwMode="auto">
            <a:xfrm>
              <a:off x="3184" y="3576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75" name="Rectangle 101"/>
            <p:cNvSpPr>
              <a:spLocks noChangeArrowheads="1"/>
            </p:cNvSpPr>
            <p:nvPr/>
          </p:nvSpPr>
          <p:spPr bwMode="auto">
            <a:xfrm>
              <a:off x="3152" y="3224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76" name="Oval 104"/>
            <p:cNvSpPr>
              <a:spLocks noChangeArrowheads="1"/>
            </p:cNvSpPr>
            <p:nvPr/>
          </p:nvSpPr>
          <p:spPr bwMode="auto">
            <a:xfrm>
              <a:off x="4280" y="3600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77" name="Oval 105"/>
            <p:cNvSpPr>
              <a:spLocks noChangeArrowheads="1"/>
            </p:cNvSpPr>
            <p:nvPr/>
          </p:nvSpPr>
          <p:spPr bwMode="auto">
            <a:xfrm>
              <a:off x="4280" y="3384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78" name="Oval 106"/>
            <p:cNvSpPr>
              <a:spLocks noChangeArrowheads="1"/>
            </p:cNvSpPr>
            <p:nvPr/>
          </p:nvSpPr>
          <p:spPr bwMode="auto">
            <a:xfrm>
              <a:off x="4648" y="3240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79" name="Oval 107"/>
            <p:cNvSpPr>
              <a:spLocks noChangeArrowheads="1"/>
            </p:cNvSpPr>
            <p:nvPr/>
          </p:nvSpPr>
          <p:spPr bwMode="auto">
            <a:xfrm>
              <a:off x="4552" y="3456"/>
              <a:ext cx="144" cy="144"/>
            </a:xfrm>
            <a:prstGeom prst="ellipse">
              <a:avLst/>
            </a:prstGeom>
            <a:solidFill>
              <a:srgbClr val="555555"/>
            </a:solidFill>
            <a:ln w="25400">
              <a:solidFill>
                <a:srgbClr val="55555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380" name="Group 134"/>
            <p:cNvGrpSpPr>
              <a:grpSpLocks/>
            </p:cNvGrpSpPr>
            <p:nvPr/>
          </p:nvGrpSpPr>
          <p:grpSpPr bwMode="auto">
            <a:xfrm>
              <a:off x="4668" y="3556"/>
              <a:ext cx="144" cy="230"/>
              <a:chOff x="4696" y="3584"/>
              <a:chExt cx="144" cy="230"/>
            </a:xfrm>
          </p:grpSpPr>
          <p:sp>
            <p:nvSpPr>
              <p:cNvPr id="57394" name="Oval 103"/>
              <p:cNvSpPr>
                <a:spLocks noChangeArrowheads="1"/>
              </p:cNvSpPr>
              <p:nvPr/>
            </p:nvSpPr>
            <p:spPr bwMode="auto">
              <a:xfrm>
                <a:off x="4696" y="3648"/>
                <a:ext cx="144" cy="144"/>
              </a:xfrm>
              <a:prstGeom prst="ellipse">
                <a:avLst/>
              </a:prstGeom>
              <a:solidFill>
                <a:srgbClr val="555555"/>
              </a:solidFill>
              <a:ln w="25400">
                <a:solidFill>
                  <a:srgbClr val="55555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5" name="Rectangle 108"/>
              <p:cNvSpPr>
                <a:spLocks noChangeArrowheads="1"/>
              </p:cNvSpPr>
              <p:nvPr/>
            </p:nvSpPr>
            <p:spPr bwMode="auto">
              <a:xfrm>
                <a:off x="4736" y="3584"/>
                <a:ext cx="6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FFFFFF"/>
                    </a:solidFill>
                    <a:latin typeface="Arial" pitchFamily="34" charset="0"/>
                  </a:rPr>
                  <a:t>-</a:t>
                </a: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57381" name="Rectangle 109"/>
            <p:cNvSpPr>
              <a:spLocks noChangeArrowheads="1"/>
            </p:cNvSpPr>
            <p:nvPr/>
          </p:nvSpPr>
          <p:spPr bwMode="auto">
            <a:xfrm>
              <a:off x="4312" y="3536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82" name="Rectangle 110"/>
            <p:cNvSpPr>
              <a:spLocks noChangeArrowheads="1"/>
            </p:cNvSpPr>
            <p:nvPr/>
          </p:nvSpPr>
          <p:spPr bwMode="auto">
            <a:xfrm>
              <a:off x="4312" y="3320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83" name="Rectangle 111"/>
            <p:cNvSpPr>
              <a:spLocks noChangeArrowheads="1"/>
            </p:cNvSpPr>
            <p:nvPr/>
          </p:nvSpPr>
          <p:spPr bwMode="auto">
            <a:xfrm>
              <a:off x="4688" y="3176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84" name="Rectangle 112"/>
            <p:cNvSpPr>
              <a:spLocks noChangeArrowheads="1"/>
            </p:cNvSpPr>
            <p:nvPr/>
          </p:nvSpPr>
          <p:spPr bwMode="auto">
            <a:xfrm>
              <a:off x="4592" y="3392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85" name="Rectangle 115"/>
            <p:cNvSpPr>
              <a:spLocks noChangeArrowheads="1"/>
            </p:cNvSpPr>
            <p:nvPr/>
          </p:nvSpPr>
          <p:spPr bwMode="auto">
            <a:xfrm>
              <a:off x="3324" y="3185"/>
              <a:ext cx="4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Arial" pitchFamily="34" charset="0"/>
                </a:rPr>
                <a:t>p</a:t>
              </a:r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-type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86" name="Rectangle 116"/>
            <p:cNvSpPr>
              <a:spLocks noChangeArrowheads="1"/>
            </p:cNvSpPr>
            <p:nvPr/>
          </p:nvSpPr>
          <p:spPr bwMode="auto">
            <a:xfrm>
              <a:off x="4048" y="3176"/>
              <a:ext cx="4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Arial" pitchFamily="34" charset="0"/>
                </a:rPr>
                <a:t>n</a:t>
              </a:r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-type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57387" name="Freeform 118"/>
            <p:cNvSpPr>
              <a:spLocks/>
            </p:cNvSpPr>
            <p:nvPr/>
          </p:nvSpPr>
          <p:spPr bwMode="auto">
            <a:xfrm>
              <a:off x="2896" y="3504"/>
              <a:ext cx="2160" cy="432"/>
            </a:xfrm>
            <a:custGeom>
              <a:avLst/>
              <a:gdLst>
                <a:gd name="T0" fmla="*/ 216 w 2160"/>
                <a:gd name="T1" fmla="*/ 0 h 432"/>
                <a:gd name="T2" fmla="*/ 0 w 2160"/>
                <a:gd name="T3" fmla="*/ 0 h 432"/>
                <a:gd name="T4" fmla="*/ 0 w 2160"/>
                <a:gd name="T5" fmla="*/ 432 h 432"/>
                <a:gd name="T6" fmla="*/ 2160 w 2160"/>
                <a:gd name="T7" fmla="*/ 432 h 432"/>
                <a:gd name="T8" fmla="*/ 2160 w 2160"/>
                <a:gd name="T9" fmla="*/ 0 h 432"/>
                <a:gd name="T10" fmla="*/ 1944 w 2160"/>
                <a:gd name="T11" fmla="*/ 0 h 4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432"/>
                <a:gd name="T20" fmla="*/ 2160 w 2160"/>
                <a:gd name="T21" fmla="*/ 432 h 4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432">
                  <a:moveTo>
                    <a:pt x="216" y="0"/>
                  </a:moveTo>
                  <a:lnTo>
                    <a:pt x="0" y="0"/>
                  </a:lnTo>
                  <a:lnTo>
                    <a:pt x="0" y="432"/>
                  </a:lnTo>
                  <a:lnTo>
                    <a:pt x="2160" y="432"/>
                  </a:lnTo>
                  <a:lnTo>
                    <a:pt x="2160" y="0"/>
                  </a:lnTo>
                  <a:lnTo>
                    <a:pt x="1944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88" name="Rectangle 120"/>
            <p:cNvSpPr>
              <a:spLocks noChangeArrowheads="1"/>
            </p:cNvSpPr>
            <p:nvPr/>
          </p:nvSpPr>
          <p:spPr bwMode="auto">
            <a:xfrm>
              <a:off x="2896" y="3320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-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89" name="Rectangle 121"/>
            <p:cNvSpPr>
              <a:spLocks noChangeArrowheads="1"/>
            </p:cNvSpPr>
            <p:nvPr/>
          </p:nvSpPr>
          <p:spPr bwMode="auto">
            <a:xfrm>
              <a:off x="4984" y="3320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AA0000"/>
                  </a:solidFill>
                  <a:latin typeface="Arial" pitchFamily="34" charset="0"/>
                </a:rPr>
                <a:t>+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390" name="Line 122"/>
            <p:cNvSpPr>
              <a:spLocks noChangeShapeType="1"/>
            </p:cNvSpPr>
            <p:nvPr/>
          </p:nvSpPr>
          <p:spPr bwMode="auto">
            <a:xfrm>
              <a:off x="4096" y="3832"/>
              <a:ext cx="1" cy="2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7391" name="Line 124"/>
            <p:cNvSpPr>
              <a:spLocks noChangeShapeType="1"/>
            </p:cNvSpPr>
            <p:nvPr/>
          </p:nvSpPr>
          <p:spPr bwMode="auto">
            <a:xfrm>
              <a:off x="3952" y="3832"/>
              <a:ext cx="1" cy="2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7392" name="Line 132"/>
            <p:cNvSpPr>
              <a:spLocks noChangeShapeType="1"/>
            </p:cNvSpPr>
            <p:nvPr/>
          </p:nvSpPr>
          <p:spPr bwMode="auto">
            <a:xfrm>
              <a:off x="3877" y="3898"/>
              <a:ext cx="0" cy="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7393" name="Line 133"/>
            <p:cNvSpPr>
              <a:spLocks noChangeShapeType="1"/>
            </p:cNvSpPr>
            <p:nvPr/>
          </p:nvSpPr>
          <p:spPr bwMode="auto">
            <a:xfrm>
              <a:off x="4020" y="3899"/>
              <a:ext cx="0" cy="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1" grpId="0"/>
      <p:bldP spid="3676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BDC135-D3EB-47EC-9246-C3E4FAAADA1C}" type="slidenum">
              <a:rPr lang="en-US"/>
              <a:pPr/>
              <a:t>22</a:t>
            </a:fld>
            <a:endParaRPr lang="en-US"/>
          </a:p>
        </p:txBody>
      </p:sp>
      <p:pic>
        <p:nvPicPr>
          <p:cNvPr id="59395" name="Picture 9" descr="Fig 18_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0713" y="923925"/>
            <a:ext cx="4448175" cy="52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8" descr="Fig 18_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6075" y="1770063"/>
            <a:ext cx="3971925" cy="404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Properties of Rectifying Junction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700088" y="6307138"/>
            <a:ext cx="2884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Fig. 18.22,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4859338" y="6307138"/>
            <a:ext cx="25098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Fig. 18.23,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87813-AAA1-49EE-A6FF-9B53C9E189A7}" type="slidenum">
              <a:rPr lang="en-US"/>
              <a:pPr/>
              <a:t>23</a:t>
            </a:fld>
            <a:endParaRPr lang="en-US"/>
          </a:p>
        </p:txBody>
      </p:sp>
      <p:pic>
        <p:nvPicPr>
          <p:cNvPr id="61443" name="Picture 6" descr="Fig 18_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5550" y="1239838"/>
            <a:ext cx="6780213" cy="456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Junction Transistor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3644900" y="5937250"/>
            <a:ext cx="2489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Fig. 18.24,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21FE65-89C7-4759-B8C5-D79F42F97FF8}" type="slidenum">
              <a:rPr lang="en-US"/>
              <a:pPr/>
              <a:t>24</a:t>
            </a:fld>
            <a:endParaRPr lang="en-US"/>
          </a:p>
        </p:txBody>
      </p:sp>
      <p:pic>
        <p:nvPicPr>
          <p:cNvPr id="63491" name="Picture 6" descr="Fig 18_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4038" y="1338263"/>
            <a:ext cx="5843587" cy="255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MOSFET Transistor </a:t>
            </a:r>
            <a:br>
              <a:rPr lang="en-US" smtClean="0">
                <a:ea typeface="ＭＳ Ｐゴシック" charset="-128"/>
              </a:rPr>
            </a:br>
            <a:r>
              <a:rPr lang="en-US" smtClean="0">
                <a:ea typeface="ＭＳ Ｐゴシック" charset="-128"/>
              </a:rPr>
              <a:t>Integrated Circuit Device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4711700"/>
            <a:ext cx="7772400" cy="1403350"/>
          </a:xfrm>
        </p:spPr>
        <p:txBody>
          <a:bodyPr/>
          <a:lstStyle/>
          <a:p>
            <a:r>
              <a:rPr lang="en-US" sz="2000" b="0" smtClean="0">
                <a:ea typeface="ＭＳ Ｐゴシック" charset="-128"/>
              </a:rPr>
              <a:t>Integrated circuits - state of the art ca. 50 </a:t>
            </a:r>
            <a:r>
              <a:rPr lang="en-US" sz="2000" b="0" smtClean="0">
                <a:ea typeface="ＭＳ Ｐゴシック" charset="-128"/>
                <a:cs typeface="Arial" pitchFamily="34" charset="0"/>
                <a:sym typeface="Symbol" pitchFamily="18" charset="2"/>
              </a:rPr>
              <a:t>nm line width</a:t>
            </a:r>
          </a:p>
          <a:p>
            <a:pPr lvl="1"/>
            <a:r>
              <a:rPr lang="en-US" sz="2000" b="0" smtClean="0">
                <a:ea typeface="ＭＳ Ｐゴシック" charset="-128"/>
                <a:cs typeface="Arial" pitchFamily="34" charset="0"/>
                <a:sym typeface="Symbol" pitchFamily="18" charset="2"/>
              </a:rPr>
              <a:t>~ 1,000,000,000 components on chip</a:t>
            </a:r>
          </a:p>
          <a:p>
            <a:pPr lvl="1"/>
            <a:r>
              <a:rPr lang="en-US" sz="2000" b="0" smtClean="0">
                <a:ea typeface="ＭＳ Ｐゴシック" charset="-128"/>
                <a:cs typeface="Arial" pitchFamily="34" charset="0"/>
                <a:sym typeface="Symbol" pitchFamily="18" charset="2"/>
              </a:rPr>
              <a:t>chips formed one layer at a time</a:t>
            </a:r>
            <a:endParaRPr lang="en-US" sz="2400" b="0" smtClean="0">
              <a:ea typeface="ＭＳ Ｐゴシック" charset="-128"/>
              <a:cs typeface="Arial" pitchFamily="34" charset="0"/>
              <a:sym typeface="MT Extra" pitchFamily="18" charset="2"/>
            </a:endParaRPr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6399213" y="3633788"/>
            <a:ext cx="18796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Fig. 18.26,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  <a:p>
            <a:endParaRPr lang="en-US" sz="1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669925" y="4203700"/>
            <a:ext cx="77724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</a:rPr>
              <a:t>MOSFET (metal oxide semiconductor field effect transistor)</a:t>
            </a: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5E2E1C-93BA-43C9-9BA2-FEECD4567E99}" type="slidenum">
              <a:rPr lang="en-US"/>
              <a:pPr/>
              <a:t>25</a:t>
            </a:fld>
            <a:endParaRPr lang="en-US"/>
          </a:p>
        </p:txBody>
      </p:sp>
      <p:pic>
        <p:nvPicPr>
          <p:cNvPr id="65539" name="Picture 6" descr="Fig 18_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63" y="2070100"/>
            <a:ext cx="7213600" cy="430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smtClean="0">
                <a:ea typeface="ＭＳ Ｐゴシック" charset="-128"/>
                <a:sym typeface="MT Extra" pitchFamily="18" charset="2"/>
              </a:rPr>
              <a:t>Ferroelectric Ceramics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19188"/>
            <a:ext cx="8091488" cy="666750"/>
          </a:xfrm>
        </p:spPr>
        <p:txBody>
          <a:bodyPr/>
          <a:lstStyle/>
          <a:p>
            <a:r>
              <a:rPr lang="en-US" b="0" smtClean="0">
                <a:ea typeface="ＭＳ Ｐゴシック" charset="-128"/>
                <a:cs typeface="Arial" pitchFamily="34" charset="0"/>
                <a:sym typeface="MT Extra" pitchFamily="18" charset="2"/>
              </a:rPr>
              <a:t>Experience spontaneous polarization</a:t>
            </a:r>
          </a:p>
        </p:txBody>
      </p:sp>
      <p:sp>
        <p:nvSpPr>
          <p:cNvPr id="65542" name="Rectangle 5"/>
          <p:cNvSpPr>
            <a:spLocks noChangeArrowheads="1"/>
          </p:cNvSpPr>
          <p:nvPr/>
        </p:nvSpPr>
        <p:spPr bwMode="auto">
          <a:xfrm>
            <a:off x="403225" y="6049963"/>
            <a:ext cx="1879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Fig. 18.35,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4981575" y="2244725"/>
            <a:ext cx="3605213" cy="7016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latin typeface="Arial" pitchFamily="34" charset="0"/>
                <a:sym typeface="MT Extra" pitchFamily="18" charset="2"/>
              </a:rPr>
              <a:t>BaTiO</a:t>
            </a:r>
            <a:r>
              <a:rPr lang="en-US" sz="2000" baseline="-25000">
                <a:latin typeface="Arial" pitchFamily="34" charset="0"/>
                <a:sym typeface="MT Extra" pitchFamily="18" charset="2"/>
              </a:rPr>
              <a:t>3</a:t>
            </a:r>
            <a:r>
              <a:rPr lang="en-US" sz="2000">
                <a:latin typeface="Arial" pitchFamily="34" charset="0"/>
                <a:sym typeface="MT Extra" pitchFamily="18" charset="2"/>
              </a:rPr>
              <a:t> -- ferroelectric below its Curie temperature (120</a:t>
            </a:r>
            <a:r>
              <a:rPr lang="en-US" sz="2000">
                <a:latin typeface="Arial" pitchFamily="34" charset="0"/>
                <a:cs typeface="Arial" pitchFamily="34" charset="0"/>
                <a:sym typeface="MT Extra" pitchFamily="18" charset="2"/>
              </a:rPr>
              <a:t>ºC)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A0D8CD-7F44-42C6-8CC2-4DEC599BF6D6}" type="slidenum">
              <a:rPr lang="en-US"/>
              <a:pPr/>
              <a:t>26</a:t>
            </a:fld>
            <a:endParaRPr lang="en-US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Piezoelectric Materials</a:t>
            </a:r>
            <a:endParaRPr lang="en-US" smtClean="0">
              <a:ea typeface="ＭＳ Ｐゴシック" charset="-128"/>
              <a:sym typeface="MT Extra" pitchFamily="18" charset="2"/>
            </a:endParaRPr>
          </a:p>
        </p:txBody>
      </p:sp>
      <p:grpSp>
        <p:nvGrpSpPr>
          <p:cNvPr id="67588" name="Group 16"/>
          <p:cNvGrpSpPr>
            <a:grpSpLocks/>
          </p:cNvGrpSpPr>
          <p:nvPr/>
        </p:nvGrpSpPr>
        <p:grpSpPr bwMode="auto">
          <a:xfrm>
            <a:off x="1952625" y="2241550"/>
            <a:ext cx="5233988" cy="3652838"/>
            <a:chOff x="1804424" y="2241754"/>
            <a:chExt cx="5235473" cy="3652634"/>
          </a:xfrm>
        </p:grpSpPr>
        <p:grpSp>
          <p:nvGrpSpPr>
            <p:cNvPr id="67591" name="Group 15"/>
            <p:cNvGrpSpPr>
              <a:grpSpLocks/>
            </p:cNvGrpSpPr>
            <p:nvPr/>
          </p:nvGrpSpPr>
          <p:grpSpPr bwMode="auto">
            <a:xfrm>
              <a:off x="1804424" y="2241754"/>
              <a:ext cx="5235473" cy="3046075"/>
              <a:chOff x="1961740" y="2406600"/>
              <a:chExt cx="5407539" cy="3225359"/>
            </a:xfrm>
          </p:grpSpPr>
          <p:pic>
            <p:nvPicPr>
              <p:cNvPr id="67594" name="Picture 11" descr="Fig_18_36.png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194549" y="2406600"/>
                <a:ext cx="4943670" cy="3225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595" name="Line 23"/>
              <p:cNvSpPr>
                <a:spLocks noChangeShapeType="1"/>
              </p:cNvSpPr>
              <p:nvPr/>
            </p:nvSpPr>
            <p:spPr bwMode="auto">
              <a:xfrm flipV="1">
                <a:off x="1961740" y="3028335"/>
                <a:ext cx="5392789" cy="8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7596" name="Line 23"/>
              <p:cNvSpPr>
                <a:spLocks noChangeShapeType="1"/>
              </p:cNvSpPr>
              <p:nvPr/>
            </p:nvSpPr>
            <p:spPr bwMode="auto">
              <a:xfrm flipV="1">
                <a:off x="1976490" y="5058696"/>
                <a:ext cx="5392789" cy="8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67592" name="Text Box 24"/>
            <p:cNvSpPr txBox="1">
              <a:spLocks noChangeArrowheads="1"/>
            </p:cNvSpPr>
            <p:nvPr/>
          </p:nvSpPr>
          <p:spPr bwMode="auto">
            <a:xfrm>
              <a:off x="2159921" y="5192713"/>
              <a:ext cx="15557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000">
                  <a:latin typeface="Arial" pitchFamily="34" charset="0"/>
                </a:rPr>
                <a:t>stress-free</a:t>
              </a:r>
            </a:p>
          </p:txBody>
        </p:sp>
        <p:sp>
          <p:nvSpPr>
            <p:cNvPr id="67593" name="Text Box 25"/>
            <p:cNvSpPr txBox="1">
              <a:spLocks noChangeArrowheads="1"/>
            </p:cNvSpPr>
            <p:nvPr/>
          </p:nvSpPr>
          <p:spPr bwMode="auto">
            <a:xfrm>
              <a:off x="4577942" y="5192713"/>
              <a:ext cx="1658938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000">
                  <a:latin typeface="Arial" pitchFamily="34" charset="0"/>
                </a:rPr>
                <a:t>with applied stress</a:t>
              </a:r>
            </a:p>
          </p:txBody>
        </p:sp>
      </p:grpSp>
      <p:sp>
        <p:nvSpPr>
          <p:cNvPr id="67589" name="Rectangle 28"/>
          <p:cNvSpPr>
            <a:spLocks noChangeArrowheads="1"/>
          </p:cNvSpPr>
          <p:nvPr/>
        </p:nvSpPr>
        <p:spPr bwMode="auto">
          <a:xfrm>
            <a:off x="847725" y="5964238"/>
            <a:ext cx="72104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18.36,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 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(Fig. 18.36 from Van Vlack, Lawrence H., Elements of Materials Science and Engineering, 1989, p.482, Adapted by permission of Pearson Education, Inc., Upper Saddle River, New Jersey.)</a:t>
            </a:r>
          </a:p>
        </p:txBody>
      </p:sp>
      <p:sp>
        <p:nvSpPr>
          <p:cNvPr id="67590" name="Rectangle 30"/>
          <p:cNvSpPr>
            <a:spLocks noChangeArrowheads="1"/>
          </p:cNvSpPr>
          <p:nvPr/>
        </p:nvSpPr>
        <p:spPr bwMode="auto">
          <a:xfrm>
            <a:off x="584200" y="1306513"/>
            <a:ext cx="6270625" cy="10668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pitchFamily="34" charset="0"/>
                <a:sym typeface="MT Extra" pitchFamily="18" charset="2"/>
              </a:rPr>
              <a:t>Piezoelectricity</a:t>
            </a:r>
            <a:r>
              <a:rPr lang="en-US">
                <a:latin typeface="Arial" pitchFamily="34" charset="0"/>
                <a:sym typeface="MT Extra" pitchFamily="18" charset="2"/>
              </a:rPr>
              <a:t> </a:t>
            </a:r>
            <a:r>
              <a:rPr lang="en-US" sz="2000">
                <a:latin typeface="Arial" pitchFamily="34" charset="0"/>
                <a:sym typeface="MT Extra" pitchFamily="18" charset="2"/>
              </a:rPr>
              <a:t/>
            </a:r>
            <a:br>
              <a:rPr lang="en-US" sz="2000">
                <a:latin typeface="Arial" pitchFamily="34" charset="0"/>
                <a:sym typeface="MT Extra" pitchFamily="18" charset="2"/>
              </a:rPr>
            </a:br>
            <a:r>
              <a:rPr lang="en-US" sz="2000">
                <a:latin typeface="Arial" pitchFamily="34" charset="0"/>
                <a:sym typeface="MT Extra" pitchFamily="18" charset="2"/>
              </a:rPr>
              <a:t>   – application of stress induces voltage</a:t>
            </a:r>
          </a:p>
          <a:p>
            <a:r>
              <a:rPr lang="en-US" sz="2000">
                <a:latin typeface="Arial" pitchFamily="34" charset="0"/>
                <a:sym typeface="MT Extra" pitchFamily="18" charset="2"/>
              </a:rPr>
              <a:t>   – application of voltage induces dimensional change</a:t>
            </a:r>
            <a:endParaRPr lang="en-US">
              <a:latin typeface="Arial" pitchFamily="34" charset="0"/>
              <a:sym typeface="MT Extra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5F3732-6F5C-45B4-9D4F-2CEDE3610119}" type="slidenum">
              <a:rPr lang="en-US"/>
              <a:pPr/>
              <a:t>27</a:t>
            </a:fld>
            <a:endParaRPr 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533400" y="1027113"/>
            <a:ext cx="7602538" cy="55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Electrical </a:t>
            </a:r>
            <a:r>
              <a:rPr lang="en-US" i="1">
                <a:solidFill>
                  <a:schemeClr val="accent2"/>
                </a:solidFill>
                <a:latin typeface="Arial" pitchFamily="34" charset="0"/>
              </a:rPr>
              <a:t>conductivity</a:t>
            </a:r>
            <a:r>
              <a:rPr lang="en-US">
                <a:latin typeface="Arial" pitchFamily="34" charset="0"/>
              </a:rPr>
              <a:t> and </a:t>
            </a:r>
            <a:r>
              <a:rPr lang="en-US" i="1">
                <a:solidFill>
                  <a:schemeClr val="tx2"/>
                </a:solidFill>
                <a:latin typeface="Arial" pitchFamily="34" charset="0"/>
              </a:rPr>
              <a:t>resistivity</a:t>
            </a:r>
            <a:r>
              <a:rPr lang="en-US">
                <a:latin typeface="Arial" pitchFamily="34" charset="0"/>
              </a:rPr>
              <a:t> are:</a:t>
            </a:r>
          </a:p>
          <a:p>
            <a:r>
              <a:rPr lang="en-US" sz="2200">
                <a:latin typeface="Arial" pitchFamily="34" charset="0"/>
              </a:rPr>
              <a:t>    -- material parameters</a:t>
            </a:r>
          </a:p>
          <a:p>
            <a:r>
              <a:rPr lang="en-US" sz="2200">
                <a:latin typeface="Arial" pitchFamily="34" charset="0"/>
              </a:rPr>
              <a:t>    -- geometry independent</a:t>
            </a:r>
          </a:p>
          <a:p>
            <a:r>
              <a:rPr lang="en-US">
                <a:latin typeface="Arial" pitchFamily="34" charset="0"/>
              </a:rPr>
              <a:t>•  Conductors, semiconductors, and insulators...</a:t>
            </a:r>
          </a:p>
          <a:p>
            <a:r>
              <a:rPr lang="en-US" sz="2200">
                <a:latin typeface="Arial" pitchFamily="34" charset="0"/>
              </a:rPr>
              <a:t>    -- differ in range of conductivity values</a:t>
            </a:r>
          </a:p>
          <a:p>
            <a:r>
              <a:rPr lang="en-US" sz="2200">
                <a:latin typeface="Arial" pitchFamily="34" charset="0"/>
              </a:rPr>
              <a:t>    -- differ in availability of electron excitation states</a:t>
            </a:r>
          </a:p>
          <a:p>
            <a:r>
              <a:rPr lang="en-US">
                <a:latin typeface="Arial" pitchFamily="34" charset="0"/>
              </a:rPr>
              <a:t>•  For metals, </a:t>
            </a:r>
            <a:r>
              <a:rPr lang="en-US" i="1">
                <a:solidFill>
                  <a:schemeClr val="tx2"/>
                </a:solidFill>
                <a:latin typeface="Arial" pitchFamily="34" charset="0"/>
              </a:rPr>
              <a:t>resistivity</a:t>
            </a:r>
            <a:r>
              <a:rPr lang="en-US">
                <a:latin typeface="Arial" pitchFamily="34" charset="0"/>
              </a:rPr>
              <a:t> is increased by</a:t>
            </a:r>
          </a:p>
          <a:p>
            <a:r>
              <a:rPr lang="en-US" sz="2200">
                <a:latin typeface="Arial" pitchFamily="34" charset="0"/>
              </a:rPr>
              <a:t>    -- increasing temperature</a:t>
            </a:r>
          </a:p>
          <a:p>
            <a:r>
              <a:rPr lang="en-US" sz="2200">
                <a:latin typeface="Arial" pitchFamily="34" charset="0"/>
              </a:rPr>
              <a:t>    -- addition of imperfections</a:t>
            </a:r>
          </a:p>
          <a:p>
            <a:r>
              <a:rPr lang="en-US" sz="2200">
                <a:latin typeface="Arial" pitchFamily="34" charset="0"/>
              </a:rPr>
              <a:t>    -- plastic deformation</a:t>
            </a:r>
            <a:br>
              <a:rPr lang="en-US" sz="2200">
                <a:latin typeface="Arial" pitchFamily="34" charset="0"/>
              </a:rPr>
            </a:br>
            <a:r>
              <a:rPr lang="en-US">
                <a:latin typeface="Arial" pitchFamily="34" charset="0"/>
              </a:rPr>
              <a:t>•  For pure semiconductors, </a:t>
            </a:r>
            <a:r>
              <a:rPr lang="en-US" i="1">
                <a:solidFill>
                  <a:schemeClr val="accent2"/>
                </a:solidFill>
                <a:latin typeface="Arial" pitchFamily="34" charset="0"/>
              </a:rPr>
              <a:t>conductivity</a:t>
            </a:r>
            <a:r>
              <a:rPr lang="en-US">
                <a:latin typeface="Arial" pitchFamily="34" charset="0"/>
              </a:rPr>
              <a:t> is increased by</a:t>
            </a:r>
          </a:p>
          <a:p>
            <a:r>
              <a:rPr lang="en-US" sz="2200">
                <a:latin typeface="Arial" pitchFamily="34" charset="0"/>
              </a:rPr>
              <a:t>    -- increasing temperature</a:t>
            </a:r>
          </a:p>
          <a:p>
            <a:r>
              <a:rPr lang="en-US" sz="2200">
                <a:latin typeface="Arial" pitchFamily="34" charset="0"/>
              </a:rPr>
              <a:t>    -- doping [e.g., adding B to Si (</a:t>
            </a:r>
            <a:r>
              <a:rPr lang="en-US" sz="2200" i="1">
                <a:latin typeface="Arial" pitchFamily="34" charset="0"/>
              </a:rPr>
              <a:t>p</a:t>
            </a:r>
            <a:r>
              <a:rPr lang="en-US" sz="2200">
                <a:latin typeface="Arial" pitchFamily="34" charset="0"/>
              </a:rPr>
              <a:t>-type) or P to Si (</a:t>
            </a:r>
            <a:r>
              <a:rPr lang="en-US" sz="2200" i="1">
                <a:latin typeface="Arial" pitchFamily="34" charset="0"/>
              </a:rPr>
              <a:t>n</a:t>
            </a:r>
            <a:r>
              <a:rPr lang="en-US" sz="2200">
                <a:latin typeface="Arial" pitchFamily="34" charset="0"/>
              </a:rPr>
              <a:t>-type)]</a:t>
            </a:r>
          </a:p>
          <a:p>
            <a:r>
              <a:rPr lang="en-US">
                <a:latin typeface="Arial" pitchFamily="34" charset="0"/>
              </a:rPr>
              <a:t>•  Other electrical characteristics</a:t>
            </a:r>
          </a:p>
          <a:p>
            <a:r>
              <a:rPr lang="en-US" sz="2200">
                <a:latin typeface="Arial" pitchFamily="34" charset="0"/>
              </a:rPr>
              <a:t>    -- ferroelectricity</a:t>
            </a:r>
          </a:p>
          <a:p>
            <a:r>
              <a:rPr lang="en-US" sz="2200">
                <a:latin typeface="Arial" pitchFamily="34" charset="0"/>
              </a:rPr>
              <a:t>    -- piezoelectricity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B758D0-E139-4C1A-ABFF-05E72CCC5792}" type="slidenum">
              <a:rPr lang="en-US"/>
              <a:pPr/>
              <a:t>28</a:t>
            </a:fld>
            <a:endParaRPr lang="en-US"/>
          </a:p>
        </p:txBody>
      </p:sp>
      <p:sp>
        <p:nvSpPr>
          <p:cNvPr id="71683" name="Rectangle 2"/>
          <p:cNvSpPr>
            <a:spLocks noChangeArrowheads="1"/>
          </p:cNvSpPr>
          <p:nvPr/>
        </p:nvSpPr>
        <p:spPr bwMode="auto">
          <a:xfrm>
            <a:off x="609600" y="1066800"/>
            <a:ext cx="7848600" cy="426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684" name="Rectangle 3"/>
          <p:cNvSpPr>
            <a:spLocks noChangeArrowheads="1"/>
          </p:cNvSpPr>
          <p:nvPr/>
        </p:nvSpPr>
        <p:spPr bwMode="auto">
          <a:xfrm>
            <a:off x="685800" y="2438400"/>
            <a:ext cx="2470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itchFamily="34" charset="0"/>
              </a:rPr>
              <a:t>Core Problems:</a:t>
            </a:r>
          </a:p>
        </p:txBody>
      </p:sp>
      <p:sp>
        <p:nvSpPr>
          <p:cNvPr id="71685" name="Rectangle 4"/>
          <p:cNvSpPr>
            <a:spLocks noChangeArrowheads="1"/>
          </p:cNvSpPr>
          <p:nvPr/>
        </p:nvSpPr>
        <p:spPr bwMode="auto">
          <a:xfrm>
            <a:off x="685800" y="3687763"/>
            <a:ext cx="31035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itchFamily="34" charset="0"/>
              </a:rPr>
              <a:t>Self-help Problems:</a:t>
            </a:r>
          </a:p>
        </p:txBody>
      </p:sp>
      <p:sp>
        <p:nvSpPr>
          <p:cNvPr id="71686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ANNOUNCEMENTS</a:t>
            </a:r>
          </a:p>
        </p:txBody>
      </p:sp>
      <p:sp>
        <p:nvSpPr>
          <p:cNvPr id="71687" name="Rectangle 6"/>
          <p:cNvSpPr>
            <a:spLocks noChangeArrowheads="1"/>
          </p:cNvSpPr>
          <p:nvPr/>
        </p:nvSpPr>
        <p:spPr bwMode="auto">
          <a:xfrm>
            <a:off x="717550" y="1173163"/>
            <a:ext cx="14239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itchFamily="34" charset="0"/>
              </a:rPr>
              <a:t>Reading: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99BA10-14E0-40A9-82D0-F5E5D60739E3}" type="slidenum">
              <a:rPr lang="en-US"/>
              <a:pPr/>
              <a:t>3</a:t>
            </a:fld>
            <a:endParaRPr lang="en-US"/>
          </a:p>
        </p:txBody>
      </p:sp>
      <p:sp>
        <p:nvSpPr>
          <p:cNvPr id="20485" name="Rectangle 3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Electrical Conduction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4422775" y="1125538"/>
            <a:ext cx="269875" cy="381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4954588" y="1125538"/>
            <a:ext cx="228600" cy="3810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5183188" y="1125538"/>
            <a:ext cx="250825" cy="38100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698500" y="1066800"/>
            <a:ext cx="1876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</a:t>
            </a:r>
            <a:r>
              <a:rPr lang="en-US">
                <a:solidFill>
                  <a:schemeClr val="accent2"/>
                </a:solidFill>
                <a:latin typeface="Arial" pitchFamily="34" charset="0"/>
              </a:rPr>
              <a:t>Ohm's</a:t>
            </a:r>
            <a:r>
              <a:rPr lang="en-US">
                <a:latin typeface="Arial" pitchFamily="34" charset="0"/>
              </a:rPr>
              <a:t> Law:</a:t>
            </a:r>
            <a:endParaRPr lang="en-US" sz="2200">
              <a:latin typeface="Arial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357688" y="1112838"/>
            <a:ext cx="11668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</a:rPr>
              <a:t>V</a:t>
            </a:r>
            <a:r>
              <a:rPr lang="en-US">
                <a:latin typeface="Arial" pitchFamily="34" charset="0"/>
              </a:rPr>
              <a:t> = </a:t>
            </a:r>
            <a:r>
              <a:rPr lang="en-US" sz="2600" b="1" i="1">
                <a:latin typeface="Times New Roman" pitchFamily="18" charset="0"/>
              </a:rPr>
              <a:t>I</a:t>
            </a:r>
            <a:r>
              <a:rPr lang="en-US" i="1">
                <a:latin typeface="Arial" pitchFamily="34" charset="0"/>
              </a:rPr>
              <a:t> R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3702050" y="1506538"/>
            <a:ext cx="533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754063" y="1506538"/>
            <a:ext cx="3014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voltage drop (volts = J/C)</a:t>
            </a:r>
          </a:p>
          <a:p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    C = Coulomb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922963" y="1506538"/>
            <a:ext cx="2259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00"/>
                </a:solidFill>
                <a:latin typeface="Arial" pitchFamily="34" charset="0"/>
              </a:rPr>
              <a:t>resistance (Ohms)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378450" y="1506538"/>
            <a:ext cx="533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4730750" y="1506538"/>
            <a:ext cx="2667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3789363" y="1795463"/>
            <a:ext cx="2506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current (amps = C/s)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62000" y="4651375"/>
            <a:ext cx="4467225" cy="979488"/>
            <a:chOff x="480" y="2930"/>
            <a:chExt cx="2814" cy="617"/>
          </a:xfrm>
        </p:grpSpPr>
        <p:grpSp>
          <p:nvGrpSpPr>
            <p:cNvPr id="20508" name="Group 95"/>
            <p:cNvGrpSpPr>
              <a:grpSpLocks/>
            </p:cNvGrpSpPr>
            <p:nvPr/>
          </p:nvGrpSpPr>
          <p:grpSpPr bwMode="auto">
            <a:xfrm>
              <a:off x="2817" y="3038"/>
              <a:ext cx="477" cy="509"/>
              <a:chOff x="2841" y="2851"/>
              <a:chExt cx="477" cy="509"/>
            </a:xfrm>
          </p:grpSpPr>
          <p:sp>
            <p:nvSpPr>
              <p:cNvPr id="20510" name="Rectangle 26"/>
              <p:cNvSpPr>
                <a:spLocks noChangeArrowheads="1"/>
              </p:cNvSpPr>
              <p:nvPr/>
            </p:nvSpPr>
            <p:spPr bwMode="auto">
              <a:xfrm>
                <a:off x="3157" y="3120"/>
                <a:ext cx="144" cy="240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1" name="Rectangle 27"/>
              <p:cNvSpPr>
                <a:spLocks noChangeArrowheads="1"/>
              </p:cNvSpPr>
              <p:nvPr/>
            </p:nvSpPr>
            <p:spPr bwMode="auto">
              <a:xfrm>
                <a:off x="2848" y="2976"/>
                <a:ext cx="144" cy="240"/>
              </a:xfrm>
              <a:prstGeom prst="rect">
                <a:avLst/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0483" name="Object 67"/>
              <p:cNvGraphicFramePr>
                <a:graphicFrameLocks noChangeAspect="1"/>
              </p:cNvGraphicFramePr>
              <p:nvPr/>
            </p:nvGraphicFramePr>
            <p:xfrm>
              <a:off x="2841" y="2851"/>
              <a:ext cx="477" cy="489"/>
            </p:xfrm>
            <a:graphic>
              <a:graphicData uri="http://schemas.openxmlformats.org/presentationml/2006/ole">
                <p:oleObj spid="_x0000_s20483" name="Equation" r:id="rId4" imgW="406400" imgH="419100" progId="Equation.3">
                  <p:embed/>
                </p:oleObj>
              </a:graphicData>
            </a:graphic>
          </p:graphicFrame>
        </p:grpSp>
        <p:sp>
          <p:nvSpPr>
            <p:cNvPr id="20509" name="Rectangle 79"/>
            <p:cNvSpPr>
              <a:spLocks noChangeArrowheads="1"/>
            </p:cNvSpPr>
            <p:nvPr/>
          </p:nvSpPr>
          <p:spPr bwMode="auto">
            <a:xfrm>
              <a:off x="480" y="2930"/>
              <a:ext cx="1558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</a:t>
              </a:r>
              <a:r>
                <a:rPr lang="en-US">
                  <a:solidFill>
                    <a:schemeClr val="accent2"/>
                  </a:solidFill>
                  <a:latin typeface="Arial" pitchFamily="34" charset="0"/>
                </a:rPr>
                <a:t>Conductivity, </a:t>
              </a:r>
              <a:r>
                <a:rPr lang="en-US">
                  <a:solidFill>
                    <a:schemeClr val="accent2"/>
                  </a:solidFill>
                  <a:latin typeface="Symbol" pitchFamily="18" charset="2"/>
                </a:rPr>
                <a:t>s</a:t>
              </a: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701675" y="2625725"/>
            <a:ext cx="8139113" cy="2195513"/>
            <a:chOff x="442" y="1654"/>
            <a:chExt cx="5127" cy="1383"/>
          </a:xfrm>
        </p:grpSpPr>
        <p:sp>
          <p:nvSpPr>
            <p:cNvPr id="20499" name="Rectangle 90"/>
            <p:cNvSpPr>
              <a:spLocks noChangeArrowheads="1"/>
            </p:cNvSpPr>
            <p:nvPr/>
          </p:nvSpPr>
          <p:spPr bwMode="auto">
            <a:xfrm>
              <a:off x="2793" y="2371"/>
              <a:ext cx="158" cy="240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Rectangle 91"/>
            <p:cNvSpPr>
              <a:spLocks noChangeArrowheads="1"/>
            </p:cNvSpPr>
            <p:nvPr/>
          </p:nvSpPr>
          <p:spPr bwMode="auto">
            <a:xfrm>
              <a:off x="3189" y="2490"/>
              <a:ext cx="158" cy="240"/>
            </a:xfrm>
            <a:prstGeom prst="rect">
              <a:avLst/>
            </a:prstGeom>
            <a:solidFill>
              <a:srgbClr val="83C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Rectangle 92"/>
            <p:cNvSpPr>
              <a:spLocks noChangeArrowheads="1"/>
            </p:cNvSpPr>
            <p:nvPr/>
          </p:nvSpPr>
          <p:spPr bwMode="auto">
            <a:xfrm>
              <a:off x="3276" y="2188"/>
              <a:ext cx="158" cy="240"/>
            </a:xfrm>
            <a:prstGeom prst="rect">
              <a:avLst/>
            </a:prstGeom>
            <a:solidFill>
              <a:srgbClr val="FF7B8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Rectangle 84"/>
            <p:cNvSpPr>
              <a:spLocks noChangeArrowheads="1"/>
            </p:cNvSpPr>
            <p:nvPr/>
          </p:nvSpPr>
          <p:spPr bwMode="auto">
            <a:xfrm>
              <a:off x="3116" y="2188"/>
              <a:ext cx="158" cy="240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Rectangle 18"/>
            <p:cNvSpPr>
              <a:spLocks noChangeArrowheads="1"/>
            </p:cNvSpPr>
            <p:nvPr/>
          </p:nvSpPr>
          <p:spPr bwMode="auto">
            <a:xfrm>
              <a:off x="442" y="1654"/>
              <a:ext cx="5127" cy="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 </a:t>
              </a:r>
              <a:r>
                <a:rPr lang="en-US">
                  <a:solidFill>
                    <a:srgbClr val="008800"/>
                  </a:solidFill>
                  <a:latin typeface="Arial" pitchFamily="34" charset="0"/>
                </a:rPr>
                <a:t>Resistivity, </a:t>
              </a:r>
              <a:r>
                <a:rPr lang="en-US">
                  <a:solidFill>
                    <a:srgbClr val="008800"/>
                  </a:solidFill>
                  <a:latin typeface="Symbol" pitchFamily="18" charset="2"/>
                </a:rPr>
                <a:t>r</a:t>
              </a:r>
              <a:r>
                <a:rPr lang="en-US">
                  <a:latin typeface="Arial" pitchFamily="34" charset="0"/>
                </a:rPr>
                <a:t>: </a:t>
              </a:r>
              <a:br>
                <a:rPr lang="en-US">
                  <a:latin typeface="Arial" pitchFamily="34" charset="0"/>
                </a:rPr>
              </a:br>
              <a:r>
                <a:rPr lang="en-US">
                  <a:latin typeface="Arial" pitchFamily="34" charset="0"/>
                </a:rPr>
                <a:t>    --  </a:t>
              </a:r>
              <a:r>
                <a:rPr lang="en-US" sz="2000">
                  <a:latin typeface="Arial" pitchFamily="34" charset="0"/>
                  <a:sym typeface="MT Extra" pitchFamily="18" charset="2"/>
                </a:rPr>
                <a:t>a material property that is independent of sample size and </a:t>
              </a:r>
              <a:br>
                <a:rPr lang="en-US" sz="2000">
                  <a:latin typeface="Arial" pitchFamily="34" charset="0"/>
                  <a:sym typeface="MT Extra" pitchFamily="18" charset="2"/>
                </a:rPr>
              </a:br>
              <a:r>
                <a:rPr lang="en-US" sz="2000">
                  <a:latin typeface="Arial" pitchFamily="34" charset="0"/>
                  <a:sym typeface="MT Extra" pitchFamily="18" charset="2"/>
                </a:rPr>
                <a:t>          geometry</a:t>
              </a:r>
            </a:p>
          </p:txBody>
        </p:sp>
        <p:graphicFrame>
          <p:nvGraphicFramePr>
            <p:cNvPr id="20482" name="Object 81"/>
            <p:cNvGraphicFramePr>
              <a:graphicFrameLocks noChangeAspect="1"/>
            </p:cNvGraphicFramePr>
            <p:nvPr/>
          </p:nvGraphicFramePr>
          <p:xfrm>
            <a:off x="2790" y="2194"/>
            <a:ext cx="643" cy="488"/>
          </p:xfrm>
          <a:graphic>
            <a:graphicData uri="http://schemas.openxmlformats.org/presentationml/2006/ole">
              <p:oleObj spid="_x0000_s20482" name="Equation" r:id="rId5" imgW="520700" imgH="393700" progId="Equation.3">
                <p:embed/>
              </p:oleObj>
            </a:graphicData>
          </a:graphic>
        </p:graphicFrame>
        <p:sp>
          <p:nvSpPr>
            <p:cNvPr id="20504" name="Text Box 85"/>
            <p:cNvSpPr txBox="1">
              <a:spLocks noChangeArrowheads="1"/>
            </p:cNvSpPr>
            <p:nvPr/>
          </p:nvSpPr>
          <p:spPr bwMode="auto">
            <a:xfrm>
              <a:off x="3848" y="2070"/>
              <a:ext cx="1163" cy="442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Arial" pitchFamily="34" charset="0"/>
                </a:rPr>
                <a:t>surface area</a:t>
              </a:r>
            </a:p>
            <a:p>
              <a:r>
                <a:rPr lang="en-US" sz="2000">
                  <a:solidFill>
                    <a:schemeClr val="tx2"/>
                  </a:solidFill>
                  <a:latin typeface="Arial" pitchFamily="34" charset="0"/>
                </a:rPr>
                <a:t> of current flow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505" name="Text Box 86"/>
            <p:cNvSpPr txBox="1">
              <a:spLocks noChangeArrowheads="1"/>
            </p:cNvSpPr>
            <p:nvPr/>
          </p:nvSpPr>
          <p:spPr bwMode="auto">
            <a:xfrm>
              <a:off x="3848" y="2595"/>
              <a:ext cx="987" cy="442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FF"/>
                  </a:solidFill>
                  <a:latin typeface="Arial" pitchFamily="34" charset="0"/>
                </a:rPr>
                <a:t>current flow </a:t>
              </a:r>
              <a:br>
                <a:rPr lang="en-US" sz="2000">
                  <a:solidFill>
                    <a:srgbClr val="0000FF"/>
                  </a:solidFill>
                  <a:latin typeface="Arial" pitchFamily="34" charset="0"/>
                </a:rPr>
              </a:br>
              <a:r>
                <a:rPr lang="en-US" sz="2000">
                  <a:solidFill>
                    <a:srgbClr val="0000FF"/>
                  </a:solidFill>
                  <a:latin typeface="Arial" pitchFamily="34" charset="0"/>
                </a:rPr>
                <a:t> path length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506" name="Line 89"/>
            <p:cNvSpPr>
              <a:spLocks noChangeShapeType="1"/>
            </p:cNvSpPr>
            <p:nvPr/>
          </p:nvSpPr>
          <p:spPr bwMode="auto">
            <a:xfrm flipV="1">
              <a:off x="3409" y="2214"/>
              <a:ext cx="470" cy="1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507" name="Line 94"/>
            <p:cNvSpPr>
              <a:spLocks noChangeShapeType="1"/>
            </p:cNvSpPr>
            <p:nvPr/>
          </p:nvSpPr>
          <p:spPr bwMode="auto">
            <a:xfrm>
              <a:off x="3327" y="2591"/>
              <a:ext cx="562" cy="1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D4D9F7-032E-4015-92CE-14F7B4D70CE5}" type="slidenum">
              <a:rPr lang="en-US"/>
              <a:pPr/>
              <a:t>4</a:t>
            </a:fld>
            <a:endParaRPr lang="en-US"/>
          </a:p>
        </p:txBody>
      </p:sp>
      <p:sp>
        <p:nvSpPr>
          <p:cNvPr id="2055" name="Rectangle 54"/>
          <p:cNvSpPr>
            <a:spLocks noChangeArrowheads="1"/>
          </p:cNvSpPr>
          <p:nvPr/>
        </p:nvSpPr>
        <p:spPr bwMode="auto">
          <a:xfrm>
            <a:off x="7689850" y="3338513"/>
            <a:ext cx="523875" cy="720725"/>
          </a:xfrm>
          <a:prstGeom prst="rect">
            <a:avLst/>
          </a:prstGeom>
          <a:solidFill>
            <a:schemeClr val="hlink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53"/>
          <p:cNvSpPr>
            <a:spLocks noChangeArrowheads="1"/>
          </p:cNvSpPr>
          <p:nvPr/>
        </p:nvSpPr>
        <p:spPr bwMode="auto">
          <a:xfrm>
            <a:off x="7529513" y="1933575"/>
            <a:ext cx="541337" cy="720725"/>
          </a:xfrm>
          <a:prstGeom prst="rect">
            <a:avLst/>
          </a:prstGeom>
          <a:solidFill>
            <a:srgbClr val="99FF99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Electrical Properties</a:t>
            </a:r>
          </a:p>
        </p:txBody>
      </p:sp>
      <p:sp>
        <p:nvSpPr>
          <p:cNvPr id="225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6913" y="1203325"/>
            <a:ext cx="6924675" cy="4892675"/>
          </a:xfrm>
        </p:spPr>
        <p:txBody>
          <a:bodyPr/>
          <a:lstStyle/>
          <a:p>
            <a:r>
              <a:rPr lang="en-US" sz="2400" b="0" smtClean="0">
                <a:ea typeface="ＭＳ Ｐゴシック" charset="-128"/>
                <a:sym typeface="Symbol" pitchFamily="18" charset="2"/>
              </a:rPr>
              <a:t>Which will have the greater resistance?</a:t>
            </a:r>
          </a:p>
          <a:p>
            <a:endParaRPr lang="en-US" sz="2400" b="0" smtClean="0">
              <a:ea typeface="ＭＳ Ｐゴシック" charset="-128"/>
              <a:sym typeface="Symbol" pitchFamily="18" charset="2"/>
            </a:endParaRPr>
          </a:p>
          <a:p>
            <a:endParaRPr lang="en-US" sz="2400" b="0" smtClean="0">
              <a:ea typeface="ＭＳ Ｐゴシック" charset="-128"/>
              <a:sym typeface="Symbol" pitchFamily="18" charset="2"/>
            </a:endParaRPr>
          </a:p>
          <a:p>
            <a:endParaRPr lang="en-US" sz="2400" b="0" smtClean="0">
              <a:ea typeface="ＭＳ Ｐゴシック" charset="-128"/>
              <a:sym typeface="Symbol" pitchFamily="18" charset="2"/>
            </a:endParaRPr>
          </a:p>
          <a:p>
            <a:endParaRPr lang="en-US" sz="2400" b="0" smtClean="0">
              <a:ea typeface="ＭＳ Ｐゴシック" charset="-128"/>
              <a:sym typeface="Symbol" pitchFamily="18" charset="2"/>
            </a:endParaRPr>
          </a:p>
          <a:p>
            <a:endParaRPr lang="en-US" sz="2400" b="0" smtClean="0">
              <a:ea typeface="ＭＳ Ｐゴシック" charset="-128"/>
              <a:sym typeface="Symbol" pitchFamily="18" charset="2"/>
            </a:endParaRPr>
          </a:p>
          <a:p>
            <a:endParaRPr lang="en-US" sz="2400" b="0" smtClean="0">
              <a:ea typeface="ＭＳ Ｐゴシック" charset="-128"/>
              <a:sym typeface="Symbol" pitchFamily="18" charset="2"/>
            </a:endParaRPr>
          </a:p>
          <a:p>
            <a:endParaRPr lang="en-US" sz="2400" b="0" smtClean="0">
              <a:ea typeface="ＭＳ Ｐゴシック" charset="-128"/>
              <a:sym typeface="Symbol" pitchFamily="18" charset="2"/>
            </a:endParaRPr>
          </a:p>
          <a:p>
            <a:r>
              <a:rPr lang="en-US" sz="2400" b="0" smtClean="0">
                <a:ea typeface="ＭＳ Ｐゴシック" charset="-128"/>
                <a:sym typeface="Symbol" pitchFamily="18" charset="2"/>
              </a:rPr>
              <a:t>Analogous to flow of water in a pipe</a:t>
            </a:r>
          </a:p>
          <a:p>
            <a:r>
              <a:rPr lang="en-US" sz="2400" b="0" smtClean="0">
                <a:ea typeface="ＭＳ Ｐゴシック" charset="-128"/>
                <a:sym typeface="Symbol" pitchFamily="18" charset="2"/>
              </a:rPr>
              <a:t>Resistance depends on sample geometry and size.</a:t>
            </a:r>
          </a:p>
        </p:txBody>
      </p:sp>
      <p:sp>
        <p:nvSpPr>
          <p:cNvPr id="22539" name="Line 15"/>
          <p:cNvSpPr>
            <a:spLocks noChangeShapeType="1"/>
          </p:cNvSpPr>
          <p:nvPr/>
        </p:nvSpPr>
        <p:spPr bwMode="auto">
          <a:xfrm>
            <a:off x="1676400" y="2176463"/>
            <a:ext cx="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2540" name="Line 16"/>
          <p:cNvSpPr>
            <a:spLocks noChangeShapeType="1"/>
          </p:cNvSpPr>
          <p:nvPr/>
        </p:nvSpPr>
        <p:spPr bwMode="auto">
          <a:xfrm>
            <a:off x="1676400" y="3213100"/>
            <a:ext cx="0" cy="754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2541" name="Text Box 18"/>
          <p:cNvSpPr txBox="1">
            <a:spLocks noChangeArrowheads="1"/>
          </p:cNvSpPr>
          <p:nvPr/>
        </p:nvSpPr>
        <p:spPr bwMode="auto">
          <a:xfrm>
            <a:off x="1173163" y="2171700"/>
            <a:ext cx="368300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i="1">
                <a:latin typeface="Arial" pitchFamily="34" charset="0"/>
              </a:rPr>
              <a:t>D</a:t>
            </a:r>
          </a:p>
        </p:txBody>
      </p:sp>
      <p:sp>
        <p:nvSpPr>
          <p:cNvPr id="22542" name="Text Box 19"/>
          <p:cNvSpPr txBox="1">
            <a:spLocks noChangeArrowheads="1"/>
          </p:cNvSpPr>
          <p:nvPr/>
        </p:nvSpPr>
        <p:spPr bwMode="auto">
          <a:xfrm>
            <a:off x="1030288" y="3370263"/>
            <a:ext cx="509587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Arial" pitchFamily="34" charset="0"/>
              </a:rPr>
              <a:t>2</a:t>
            </a:r>
            <a:r>
              <a:rPr lang="en-US" sz="2000" i="1">
                <a:latin typeface="Arial" pitchFamily="34" charset="0"/>
              </a:rPr>
              <a:t>D</a:t>
            </a:r>
          </a:p>
        </p:txBody>
      </p:sp>
      <p:graphicFrame>
        <p:nvGraphicFramePr>
          <p:cNvPr id="2050" name="Object 20"/>
          <p:cNvGraphicFramePr>
            <a:graphicFrameLocks noChangeAspect="1"/>
          </p:cNvGraphicFramePr>
          <p:nvPr>
            <p:ph sz="half" idx="2"/>
          </p:nvPr>
        </p:nvGraphicFramePr>
        <p:xfrm>
          <a:off x="5943600" y="1916113"/>
          <a:ext cx="2132013" cy="1243012"/>
        </p:xfrm>
        <a:graphic>
          <a:graphicData uri="http://schemas.openxmlformats.org/presentationml/2006/ole">
            <p:oleObj spid="_x0000_s22530" name="Equation" r:id="rId4" imgW="1219200" imgH="711200" progId="Equation.3">
              <p:embed/>
            </p:oleObj>
          </a:graphicData>
        </a:graphic>
      </p:graphicFrame>
      <p:sp>
        <p:nvSpPr>
          <p:cNvPr id="22543" name="AutoShape 39"/>
          <p:cNvSpPr>
            <a:spLocks noChangeArrowheads="1"/>
          </p:cNvSpPr>
          <p:nvPr/>
        </p:nvSpPr>
        <p:spPr bwMode="auto">
          <a:xfrm rot="-5400000">
            <a:off x="3484562" y="696913"/>
            <a:ext cx="390525" cy="3365500"/>
          </a:xfrm>
          <a:prstGeom prst="can">
            <a:avLst>
              <a:gd name="adj" fmla="val 48755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AutoShape 41"/>
          <p:cNvSpPr>
            <a:spLocks noChangeArrowheads="1"/>
          </p:cNvSpPr>
          <p:nvPr/>
        </p:nvSpPr>
        <p:spPr bwMode="auto">
          <a:xfrm rot="-5400000">
            <a:off x="2604294" y="2588419"/>
            <a:ext cx="758825" cy="2020887"/>
          </a:xfrm>
          <a:prstGeom prst="can">
            <a:avLst>
              <a:gd name="adj" fmla="val 41994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44"/>
          <p:cNvSpPr>
            <a:spLocks noChangeShapeType="1"/>
          </p:cNvSpPr>
          <p:nvPr/>
        </p:nvSpPr>
        <p:spPr bwMode="auto">
          <a:xfrm>
            <a:off x="2057400" y="2024063"/>
            <a:ext cx="3233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46" name="Rectangle 45"/>
          <p:cNvSpPr>
            <a:spLocks noChangeArrowheads="1"/>
          </p:cNvSpPr>
          <p:nvPr/>
        </p:nvSpPr>
        <p:spPr bwMode="auto">
          <a:xfrm>
            <a:off x="3589338" y="1955800"/>
            <a:ext cx="304800" cy="117475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1" name="Object 42"/>
          <p:cNvGraphicFramePr>
            <a:graphicFrameLocks noChangeAspect="1"/>
          </p:cNvGraphicFramePr>
          <p:nvPr/>
        </p:nvGraphicFramePr>
        <p:xfrm>
          <a:off x="3732213" y="1870075"/>
          <a:ext cx="222250" cy="276225"/>
        </p:xfrm>
        <a:graphic>
          <a:graphicData uri="http://schemas.openxmlformats.org/presentationml/2006/ole">
            <p:oleObj spid="_x0000_s22531" name="Equation" r:id="rId5" imgW="101600" imgH="127000" progId="Equation.3">
              <p:embed/>
            </p:oleObj>
          </a:graphicData>
        </a:graphic>
      </p:graphicFrame>
      <p:sp>
        <p:nvSpPr>
          <p:cNvPr id="22547" name="Line 46"/>
          <p:cNvSpPr>
            <a:spLocks noChangeShapeType="1"/>
          </p:cNvSpPr>
          <p:nvPr/>
        </p:nvSpPr>
        <p:spPr bwMode="auto">
          <a:xfrm>
            <a:off x="2057400" y="3068638"/>
            <a:ext cx="180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48" name="Rectangle 47"/>
          <p:cNvSpPr>
            <a:spLocks noChangeArrowheads="1"/>
          </p:cNvSpPr>
          <p:nvPr/>
        </p:nvSpPr>
        <p:spPr bwMode="auto">
          <a:xfrm>
            <a:off x="2786063" y="3009900"/>
            <a:ext cx="304800" cy="117475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2" name="Object 48"/>
          <p:cNvGraphicFramePr>
            <a:graphicFrameLocks noChangeAspect="1"/>
          </p:cNvGraphicFramePr>
          <p:nvPr/>
        </p:nvGraphicFramePr>
        <p:xfrm>
          <a:off x="2827338" y="2924175"/>
          <a:ext cx="222250" cy="276225"/>
        </p:xfrm>
        <a:graphic>
          <a:graphicData uri="http://schemas.openxmlformats.org/presentationml/2006/ole">
            <p:oleObj spid="_x0000_s22532" name="Equation" r:id="rId6" imgW="101600" imgH="127000" progId="Equation.3">
              <p:embed/>
            </p:oleObj>
          </a:graphicData>
        </a:graphic>
      </p:graphicFrame>
      <p:sp>
        <p:nvSpPr>
          <p:cNvPr id="22549" name="Text Box 49"/>
          <p:cNvSpPr txBox="1">
            <a:spLocks noChangeArrowheads="1"/>
          </p:cNvSpPr>
          <p:nvPr/>
        </p:nvSpPr>
        <p:spPr bwMode="auto">
          <a:xfrm>
            <a:off x="3508375" y="1822450"/>
            <a:ext cx="325438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2</a:t>
            </a:r>
            <a:endParaRPr lang="en-US"/>
          </a:p>
        </p:txBody>
      </p:sp>
      <p:graphicFrame>
        <p:nvGraphicFramePr>
          <p:cNvPr id="2053" name="Object 52"/>
          <p:cNvGraphicFramePr>
            <a:graphicFrameLocks noChangeAspect="1"/>
          </p:cNvGraphicFramePr>
          <p:nvPr/>
        </p:nvGraphicFramePr>
        <p:xfrm>
          <a:off x="5948363" y="3322638"/>
          <a:ext cx="2847975" cy="1223962"/>
        </p:xfrm>
        <a:graphic>
          <a:graphicData uri="http://schemas.openxmlformats.org/presentationml/2006/ole">
            <p:oleObj spid="_x0000_s22533" name="Equation" r:id="rId7" imgW="1651000" imgH="71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DC7809-25C6-48CB-AD2E-F9E981909C53}" type="slidenum">
              <a:rPr lang="en-US"/>
              <a:pPr/>
              <a:t>5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Definitions</a:t>
            </a:r>
            <a:endParaRPr lang="en-US" smtClean="0">
              <a:ea typeface="ＭＳ Ｐゴシック" charset="-128"/>
              <a:sym typeface="Symbol" pitchFamily="18" charset="2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1203325"/>
            <a:ext cx="7772400" cy="298291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0" smtClean="0">
                <a:ea typeface="ＭＳ Ｐゴシック" charset="-128"/>
                <a:sym typeface="Symbol" pitchFamily="18" charset="2"/>
              </a:rPr>
              <a:t>Further definitions</a:t>
            </a:r>
          </a:p>
          <a:p>
            <a:pPr lvl="1">
              <a:buFontTx/>
              <a:buNone/>
            </a:pPr>
            <a:endParaRPr lang="en-US" sz="700" b="0" smtClean="0">
              <a:ea typeface="ＭＳ Ｐゴシック" charset="-128"/>
              <a:sym typeface="Symbol" pitchFamily="18" charset="2"/>
            </a:endParaRPr>
          </a:p>
          <a:p>
            <a:pPr lvl="1">
              <a:buFontTx/>
              <a:buNone/>
            </a:pPr>
            <a:r>
              <a:rPr lang="en-US" b="0" smtClean="0">
                <a:ea typeface="ＭＳ Ｐゴシック" charset="-128"/>
                <a:sym typeface="Symbol" pitchFamily="18" charset="2"/>
              </a:rPr>
              <a:t>	</a:t>
            </a:r>
            <a:r>
              <a:rPr lang="en-US" b="0" i="1" smtClean="0">
                <a:solidFill>
                  <a:schemeClr val="accent2"/>
                </a:solidFill>
                <a:ea typeface="ＭＳ Ｐゴシック" charset="-128"/>
                <a:sym typeface="Symbol" pitchFamily="18" charset="2"/>
              </a:rPr>
              <a:t>J</a:t>
            </a:r>
            <a:r>
              <a:rPr lang="en-US" b="0" smtClean="0">
                <a:solidFill>
                  <a:srgbClr val="FF3300"/>
                </a:solidFill>
                <a:ea typeface="ＭＳ Ｐゴシック" charset="-128"/>
                <a:sym typeface="Symbol" pitchFamily="18" charset="2"/>
              </a:rPr>
              <a:t> </a:t>
            </a:r>
            <a:r>
              <a:rPr lang="en-US" b="0" smtClean="0">
                <a:ea typeface="ＭＳ Ｐゴシック" charset="-128"/>
                <a:sym typeface="Symbol" pitchFamily="18" charset="2"/>
              </a:rPr>
              <a:t>=</a:t>
            </a:r>
            <a:r>
              <a:rPr lang="en-US" b="0" smtClean="0">
                <a:solidFill>
                  <a:srgbClr val="FF3300"/>
                </a:solidFill>
                <a:ea typeface="ＭＳ Ｐゴシック" charset="-128"/>
                <a:sym typeface="Symbol" pitchFamily="18" charset="2"/>
              </a:rPr>
              <a:t>  </a:t>
            </a:r>
            <a:r>
              <a:rPr lang="en-US" b="0" smtClean="0">
                <a:solidFill>
                  <a:srgbClr val="008800"/>
                </a:solidFill>
                <a:ea typeface="ＭＳ Ｐゴシック" charset="-128"/>
                <a:sym typeface="Symbol" pitchFamily="18" charset="2"/>
              </a:rPr>
              <a:t></a:t>
            </a:r>
            <a:r>
              <a:rPr lang="en-US" sz="2400" b="0" smtClean="0">
                <a:ea typeface="ＭＳ Ｐゴシック" charset="-128"/>
                <a:sym typeface="Symbol" pitchFamily="18" charset="2"/>
              </a:rPr>
              <a:t>     &lt;= another way to state Ohm’s law</a:t>
            </a:r>
          </a:p>
          <a:p>
            <a:pPr lvl="1">
              <a:buFontTx/>
              <a:buNone/>
            </a:pPr>
            <a:endParaRPr lang="en-US" sz="1600" b="0" smtClean="0">
              <a:ea typeface="ＭＳ Ｐゴシック" charset="-128"/>
              <a:sym typeface="Symbol" pitchFamily="18" charset="2"/>
            </a:endParaRPr>
          </a:p>
          <a:p>
            <a:pPr lvl="1">
              <a:buFontTx/>
              <a:buNone/>
            </a:pPr>
            <a:r>
              <a:rPr lang="en-US" sz="2400" b="0" i="1" smtClean="0">
                <a:solidFill>
                  <a:schemeClr val="accent2"/>
                </a:solidFill>
                <a:ea typeface="ＭＳ Ｐゴシック" charset="-128"/>
                <a:sym typeface="Symbol" pitchFamily="18" charset="2"/>
              </a:rPr>
              <a:t>J</a:t>
            </a:r>
            <a:r>
              <a:rPr lang="en-US" sz="2400" b="0" smtClean="0">
                <a:ea typeface="ＭＳ Ｐゴシック" charset="-128"/>
                <a:sym typeface="Symbol" pitchFamily="18" charset="2"/>
              </a:rPr>
              <a:t>  </a:t>
            </a:r>
            <a:r>
              <a:rPr lang="en-US" sz="2400" b="0" smtClean="0">
                <a:solidFill>
                  <a:schemeClr val="accent2"/>
                </a:solidFill>
                <a:ea typeface="ＭＳ Ｐゴシック" charset="-128"/>
                <a:sym typeface="Symbol" pitchFamily="18" charset="2"/>
              </a:rPr>
              <a:t>current density</a:t>
            </a:r>
            <a:endParaRPr lang="en-US" sz="2400" b="0" smtClean="0">
              <a:ea typeface="ＭＳ Ｐゴシック" charset="-128"/>
              <a:sym typeface="Symbol" pitchFamily="18" charset="2"/>
            </a:endParaRPr>
          </a:p>
          <a:p>
            <a:pPr lvl="1">
              <a:buFontTx/>
              <a:buNone/>
            </a:pPr>
            <a:endParaRPr lang="en-US" sz="2000" b="0" smtClean="0">
              <a:ea typeface="ＭＳ Ｐゴシック" charset="-128"/>
              <a:sym typeface="Symbol" pitchFamily="18" charset="2"/>
            </a:endParaRPr>
          </a:p>
          <a:p>
            <a:pPr lvl="1">
              <a:buFontTx/>
              <a:buNone/>
            </a:pPr>
            <a:r>
              <a:rPr lang="en-US" sz="2400" b="0" smtClean="0">
                <a:solidFill>
                  <a:srgbClr val="008800"/>
                </a:solidFill>
                <a:ea typeface="ＭＳ Ｐゴシック" charset="-128"/>
                <a:sym typeface="Symbol" pitchFamily="18" charset="2"/>
              </a:rPr>
              <a:t></a:t>
            </a:r>
            <a:r>
              <a:rPr lang="en-US" sz="2400" b="0" smtClean="0">
                <a:ea typeface="ＭＳ Ｐゴシック" charset="-128"/>
                <a:sym typeface="Symbol" pitchFamily="18" charset="2"/>
              </a:rPr>
              <a:t>  </a:t>
            </a:r>
            <a:r>
              <a:rPr lang="en-US" sz="2400" b="0" smtClean="0">
                <a:solidFill>
                  <a:srgbClr val="008800"/>
                </a:solidFill>
                <a:ea typeface="ＭＳ Ｐゴシック" charset="-128"/>
                <a:sym typeface="Symbol" pitchFamily="18" charset="2"/>
              </a:rPr>
              <a:t>electric field potential</a:t>
            </a:r>
            <a:r>
              <a:rPr lang="en-US" sz="2400" b="0" smtClean="0">
                <a:ea typeface="ＭＳ Ｐゴシック" charset="-128"/>
                <a:sym typeface="Symbol" pitchFamily="18" charset="2"/>
              </a:rPr>
              <a:t>  = </a:t>
            </a:r>
            <a:r>
              <a:rPr lang="en-US" sz="2400" b="0" i="1" smtClean="0">
                <a:solidFill>
                  <a:srgbClr val="008800"/>
                </a:solidFill>
                <a:ea typeface="ＭＳ Ｐゴシック" charset="-128"/>
                <a:sym typeface="Symbol" pitchFamily="18" charset="2"/>
              </a:rPr>
              <a:t>V</a:t>
            </a:r>
            <a:r>
              <a:rPr lang="en-US" sz="2400" b="0" smtClean="0">
                <a:solidFill>
                  <a:srgbClr val="008800"/>
                </a:solidFill>
                <a:ea typeface="ＭＳ Ｐゴシック" charset="-128"/>
                <a:sym typeface="Symbol" pitchFamily="18" charset="2"/>
              </a:rPr>
              <a:t>/</a:t>
            </a:r>
            <a:r>
              <a:rPr lang="en-US" sz="2400" b="0" smtClean="0">
                <a:solidFill>
                  <a:srgbClr val="008800"/>
                </a:solidFill>
                <a:ea typeface="ＭＳ Ｐゴシック" charset="-128"/>
                <a:sym typeface="MT Extra" pitchFamily="18" charset="2"/>
              </a:rPr>
              <a:t></a:t>
            </a:r>
            <a:endParaRPr lang="en-US" sz="1800" b="0" smtClean="0">
              <a:solidFill>
                <a:srgbClr val="008800"/>
              </a:solidFill>
              <a:ea typeface="ＭＳ Ｐゴシック" charset="-128"/>
              <a:sym typeface="MT Extra" pitchFamily="18" charset="2"/>
            </a:endParaRPr>
          </a:p>
        </p:txBody>
      </p:sp>
      <p:graphicFrame>
        <p:nvGraphicFramePr>
          <p:cNvPr id="24578" name="Object 7"/>
          <p:cNvGraphicFramePr>
            <a:graphicFrameLocks noChangeAspect="1"/>
          </p:cNvGraphicFramePr>
          <p:nvPr/>
        </p:nvGraphicFramePr>
        <p:xfrm>
          <a:off x="4011613" y="2433638"/>
          <a:ext cx="4324350" cy="793750"/>
        </p:xfrm>
        <a:graphic>
          <a:graphicData uri="http://schemas.openxmlformats.org/presentationml/2006/ole">
            <p:oleObj spid="_x0000_s24578" name="Equation" r:id="rId4" imgW="2145960" imgH="393480" progId="Equation.3">
              <p:embed/>
            </p:oleObj>
          </a:graphicData>
        </a:graphic>
      </p:graphicFrame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1306513" y="1785938"/>
            <a:ext cx="1479550" cy="550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158875" y="4084638"/>
            <a:ext cx="4770438" cy="1187450"/>
            <a:chOff x="730" y="2699"/>
            <a:chExt cx="3005" cy="748"/>
          </a:xfrm>
        </p:grpSpPr>
        <p:sp>
          <p:nvSpPr>
            <p:cNvPr id="24584" name="Line 4"/>
            <p:cNvSpPr>
              <a:spLocks noChangeShapeType="1"/>
            </p:cNvSpPr>
            <p:nvPr/>
          </p:nvSpPr>
          <p:spPr bwMode="auto">
            <a:xfrm flipV="1">
              <a:off x="1247" y="29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4585" name="Line 5"/>
            <p:cNvSpPr>
              <a:spLocks noChangeShapeType="1"/>
            </p:cNvSpPr>
            <p:nvPr/>
          </p:nvSpPr>
          <p:spPr bwMode="auto">
            <a:xfrm flipH="1" flipV="1">
              <a:off x="1753" y="2935"/>
              <a:ext cx="377" cy="3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4586" name="Line 6"/>
            <p:cNvSpPr>
              <a:spLocks noChangeShapeType="1"/>
            </p:cNvSpPr>
            <p:nvPr/>
          </p:nvSpPr>
          <p:spPr bwMode="auto">
            <a:xfrm flipH="1" flipV="1">
              <a:off x="2285" y="2947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4587" name="Rectangle 10"/>
            <p:cNvSpPr>
              <a:spLocks noChangeArrowheads="1"/>
            </p:cNvSpPr>
            <p:nvPr/>
          </p:nvSpPr>
          <p:spPr bwMode="auto">
            <a:xfrm>
              <a:off x="730" y="3216"/>
              <a:ext cx="3005" cy="231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Arial" pitchFamily="34" charset="0"/>
                  <a:sym typeface="MT Extra" pitchFamily="18" charset="2"/>
                </a:rPr>
                <a:t>Electron flux</a:t>
              </a:r>
              <a:r>
                <a:rPr lang="en-US" sz="1800">
                  <a:latin typeface="Arial" pitchFamily="34" charset="0"/>
                  <a:sym typeface="MT Extra" pitchFamily="18" charset="2"/>
                </a:rPr>
                <a:t>    </a:t>
              </a:r>
              <a:r>
                <a:rPr lang="en-US" sz="1800">
                  <a:solidFill>
                    <a:srgbClr val="FF071B"/>
                  </a:solidFill>
                  <a:latin typeface="Arial" pitchFamily="34" charset="0"/>
                  <a:sym typeface="MT Extra" pitchFamily="18" charset="2"/>
                </a:rPr>
                <a:t>conductivity</a:t>
              </a:r>
              <a:r>
                <a:rPr lang="en-US" sz="1800">
                  <a:latin typeface="Arial" pitchFamily="34" charset="0"/>
                  <a:sym typeface="MT Extra" pitchFamily="18" charset="2"/>
                </a:rPr>
                <a:t>    </a:t>
              </a:r>
              <a:r>
                <a:rPr lang="en-US" sz="1800">
                  <a:solidFill>
                    <a:srgbClr val="008800"/>
                  </a:solidFill>
                  <a:latin typeface="Arial" pitchFamily="34" charset="0"/>
                  <a:sym typeface="MT Extra" pitchFamily="18" charset="2"/>
                </a:rPr>
                <a:t>voltage gradient</a:t>
              </a:r>
              <a:endParaRPr lang="en-US" sz="1800">
                <a:latin typeface="Arial" pitchFamily="34" charset="0"/>
                <a:sym typeface="MT Extra" pitchFamily="18" charset="2"/>
              </a:endParaRPr>
            </a:p>
          </p:txBody>
        </p:sp>
        <p:sp>
          <p:nvSpPr>
            <p:cNvPr id="24588" name="Rectangle 11"/>
            <p:cNvSpPr>
              <a:spLocks noChangeArrowheads="1"/>
            </p:cNvSpPr>
            <p:nvPr/>
          </p:nvSpPr>
          <p:spPr bwMode="auto">
            <a:xfrm>
              <a:off x="1232" y="2699"/>
              <a:ext cx="1430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" pitchFamily="34" charset="0"/>
                  <a:sym typeface="Symbol" pitchFamily="18" charset="2"/>
                </a:rPr>
                <a:t> </a:t>
              </a:r>
              <a:r>
                <a:rPr lang="en-US" i="1">
                  <a:solidFill>
                    <a:schemeClr val="accent2"/>
                  </a:solidFill>
                  <a:latin typeface="Arial" pitchFamily="34" charset="0"/>
                  <a:sym typeface="Symbol" pitchFamily="18" charset="2"/>
                </a:rPr>
                <a:t>J</a:t>
              </a:r>
              <a:r>
                <a:rPr lang="en-US">
                  <a:latin typeface="Arial" pitchFamily="34" charset="0"/>
                  <a:sym typeface="Symbol" pitchFamily="18" charset="2"/>
                </a:rPr>
                <a:t> = </a:t>
              </a:r>
              <a:r>
                <a:rPr lang="en-US">
                  <a:solidFill>
                    <a:srgbClr val="FF3300"/>
                  </a:solidFill>
                  <a:latin typeface="Arial" pitchFamily="34" charset="0"/>
                  <a:sym typeface="Symbol" pitchFamily="18" charset="2"/>
                </a:rPr>
                <a:t></a:t>
              </a:r>
              <a:r>
                <a:rPr lang="en-US">
                  <a:latin typeface="Arial" pitchFamily="34" charset="0"/>
                  <a:sym typeface="Symbol" pitchFamily="18" charset="2"/>
                </a:rPr>
                <a:t> (</a:t>
              </a:r>
              <a:r>
                <a:rPr lang="en-US" i="1">
                  <a:solidFill>
                    <a:srgbClr val="008800"/>
                  </a:solidFill>
                  <a:latin typeface="Arial" pitchFamily="34" charset="0"/>
                  <a:sym typeface="Symbol" pitchFamily="18" charset="2"/>
                </a:rPr>
                <a:t>V</a:t>
              </a:r>
              <a:r>
                <a:rPr lang="en-US">
                  <a:solidFill>
                    <a:srgbClr val="008800"/>
                  </a:solidFill>
                  <a:latin typeface="Arial" pitchFamily="34" charset="0"/>
                  <a:sym typeface="Symbol" pitchFamily="18" charset="2"/>
                </a:rPr>
                <a:t>/</a:t>
              </a:r>
              <a:r>
                <a:rPr lang="en-US">
                  <a:solidFill>
                    <a:srgbClr val="008800"/>
                  </a:solidFill>
                  <a:latin typeface="Arial" pitchFamily="34" charset="0"/>
                  <a:sym typeface="MT Extra" pitchFamily="18" charset="2"/>
                </a:rPr>
                <a:t></a:t>
              </a:r>
              <a:r>
                <a:rPr lang="en-US">
                  <a:latin typeface="Arial" pitchFamily="34" charset="0"/>
                  <a:sym typeface="MT Extra" pitchFamily="18" charset="2"/>
                </a:rPr>
                <a:t> 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9A7C1A-3F6C-49C9-962E-4ABA19500593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81000" y="1066800"/>
            <a:ext cx="6942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Room temperature values (Ohm-m)</a:t>
            </a:r>
            <a:r>
              <a:rPr lang="en-US" sz="3000" baseline="30000">
                <a:latin typeface="Arial" pitchFamily="34" charset="0"/>
              </a:rPr>
              <a:t>-1</a:t>
            </a:r>
            <a:r>
              <a:rPr lang="en-US">
                <a:latin typeface="Arial" pitchFamily="34" charset="0"/>
                <a:sym typeface="MT Extra" pitchFamily="18" charset="2"/>
              </a:rPr>
              <a:t> = (</a:t>
            </a:r>
            <a:r>
              <a:rPr lang="en-US">
                <a:latin typeface="Arial" pitchFamily="34" charset="0"/>
                <a:sym typeface="Symbol" pitchFamily="18" charset="2"/>
              </a:rPr>
              <a:t> - m)</a:t>
            </a:r>
            <a:r>
              <a:rPr lang="en-US" sz="3000" baseline="30000">
                <a:latin typeface="Arial" pitchFamily="34" charset="0"/>
              </a:rPr>
              <a:t>-1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685800" y="6111875"/>
            <a:ext cx="632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Selected values from Tables 18.1, 18.3, and 18.4,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  <a:p>
            <a:endParaRPr lang="en-US" sz="1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Conductivity:  Comparison</a:t>
            </a:r>
          </a:p>
        </p:txBody>
      </p:sp>
      <p:sp>
        <p:nvSpPr>
          <p:cNvPr id="26630" name="Rectangle 19"/>
          <p:cNvSpPr>
            <a:spLocks noChangeArrowheads="1"/>
          </p:cNvSpPr>
          <p:nvPr/>
        </p:nvSpPr>
        <p:spPr bwMode="auto">
          <a:xfrm>
            <a:off x="3167063" y="1881188"/>
            <a:ext cx="685800" cy="13589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Rectangle 20"/>
          <p:cNvSpPr>
            <a:spLocks noChangeArrowheads="1"/>
          </p:cNvSpPr>
          <p:nvPr/>
        </p:nvSpPr>
        <p:spPr bwMode="auto">
          <a:xfrm>
            <a:off x="596900" y="193040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Silver</a:t>
            </a:r>
            <a:endParaRPr lang="en-US">
              <a:latin typeface="Arial" pitchFamily="34" charset="0"/>
            </a:endParaRPr>
          </a:p>
        </p:txBody>
      </p:sp>
      <p:sp>
        <p:nvSpPr>
          <p:cNvPr id="26632" name="Rectangle 21"/>
          <p:cNvSpPr>
            <a:spLocks noChangeArrowheads="1"/>
          </p:cNvSpPr>
          <p:nvPr/>
        </p:nvSpPr>
        <p:spPr bwMode="auto">
          <a:xfrm>
            <a:off x="1511300" y="1930400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33" name="Rectangle 22"/>
          <p:cNvSpPr>
            <a:spLocks noChangeArrowheads="1"/>
          </p:cNvSpPr>
          <p:nvPr/>
        </p:nvSpPr>
        <p:spPr bwMode="auto">
          <a:xfrm>
            <a:off x="1968500" y="1930400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34" name="Rectangle 23"/>
          <p:cNvSpPr>
            <a:spLocks noChangeArrowheads="1"/>
          </p:cNvSpPr>
          <p:nvPr/>
        </p:nvSpPr>
        <p:spPr bwMode="auto">
          <a:xfrm>
            <a:off x="2425700" y="1930400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35" name="Rectangle 24"/>
          <p:cNvSpPr>
            <a:spLocks noChangeArrowheads="1"/>
          </p:cNvSpPr>
          <p:nvPr/>
        </p:nvSpPr>
        <p:spPr bwMode="auto">
          <a:xfrm>
            <a:off x="2501900" y="1930400"/>
            <a:ext cx="10842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6.8 x 10</a:t>
            </a:r>
            <a:endParaRPr lang="en-US">
              <a:latin typeface="Arial" pitchFamily="34" charset="0"/>
            </a:endParaRPr>
          </a:p>
        </p:txBody>
      </p:sp>
      <p:sp>
        <p:nvSpPr>
          <p:cNvPr id="26636" name="Rectangle 25"/>
          <p:cNvSpPr>
            <a:spLocks noChangeArrowheads="1"/>
          </p:cNvSpPr>
          <p:nvPr/>
        </p:nvSpPr>
        <p:spPr bwMode="auto">
          <a:xfrm>
            <a:off x="3630613" y="1841500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" pitchFamily="34" charset="0"/>
              </a:rPr>
              <a:t>7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26637" name="Rectangle 26"/>
          <p:cNvSpPr>
            <a:spLocks noChangeArrowheads="1"/>
          </p:cNvSpPr>
          <p:nvPr/>
        </p:nvSpPr>
        <p:spPr bwMode="auto">
          <a:xfrm>
            <a:off x="3808413" y="1930400"/>
            <a:ext cx="841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38" name="Rectangle 27"/>
          <p:cNvSpPr>
            <a:spLocks noChangeArrowheads="1"/>
          </p:cNvSpPr>
          <p:nvPr/>
        </p:nvSpPr>
        <p:spPr bwMode="auto">
          <a:xfrm>
            <a:off x="596900" y="2374900"/>
            <a:ext cx="10001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Copper</a:t>
            </a:r>
            <a:endParaRPr lang="en-US">
              <a:latin typeface="Arial" pitchFamily="34" charset="0"/>
            </a:endParaRPr>
          </a:p>
        </p:txBody>
      </p:sp>
      <p:sp>
        <p:nvSpPr>
          <p:cNvPr id="26639" name="Rectangle 28"/>
          <p:cNvSpPr>
            <a:spLocks noChangeArrowheads="1"/>
          </p:cNvSpPr>
          <p:nvPr/>
        </p:nvSpPr>
        <p:spPr bwMode="auto">
          <a:xfrm>
            <a:off x="1968500" y="2374900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40" name="Rectangle 29"/>
          <p:cNvSpPr>
            <a:spLocks noChangeArrowheads="1"/>
          </p:cNvSpPr>
          <p:nvPr/>
        </p:nvSpPr>
        <p:spPr bwMode="auto">
          <a:xfrm>
            <a:off x="2425700" y="2374900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41" name="Rectangle 30"/>
          <p:cNvSpPr>
            <a:spLocks noChangeArrowheads="1"/>
          </p:cNvSpPr>
          <p:nvPr/>
        </p:nvSpPr>
        <p:spPr bwMode="auto">
          <a:xfrm>
            <a:off x="2501900" y="2374900"/>
            <a:ext cx="10842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6.0 x 10</a:t>
            </a:r>
            <a:endParaRPr lang="en-US">
              <a:latin typeface="Arial" pitchFamily="34" charset="0"/>
            </a:endParaRPr>
          </a:p>
        </p:txBody>
      </p:sp>
      <p:sp>
        <p:nvSpPr>
          <p:cNvPr id="26642" name="Rectangle 31"/>
          <p:cNvSpPr>
            <a:spLocks noChangeArrowheads="1"/>
          </p:cNvSpPr>
          <p:nvPr/>
        </p:nvSpPr>
        <p:spPr bwMode="auto">
          <a:xfrm>
            <a:off x="3630613" y="2286000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" pitchFamily="34" charset="0"/>
              </a:rPr>
              <a:t>7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26643" name="Rectangle 32"/>
          <p:cNvSpPr>
            <a:spLocks noChangeArrowheads="1"/>
          </p:cNvSpPr>
          <p:nvPr/>
        </p:nvSpPr>
        <p:spPr bwMode="auto">
          <a:xfrm>
            <a:off x="3808413" y="2374900"/>
            <a:ext cx="841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44" name="Rectangle 33"/>
          <p:cNvSpPr>
            <a:spLocks noChangeArrowheads="1"/>
          </p:cNvSpPr>
          <p:nvPr/>
        </p:nvSpPr>
        <p:spPr bwMode="auto">
          <a:xfrm>
            <a:off x="596900" y="2819400"/>
            <a:ext cx="5254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Iron</a:t>
            </a:r>
            <a:endParaRPr lang="en-US">
              <a:latin typeface="Arial" pitchFamily="34" charset="0"/>
            </a:endParaRPr>
          </a:p>
        </p:txBody>
      </p:sp>
      <p:sp>
        <p:nvSpPr>
          <p:cNvPr id="26645" name="Rectangle 34"/>
          <p:cNvSpPr>
            <a:spLocks noChangeArrowheads="1"/>
          </p:cNvSpPr>
          <p:nvPr/>
        </p:nvSpPr>
        <p:spPr bwMode="auto">
          <a:xfrm>
            <a:off x="1511300" y="2819400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46" name="Rectangle 35"/>
          <p:cNvSpPr>
            <a:spLocks noChangeArrowheads="1"/>
          </p:cNvSpPr>
          <p:nvPr/>
        </p:nvSpPr>
        <p:spPr bwMode="auto">
          <a:xfrm>
            <a:off x="1968500" y="2819400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47" name="Rectangle 36"/>
          <p:cNvSpPr>
            <a:spLocks noChangeArrowheads="1"/>
          </p:cNvSpPr>
          <p:nvPr/>
        </p:nvSpPr>
        <p:spPr bwMode="auto">
          <a:xfrm>
            <a:off x="2425700" y="2819400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26648" name="Rectangle 37"/>
          <p:cNvSpPr>
            <a:spLocks noChangeArrowheads="1"/>
          </p:cNvSpPr>
          <p:nvPr/>
        </p:nvSpPr>
        <p:spPr bwMode="auto">
          <a:xfrm>
            <a:off x="2501900" y="2819400"/>
            <a:ext cx="10842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1.0 x 10</a:t>
            </a:r>
            <a:endParaRPr lang="en-US">
              <a:latin typeface="Arial" pitchFamily="34" charset="0"/>
            </a:endParaRPr>
          </a:p>
        </p:txBody>
      </p:sp>
      <p:sp>
        <p:nvSpPr>
          <p:cNvPr id="26649" name="Rectangle 38"/>
          <p:cNvSpPr>
            <a:spLocks noChangeArrowheads="1"/>
          </p:cNvSpPr>
          <p:nvPr/>
        </p:nvSpPr>
        <p:spPr bwMode="auto">
          <a:xfrm>
            <a:off x="3630613" y="2730500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" pitchFamily="34" charset="0"/>
              </a:rPr>
              <a:t>7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26650" name="Rectangle 39"/>
          <p:cNvSpPr>
            <a:spLocks noChangeArrowheads="1"/>
          </p:cNvSpPr>
          <p:nvPr/>
        </p:nvSpPr>
        <p:spPr bwMode="auto">
          <a:xfrm>
            <a:off x="596900" y="1524000"/>
            <a:ext cx="1219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" pitchFamily="34" charset="0"/>
              </a:rPr>
              <a:t>METALS</a:t>
            </a:r>
            <a:endParaRPr lang="en-US">
              <a:latin typeface="Arial" pitchFamily="34" charset="0"/>
            </a:endParaRPr>
          </a:p>
        </p:txBody>
      </p:sp>
      <p:sp>
        <p:nvSpPr>
          <p:cNvPr id="26651" name="Rectangle 69"/>
          <p:cNvSpPr>
            <a:spLocks noChangeArrowheads="1"/>
          </p:cNvSpPr>
          <p:nvPr/>
        </p:nvSpPr>
        <p:spPr bwMode="auto">
          <a:xfrm>
            <a:off x="2640013" y="1524000"/>
            <a:ext cx="1714500" cy="3556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Rectangle 70"/>
          <p:cNvSpPr>
            <a:spLocks noChangeArrowheads="1"/>
          </p:cNvSpPr>
          <p:nvPr/>
        </p:nvSpPr>
        <p:spPr bwMode="auto">
          <a:xfrm>
            <a:off x="2640013" y="1549400"/>
            <a:ext cx="14906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conductors</a:t>
            </a:r>
            <a:endParaRPr lang="en-US">
              <a:latin typeface="Arial" pitchFamily="34" charset="0"/>
            </a:endParaRPr>
          </a:p>
        </p:txBody>
      </p:sp>
      <p:grpSp>
        <p:nvGrpSpPr>
          <p:cNvPr id="26653" name="Group 92"/>
          <p:cNvGrpSpPr>
            <a:grpSpLocks/>
          </p:cNvGrpSpPr>
          <p:nvPr/>
        </p:nvGrpSpPr>
        <p:grpSpPr bwMode="auto">
          <a:xfrm>
            <a:off x="596900" y="4024313"/>
            <a:ext cx="4049713" cy="2079625"/>
            <a:chOff x="376" y="2535"/>
            <a:chExt cx="2551" cy="1310"/>
          </a:xfrm>
        </p:grpSpPr>
        <p:sp>
          <p:nvSpPr>
            <p:cNvPr id="26679" name="Rectangle 18"/>
            <p:cNvSpPr>
              <a:spLocks noChangeArrowheads="1"/>
            </p:cNvSpPr>
            <p:nvPr/>
          </p:nvSpPr>
          <p:spPr bwMode="auto">
            <a:xfrm>
              <a:off x="1853" y="2759"/>
              <a:ext cx="432" cy="85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0" name="Rectangle 40"/>
            <p:cNvSpPr>
              <a:spLocks noChangeArrowheads="1"/>
            </p:cNvSpPr>
            <p:nvPr/>
          </p:nvSpPr>
          <p:spPr bwMode="auto">
            <a:xfrm>
              <a:off x="376" y="2807"/>
              <a:ext cx="56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990066"/>
                  </a:solidFill>
                  <a:latin typeface="Arial" pitchFamily="34" charset="0"/>
                </a:rPr>
                <a:t>Silicon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81" name="Rectangle 43"/>
            <p:cNvSpPr>
              <a:spLocks noChangeArrowheads="1"/>
            </p:cNvSpPr>
            <p:nvPr/>
          </p:nvSpPr>
          <p:spPr bwMode="auto">
            <a:xfrm>
              <a:off x="1576" y="2807"/>
              <a:ext cx="52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990066"/>
                  </a:solidFill>
                  <a:latin typeface="Arial" pitchFamily="34" charset="0"/>
                </a:rPr>
                <a:t>4 x 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82" name="Rectangle 44"/>
            <p:cNvSpPr>
              <a:spLocks noChangeArrowheads="1"/>
            </p:cNvSpPr>
            <p:nvPr/>
          </p:nvSpPr>
          <p:spPr bwMode="auto">
            <a:xfrm>
              <a:off x="2111" y="2751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0066"/>
                  </a:solidFill>
                  <a:latin typeface="Arial" pitchFamily="34" charset="0"/>
                </a:rPr>
                <a:t>-4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26683" name="Rectangle 46"/>
            <p:cNvSpPr>
              <a:spLocks noChangeArrowheads="1"/>
            </p:cNvSpPr>
            <p:nvPr/>
          </p:nvSpPr>
          <p:spPr bwMode="auto">
            <a:xfrm>
              <a:off x="376" y="3087"/>
              <a:ext cx="100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990066"/>
                  </a:solidFill>
                  <a:latin typeface="Arial" pitchFamily="34" charset="0"/>
                </a:rPr>
                <a:t>Germanium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84" name="Rectangle 48"/>
            <p:cNvSpPr>
              <a:spLocks noChangeArrowheads="1"/>
            </p:cNvSpPr>
            <p:nvPr/>
          </p:nvSpPr>
          <p:spPr bwMode="auto">
            <a:xfrm>
              <a:off x="1576" y="3087"/>
              <a:ext cx="52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990066"/>
                  </a:solidFill>
                  <a:latin typeface="Arial" pitchFamily="34" charset="0"/>
                </a:rPr>
                <a:t>2 x 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85" name="Rectangle 49"/>
            <p:cNvSpPr>
              <a:spLocks noChangeArrowheads="1"/>
            </p:cNvSpPr>
            <p:nvPr/>
          </p:nvSpPr>
          <p:spPr bwMode="auto">
            <a:xfrm>
              <a:off x="2132" y="3031"/>
              <a:ext cx="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0066"/>
                  </a:solidFill>
                  <a:latin typeface="Arial" pitchFamily="34" charset="0"/>
                </a:rPr>
                <a:t>0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26686" name="Rectangle 51"/>
            <p:cNvSpPr>
              <a:spLocks noChangeArrowheads="1"/>
            </p:cNvSpPr>
            <p:nvPr/>
          </p:nvSpPr>
          <p:spPr bwMode="auto">
            <a:xfrm>
              <a:off x="376" y="3367"/>
              <a:ext cx="48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990066"/>
                  </a:solidFill>
                  <a:latin typeface="Arial" pitchFamily="34" charset="0"/>
                </a:rPr>
                <a:t>GaAs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87" name="Rectangle 56"/>
            <p:cNvSpPr>
              <a:spLocks noChangeArrowheads="1"/>
            </p:cNvSpPr>
            <p:nvPr/>
          </p:nvSpPr>
          <p:spPr bwMode="auto">
            <a:xfrm>
              <a:off x="1863" y="3367"/>
              <a:ext cx="21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990066"/>
                  </a:solidFill>
                  <a:latin typeface="Arial" pitchFamily="34" charset="0"/>
                </a:rPr>
                <a:t>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88" name="Rectangle 57"/>
            <p:cNvSpPr>
              <a:spLocks noChangeArrowheads="1"/>
            </p:cNvSpPr>
            <p:nvPr/>
          </p:nvSpPr>
          <p:spPr bwMode="auto">
            <a:xfrm>
              <a:off x="2095" y="3311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990066"/>
                  </a:solidFill>
                  <a:latin typeface="Arial" pitchFamily="34" charset="0"/>
                </a:rPr>
                <a:t>-6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26689" name="Rectangle 58"/>
            <p:cNvSpPr>
              <a:spLocks noChangeArrowheads="1"/>
            </p:cNvSpPr>
            <p:nvPr/>
          </p:nvSpPr>
          <p:spPr bwMode="auto">
            <a:xfrm>
              <a:off x="376" y="2535"/>
              <a:ext cx="18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990066"/>
                  </a:solidFill>
                  <a:latin typeface="Arial" pitchFamily="34" charset="0"/>
                </a:rPr>
                <a:t>SEMICONDUCTORS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90" name="Rectangle 71"/>
            <p:cNvSpPr>
              <a:spLocks noChangeArrowheads="1"/>
            </p:cNvSpPr>
            <p:nvPr/>
          </p:nvSpPr>
          <p:spPr bwMode="auto">
            <a:xfrm>
              <a:off x="1408" y="3599"/>
              <a:ext cx="1519" cy="224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1" name="Rectangle 72"/>
            <p:cNvSpPr>
              <a:spLocks noChangeArrowheads="1"/>
            </p:cNvSpPr>
            <p:nvPr/>
          </p:nvSpPr>
          <p:spPr bwMode="auto">
            <a:xfrm>
              <a:off x="1408" y="3615"/>
              <a:ext cx="1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semiconductors</a:t>
              </a: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4646613" y="1524000"/>
            <a:ext cx="3922712" cy="4529138"/>
            <a:chOff x="2927" y="960"/>
            <a:chExt cx="2471" cy="2853"/>
          </a:xfrm>
        </p:grpSpPr>
        <p:sp>
          <p:nvSpPr>
            <p:cNvPr id="26655" name="Rectangle 10"/>
            <p:cNvSpPr>
              <a:spLocks noChangeArrowheads="1"/>
            </p:cNvSpPr>
            <p:nvPr/>
          </p:nvSpPr>
          <p:spPr bwMode="auto">
            <a:xfrm>
              <a:off x="4406" y="1152"/>
              <a:ext cx="992" cy="246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Rectangle 11"/>
            <p:cNvSpPr>
              <a:spLocks noChangeArrowheads="1"/>
            </p:cNvSpPr>
            <p:nvPr/>
          </p:nvSpPr>
          <p:spPr bwMode="auto">
            <a:xfrm>
              <a:off x="2951" y="2783"/>
              <a:ext cx="19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Arial" pitchFamily="34" charset="0"/>
                </a:rPr>
                <a:t>Polystyrene           &lt;10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57" name="Rectangle 12"/>
            <p:cNvSpPr>
              <a:spLocks noChangeArrowheads="1"/>
            </p:cNvSpPr>
            <p:nvPr/>
          </p:nvSpPr>
          <p:spPr bwMode="auto">
            <a:xfrm>
              <a:off x="4880" y="2718"/>
              <a:ext cx="2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  <a:latin typeface="Arial" pitchFamily="34" charset="0"/>
                </a:rPr>
                <a:t>-14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26658" name="Rectangle 13"/>
            <p:cNvSpPr>
              <a:spLocks noChangeArrowheads="1"/>
            </p:cNvSpPr>
            <p:nvPr/>
          </p:nvSpPr>
          <p:spPr bwMode="auto">
            <a:xfrm>
              <a:off x="5222" y="2783"/>
              <a:ext cx="5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Arial" pitchFamily="34" charset="0"/>
                </a:rPr>
                <a:t>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59" name="Rectangle 14"/>
            <p:cNvSpPr>
              <a:spLocks noChangeArrowheads="1"/>
            </p:cNvSpPr>
            <p:nvPr/>
          </p:nvSpPr>
          <p:spPr bwMode="auto">
            <a:xfrm>
              <a:off x="2951" y="3063"/>
              <a:ext cx="165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Arial" pitchFamily="34" charset="0"/>
                </a:rPr>
                <a:t>Polyethylene      </a:t>
              </a:r>
              <a:r>
                <a:rPr lang="en-US" sz="800">
                  <a:solidFill>
                    <a:srgbClr val="006600"/>
                  </a:solidFill>
                  <a:latin typeface="Arial" pitchFamily="34" charset="0"/>
                </a:rPr>
                <a:t> </a:t>
              </a:r>
              <a:r>
                <a:rPr lang="en-US">
                  <a:solidFill>
                    <a:srgbClr val="006600"/>
                  </a:solidFill>
                  <a:latin typeface="Arial" pitchFamily="34" charset="0"/>
                </a:rPr>
                <a:t>10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26660" name="Group 77"/>
            <p:cNvGrpSpPr>
              <a:grpSpLocks/>
            </p:cNvGrpSpPr>
            <p:nvPr/>
          </p:nvGrpSpPr>
          <p:grpSpPr bwMode="auto">
            <a:xfrm>
              <a:off x="4612" y="3008"/>
              <a:ext cx="723" cy="285"/>
              <a:chOff x="4612" y="3008"/>
              <a:chExt cx="723" cy="285"/>
            </a:xfrm>
          </p:grpSpPr>
          <p:sp>
            <p:nvSpPr>
              <p:cNvPr id="26676" name="Rectangle 15"/>
              <p:cNvSpPr>
                <a:spLocks noChangeArrowheads="1"/>
              </p:cNvSpPr>
              <p:nvPr/>
            </p:nvSpPr>
            <p:spPr bwMode="auto">
              <a:xfrm>
                <a:off x="4612" y="3008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6600"/>
                    </a:solidFill>
                    <a:latin typeface="Arial" pitchFamily="34" charset="0"/>
                  </a:rPr>
                  <a:t>-15</a:t>
                </a:r>
                <a:endParaRPr lang="en-US" sz="2000">
                  <a:latin typeface="Arial" pitchFamily="34" charset="0"/>
                </a:endParaRPr>
              </a:p>
            </p:txBody>
          </p:sp>
          <p:sp>
            <p:nvSpPr>
              <p:cNvPr id="26677" name="Rectangle 16"/>
              <p:cNvSpPr>
                <a:spLocks noChangeArrowheads="1"/>
              </p:cNvSpPr>
              <p:nvPr/>
            </p:nvSpPr>
            <p:spPr bwMode="auto">
              <a:xfrm>
                <a:off x="4826" y="3063"/>
                <a:ext cx="27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  <a:latin typeface="Arial" pitchFamily="34" charset="0"/>
                  </a:rPr>
                  <a:t>-10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6678" name="Rectangle 17"/>
              <p:cNvSpPr>
                <a:spLocks noChangeArrowheads="1"/>
              </p:cNvSpPr>
              <p:nvPr/>
            </p:nvSpPr>
            <p:spPr bwMode="auto">
              <a:xfrm>
                <a:off x="5104" y="3016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6600"/>
                    </a:solidFill>
                    <a:latin typeface="Arial" pitchFamily="34" charset="0"/>
                  </a:rPr>
                  <a:t>-17</a:t>
                </a:r>
                <a:endParaRPr lang="en-US" sz="2000">
                  <a:latin typeface="Arial" pitchFamily="34" charset="0"/>
                </a:endParaRPr>
              </a:p>
            </p:txBody>
          </p:sp>
        </p:grpSp>
        <p:sp>
          <p:nvSpPr>
            <p:cNvPr id="26661" name="Rectangle 59"/>
            <p:cNvSpPr>
              <a:spLocks noChangeArrowheads="1"/>
            </p:cNvSpPr>
            <p:nvPr/>
          </p:nvSpPr>
          <p:spPr bwMode="auto">
            <a:xfrm>
              <a:off x="2927" y="1224"/>
              <a:ext cx="168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3399"/>
                  </a:solidFill>
                  <a:latin typeface="Arial" pitchFamily="34" charset="0"/>
                </a:rPr>
                <a:t>Soda-lime glass  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62" name="Rectangle 61"/>
            <p:cNvSpPr>
              <a:spLocks noChangeArrowheads="1"/>
            </p:cNvSpPr>
            <p:nvPr/>
          </p:nvSpPr>
          <p:spPr bwMode="auto">
            <a:xfrm>
              <a:off x="5166" y="1224"/>
              <a:ext cx="5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3399"/>
                  </a:solidFill>
                  <a:latin typeface="Arial" pitchFamily="34" charset="0"/>
                </a:rPr>
                <a:t>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63" name="Rectangle 62"/>
            <p:cNvSpPr>
              <a:spLocks noChangeArrowheads="1"/>
            </p:cNvSpPr>
            <p:nvPr/>
          </p:nvSpPr>
          <p:spPr bwMode="auto">
            <a:xfrm>
              <a:off x="2927" y="1504"/>
              <a:ext cx="195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3399"/>
                  </a:solidFill>
                  <a:latin typeface="Arial" pitchFamily="34" charset="0"/>
                </a:rPr>
                <a:t>Concrete                  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64" name="Rectangle 63"/>
            <p:cNvSpPr>
              <a:spLocks noChangeArrowheads="1"/>
            </p:cNvSpPr>
            <p:nvPr/>
          </p:nvSpPr>
          <p:spPr bwMode="auto">
            <a:xfrm>
              <a:off x="4886" y="1448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  <a:latin typeface="Arial" pitchFamily="34" charset="0"/>
                </a:rPr>
                <a:t>-9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26665" name="Rectangle 64"/>
            <p:cNvSpPr>
              <a:spLocks noChangeArrowheads="1"/>
            </p:cNvSpPr>
            <p:nvPr/>
          </p:nvSpPr>
          <p:spPr bwMode="auto">
            <a:xfrm>
              <a:off x="5062" y="1504"/>
              <a:ext cx="5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3399"/>
                  </a:solidFill>
                  <a:latin typeface="Arial" pitchFamily="34" charset="0"/>
                </a:rPr>
                <a:t>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66" name="Rectangle 65"/>
            <p:cNvSpPr>
              <a:spLocks noChangeArrowheads="1"/>
            </p:cNvSpPr>
            <p:nvPr/>
          </p:nvSpPr>
          <p:spPr bwMode="auto">
            <a:xfrm>
              <a:off x="2927" y="1784"/>
              <a:ext cx="195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3399"/>
                  </a:solidFill>
                  <a:latin typeface="Arial" pitchFamily="34" charset="0"/>
                </a:rPr>
                <a:t>Aluminum oxide     &lt;10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67" name="Rectangle 66"/>
            <p:cNvSpPr>
              <a:spLocks noChangeArrowheads="1"/>
            </p:cNvSpPr>
            <p:nvPr/>
          </p:nvSpPr>
          <p:spPr bwMode="auto">
            <a:xfrm>
              <a:off x="4885" y="1738"/>
              <a:ext cx="2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  <a:latin typeface="Arial" pitchFamily="34" charset="0"/>
                </a:rPr>
                <a:t>-13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26668" name="Rectangle 67"/>
            <p:cNvSpPr>
              <a:spLocks noChangeArrowheads="1"/>
            </p:cNvSpPr>
            <p:nvPr/>
          </p:nvSpPr>
          <p:spPr bwMode="auto">
            <a:xfrm>
              <a:off x="2927" y="960"/>
              <a:ext cx="101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3399"/>
                  </a:solidFill>
                  <a:latin typeface="Arial" pitchFamily="34" charset="0"/>
                </a:rPr>
                <a:t>CERAMICS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69" name="Rectangle 68"/>
            <p:cNvSpPr>
              <a:spLocks noChangeArrowheads="1"/>
            </p:cNvSpPr>
            <p:nvPr/>
          </p:nvSpPr>
          <p:spPr bwMode="auto">
            <a:xfrm>
              <a:off x="2927" y="2535"/>
              <a:ext cx="106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Arial" pitchFamily="34" charset="0"/>
                </a:rPr>
                <a:t>POLYMERS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670" name="Rectangle 73"/>
            <p:cNvSpPr>
              <a:spLocks noChangeArrowheads="1"/>
            </p:cNvSpPr>
            <p:nvPr/>
          </p:nvSpPr>
          <p:spPr bwMode="auto">
            <a:xfrm>
              <a:off x="4406" y="3567"/>
              <a:ext cx="992" cy="232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1" name="Rectangle 74"/>
            <p:cNvSpPr>
              <a:spLocks noChangeArrowheads="1"/>
            </p:cNvSpPr>
            <p:nvPr/>
          </p:nvSpPr>
          <p:spPr bwMode="auto">
            <a:xfrm>
              <a:off x="4438" y="3583"/>
              <a:ext cx="82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insulators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26672" name="Group 86"/>
            <p:cNvGrpSpPr>
              <a:grpSpLocks/>
            </p:cNvGrpSpPr>
            <p:nvPr/>
          </p:nvGrpSpPr>
          <p:grpSpPr bwMode="auto">
            <a:xfrm>
              <a:off x="4619" y="1155"/>
              <a:ext cx="723" cy="285"/>
              <a:chOff x="4612" y="3008"/>
              <a:chExt cx="723" cy="285"/>
            </a:xfrm>
          </p:grpSpPr>
          <p:sp>
            <p:nvSpPr>
              <p:cNvPr id="26673" name="Rectangle 87"/>
              <p:cNvSpPr>
                <a:spLocks noChangeArrowheads="1"/>
              </p:cNvSpPr>
              <p:nvPr/>
            </p:nvSpPr>
            <p:spPr bwMode="auto">
              <a:xfrm>
                <a:off x="4612" y="3008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3399"/>
                    </a:solidFill>
                    <a:latin typeface="Arial" pitchFamily="34" charset="0"/>
                  </a:rPr>
                  <a:t>-10</a:t>
                </a:r>
              </a:p>
            </p:txBody>
          </p:sp>
          <p:sp>
            <p:nvSpPr>
              <p:cNvPr id="26674" name="Rectangle 88"/>
              <p:cNvSpPr>
                <a:spLocks noChangeArrowheads="1"/>
              </p:cNvSpPr>
              <p:nvPr/>
            </p:nvSpPr>
            <p:spPr bwMode="auto">
              <a:xfrm>
                <a:off x="4826" y="3063"/>
                <a:ext cx="27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3399"/>
                    </a:solidFill>
                    <a:latin typeface="Arial" pitchFamily="34" charset="0"/>
                  </a:rPr>
                  <a:t>-10</a:t>
                </a:r>
              </a:p>
            </p:txBody>
          </p:sp>
          <p:sp>
            <p:nvSpPr>
              <p:cNvPr id="26675" name="Rectangle 89"/>
              <p:cNvSpPr>
                <a:spLocks noChangeArrowheads="1"/>
              </p:cNvSpPr>
              <p:nvPr/>
            </p:nvSpPr>
            <p:spPr bwMode="auto">
              <a:xfrm>
                <a:off x="5104" y="3016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3399"/>
                    </a:solidFill>
                    <a:latin typeface="Arial" pitchFamily="34" charset="0"/>
                  </a:rPr>
                  <a:t>-11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BDBDAD-DF74-48B0-B336-478F914630C6}" type="slidenum">
              <a:rPr lang="en-US"/>
              <a:pPr/>
              <a:t>7</a:t>
            </a:fld>
            <a:endParaRPr lang="en-US"/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609600" y="1344613"/>
            <a:ext cx="824547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200">
                <a:latin typeface="Arial" pitchFamily="34" charset="0"/>
              </a:rPr>
              <a:t>What is the minimum diameter (</a:t>
            </a:r>
            <a:r>
              <a:rPr lang="en-US" sz="2200" i="1">
                <a:latin typeface="Arial" pitchFamily="34" charset="0"/>
              </a:rPr>
              <a:t>D</a:t>
            </a:r>
            <a:r>
              <a:rPr lang="en-US" sz="2200">
                <a:latin typeface="Arial" pitchFamily="34" charset="0"/>
              </a:rPr>
              <a:t>) of the wire so that </a:t>
            </a:r>
            <a:r>
              <a:rPr lang="en-US" sz="2200" i="1">
                <a:latin typeface="Arial" pitchFamily="34" charset="0"/>
              </a:rPr>
              <a:t>V</a:t>
            </a:r>
            <a:r>
              <a:rPr lang="en-US" sz="2200">
                <a:latin typeface="Arial" pitchFamily="34" charset="0"/>
              </a:rPr>
              <a:t> &lt; 1.5 V?</a:t>
            </a:r>
          </a:p>
        </p:txBody>
      </p:sp>
      <p:sp>
        <p:nvSpPr>
          <p:cNvPr id="28679" name="Rectangle 2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Example:  Conductivity Problem</a:t>
            </a:r>
          </a:p>
        </p:txBody>
      </p:sp>
      <p:grpSp>
        <p:nvGrpSpPr>
          <p:cNvPr id="28680" name="Group 29"/>
          <p:cNvGrpSpPr>
            <a:grpSpLocks/>
          </p:cNvGrpSpPr>
          <p:nvPr/>
        </p:nvGrpSpPr>
        <p:grpSpPr bwMode="auto">
          <a:xfrm>
            <a:off x="2273300" y="2362200"/>
            <a:ext cx="4632325" cy="112713"/>
            <a:chOff x="1432" y="1488"/>
            <a:chExt cx="2918" cy="71"/>
          </a:xfrm>
        </p:grpSpPr>
        <p:sp>
          <p:nvSpPr>
            <p:cNvPr id="28704" name="Freeform 26"/>
            <p:cNvSpPr>
              <a:spLocks/>
            </p:cNvSpPr>
            <p:nvPr/>
          </p:nvSpPr>
          <p:spPr bwMode="auto">
            <a:xfrm>
              <a:off x="1432" y="1488"/>
              <a:ext cx="78" cy="71"/>
            </a:xfrm>
            <a:custGeom>
              <a:avLst/>
              <a:gdLst>
                <a:gd name="T0" fmla="*/ 0 w 78"/>
                <a:gd name="T1" fmla="*/ 35 h 71"/>
                <a:gd name="T2" fmla="*/ 78 w 78"/>
                <a:gd name="T3" fmla="*/ 0 h 71"/>
                <a:gd name="T4" fmla="*/ 54 w 78"/>
                <a:gd name="T5" fmla="*/ 35 h 71"/>
                <a:gd name="T6" fmla="*/ 78 w 78"/>
                <a:gd name="T7" fmla="*/ 71 h 71"/>
                <a:gd name="T8" fmla="*/ 0 w 78"/>
                <a:gd name="T9" fmla="*/ 35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71"/>
                <a:gd name="T17" fmla="*/ 78 w 7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71">
                  <a:moveTo>
                    <a:pt x="0" y="35"/>
                  </a:moveTo>
                  <a:lnTo>
                    <a:pt x="78" y="0"/>
                  </a:lnTo>
                  <a:lnTo>
                    <a:pt x="54" y="35"/>
                  </a:lnTo>
                  <a:lnTo>
                    <a:pt x="78" y="71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Freeform 27"/>
            <p:cNvSpPr>
              <a:spLocks/>
            </p:cNvSpPr>
            <p:nvPr/>
          </p:nvSpPr>
          <p:spPr bwMode="auto">
            <a:xfrm>
              <a:off x="4273" y="1488"/>
              <a:ext cx="77" cy="71"/>
            </a:xfrm>
            <a:custGeom>
              <a:avLst/>
              <a:gdLst>
                <a:gd name="T0" fmla="*/ 77 w 77"/>
                <a:gd name="T1" fmla="*/ 35 h 71"/>
                <a:gd name="T2" fmla="*/ 0 w 77"/>
                <a:gd name="T3" fmla="*/ 71 h 71"/>
                <a:gd name="T4" fmla="*/ 24 w 77"/>
                <a:gd name="T5" fmla="*/ 35 h 71"/>
                <a:gd name="T6" fmla="*/ 0 w 77"/>
                <a:gd name="T7" fmla="*/ 0 h 71"/>
                <a:gd name="T8" fmla="*/ 77 w 77"/>
                <a:gd name="T9" fmla="*/ 35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"/>
                <a:gd name="T16" fmla="*/ 0 h 71"/>
                <a:gd name="T17" fmla="*/ 77 w 77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" h="71">
                  <a:moveTo>
                    <a:pt x="77" y="35"/>
                  </a:moveTo>
                  <a:lnTo>
                    <a:pt x="0" y="71"/>
                  </a:lnTo>
                  <a:lnTo>
                    <a:pt x="24" y="35"/>
                  </a:lnTo>
                  <a:lnTo>
                    <a:pt x="0" y="0"/>
                  </a:lnTo>
                  <a:lnTo>
                    <a:pt x="77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Line 28"/>
            <p:cNvSpPr>
              <a:spLocks noChangeShapeType="1"/>
            </p:cNvSpPr>
            <p:nvPr/>
          </p:nvSpPr>
          <p:spPr bwMode="auto">
            <a:xfrm>
              <a:off x="1486" y="1523"/>
              <a:ext cx="281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8681" name="Rectangle 30"/>
          <p:cNvSpPr>
            <a:spLocks noChangeArrowheads="1"/>
          </p:cNvSpPr>
          <p:nvPr/>
        </p:nvSpPr>
        <p:spPr bwMode="auto">
          <a:xfrm>
            <a:off x="4152900" y="2278063"/>
            <a:ext cx="627063" cy="265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Line 32"/>
          <p:cNvSpPr>
            <a:spLocks noChangeShapeType="1"/>
          </p:cNvSpPr>
          <p:nvPr/>
        </p:nvSpPr>
        <p:spPr bwMode="auto">
          <a:xfrm>
            <a:off x="2263775" y="2846388"/>
            <a:ext cx="4613275" cy="1587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8683" name="Rectangle 33"/>
          <p:cNvSpPr>
            <a:spLocks noChangeArrowheads="1"/>
          </p:cNvSpPr>
          <p:nvPr/>
        </p:nvSpPr>
        <p:spPr bwMode="auto">
          <a:xfrm>
            <a:off x="1352550" y="2663825"/>
            <a:ext cx="774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996633"/>
                </a:solidFill>
                <a:latin typeface="Arial" pitchFamily="34" charset="0"/>
              </a:rPr>
              <a:t>Cu wire</a:t>
            </a:r>
            <a:endParaRPr lang="en-US">
              <a:latin typeface="Arial" pitchFamily="34" charset="0"/>
            </a:endParaRPr>
          </a:p>
        </p:txBody>
      </p:sp>
      <p:sp>
        <p:nvSpPr>
          <p:cNvPr id="28684" name="Rectangle 37"/>
          <p:cNvSpPr>
            <a:spLocks noChangeArrowheads="1"/>
          </p:cNvSpPr>
          <p:nvPr/>
        </p:nvSpPr>
        <p:spPr bwMode="auto">
          <a:xfrm>
            <a:off x="4071938" y="2544763"/>
            <a:ext cx="892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DD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>
                <a:solidFill>
                  <a:srgbClr val="DD0000"/>
                </a:solidFill>
                <a:latin typeface="Arial" pitchFamily="34" charset="0"/>
                <a:cs typeface="Times New Roman" pitchFamily="18" charset="0"/>
              </a:rPr>
              <a:t> = 2.5 A</a:t>
            </a:r>
            <a:endParaRPr lang="en-US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8685" name="Rectangle 38"/>
          <p:cNvSpPr>
            <a:spLocks noChangeArrowheads="1"/>
          </p:cNvSpPr>
          <p:nvPr/>
        </p:nvSpPr>
        <p:spPr bwMode="auto">
          <a:xfrm>
            <a:off x="2263775" y="2579688"/>
            <a:ext cx="76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-</a:t>
            </a:r>
            <a:endParaRPr lang="en-US">
              <a:latin typeface="Arial" pitchFamily="34" charset="0"/>
            </a:endParaRPr>
          </a:p>
        </p:txBody>
      </p:sp>
      <p:sp>
        <p:nvSpPr>
          <p:cNvPr id="28686" name="Rectangle 39"/>
          <p:cNvSpPr>
            <a:spLocks noChangeArrowheads="1"/>
          </p:cNvSpPr>
          <p:nvPr/>
        </p:nvSpPr>
        <p:spPr bwMode="auto">
          <a:xfrm>
            <a:off x="6802438" y="2570163"/>
            <a:ext cx="133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+</a:t>
            </a:r>
            <a:endParaRPr lang="en-US">
              <a:latin typeface="Arial" pitchFamily="34" charset="0"/>
            </a:endParaRPr>
          </a:p>
        </p:txBody>
      </p:sp>
      <p:sp>
        <p:nvSpPr>
          <p:cNvPr id="28687" name="Freeform 42"/>
          <p:cNvSpPr>
            <a:spLocks/>
          </p:cNvSpPr>
          <p:nvPr/>
        </p:nvSpPr>
        <p:spPr bwMode="auto">
          <a:xfrm>
            <a:off x="2273300" y="2930525"/>
            <a:ext cx="4632325" cy="342900"/>
          </a:xfrm>
          <a:custGeom>
            <a:avLst/>
            <a:gdLst>
              <a:gd name="T0" fmla="*/ 0 w 2918"/>
              <a:gd name="T1" fmla="*/ 0 h 216"/>
              <a:gd name="T2" fmla="*/ 0 w 2918"/>
              <a:gd name="T3" fmla="*/ 2147483647 h 216"/>
              <a:gd name="T4" fmla="*/ 2147483647 w 2918"/>
              <a:gd name="T5" fmla="*/ 2147483647 h 216"/>
              <a:gd name="T6" fmla="*/ 2147483647 w 2918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2918"/>
              <a:gd name="T13" fmla="*/ 0 h 216"/>
              <a:gd name="T14" fmla="*/ 2918 w 2918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18" h="216">
                <a:moveTo>
                  <a:pt x="0" y="0"/>
                </a:moveTo>
                <a:lnTo>
                  <a:pt x="0" y="216"/>
                </a:lnTo>
                <a:lnTo>
                  <a:pt x="2918" y="216"/>
                </a:lnTo>
                <a:lnTo>
                  <a:pt x="2918" y="6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8" name="Rectangle 44"/>
          <p:cNvSpPr>
            <a:spLocks noChangeArrowheads="1"/>
          </p:cNvSpPr>
          <p:nvPr/>
        </p:nvSpPr>
        <p:spPr bwMode="auto">
          <a:xfrm>
            <a:off x="4283075" y="3121025"/>
            <a:ext cx="312738" cy="2841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Rectangle 45"/>
          <p:cNvSpPr>
            <a:spLocks noChangeArrowheads="1"/>
          </p:cNvSpPr>
          <p:nvPr/>
        </p:nvSpPr>
        <p:spPr bwMode="auto">
          <a:xfrm>
            <a:off x="4370388" y="3117850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i="1">
                <a:solidFill>
                  <a:srgbClr val="0000FF"/>
                </a:solidFill>
                <a:latin typeface="Arial" pitchFamily="34" charset="0"/>
              </a:rPr>
              <a:t>V</a:t>
            </a:r>
            <a:endParaRPr lang="en-US">
              <a:latin typeface="Symbol" pitchFamily="18" charset="2"/>
            </a:endParaRPr>
          </a:p>
        </p:txBody>
      </p:sp>
      <p:sp>
        <p:nvSpPr>
          <p:cNvPr id="358422" name="Rectangle 22"/>
          <p:cNvSpPr>
            <a:spLocks noChangeArrowheads="1"/>
          </p:cNvSpPr>
          <p:nvPr/>
        </p:nvSpPr>
        <p:spPr bwMode="auto">
          <a:xfrm>
            <a:off x="1214438" y="5668963"/>
            <a:ext cx="36544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latin typeface="Arial" pitchFamily="34" charset="0"/>
              </a:rPr>
              <a:t>Solve to get     </a:t>
            </a:r>
            <a:r>
              <a:rPr lang="en-US" sz="2200" i="1">
                <a:solidFill>
                  <a:srgbClr val="0000FF"/>
                </a:solidFill>
                <a:latin typeface="Arial" pitchFamily="34" charset="0"/>
              </a:rPr>
              <a:t>D</a:t>
            </a:r>
            <a:r>
              <a:rPr lang="en-US" sz="2200">
                <a:solidFill>
                  <a:srgbClr val="0000FF"/>
                </a:solidFill>
                <a:latin typeface="Arial" pitchFamily="34" charset="0"/>
              </a:rPr>
              <a:t> &gt; 1.87 mm</a:t>
            </a:r>
            <a:endParaRPr lang="en-US" sz="2200">
              <a:latin typeface="Arial" pitchFamily="34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303463" y="3752850"/>
            <a:ext cx="5360987" cy="1890713"/>
            <a:chOff x="2303463" y="3752850"/>
            <a:chExt cx="5360987" cy="1890713"/>
          </a:xfrm>
        </p:grpSpPr>
        <p:sp>
          <p:nvSpPr>
            <p:cNvPr id="28692" name="Rectangle 2"/>
            <p:cNvSpPr>
              <a:spLocks noChangeArrowheads="1"/>
            </p:cNvSpPr>
            <p:nvPr/>
          </p:nvSpPr>
          <p:spPr bwMode="auto">
            <a:xfrm>
              <a:off x="4632325" y="4200525"/>
              <a:ext cx="254000" cy="381000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Rectangle 3"/>
            <p:cNvSpPr>
              <a:spLocks noChangeArrowheads="1"/>
            </p:cNvSpPr>
            <p:nvPr/>
          </p:nvSpPr>
          <p:spPr bwMode="auto">
            <a:xfrm>
              <a:off x="4645025" y="4657725"/>
              <a:ext cx="228600" cy="38100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Rectangle 4"/>
            <p:cNvSpPr>
              <a:spLocks noChangeArrowheads="1"/>
            </p:cNvSpPr>
            <p:nvPr/>
          </p:nvSpPr>
          <p:spPr bwMode="auto">
            <a:xfrm>
              <a:off x="4136572" y="4657725"/>
              <a:ext cx="228600" cy="381000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5" name="Line 10"/>
            <p:cNvSpPr>
              <a:spLocks noChangeShapeType="1"/>
            </p:cNvSpPr>
            <p:nvPr/>
          </p:nvSpPr>
          <p:spPr bwMode="auto">
            <a:xfrm flipV="1">
              <a:off x="4919663" y="4167188"/>
              <a:ext cx="685800" cy="2286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96" name="Rectangle 11"/>
            <p:cNvSpPr>
              <a:spLocks noChangeArrowheads="1"/>
            </p:cNvSpPr>
            <p:nvPr/>
          </p:nvSpPr>
          <p:spPr bwMode="auto">
            <a:xfrm>
              <a:off x="5640388" y="3922713"/>
              <a:ext cx="1077912" cy="42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solidFill>
                    <a:srgbClr val="0000FF"/>
                  </a:solidFill>
                  <a:latin typeface="Arial" pitchFamily="34" charset="0"/>
                </a:rPr>
                <a:t>&lt; 1.5 V</a:t>
              </a:r>
            </a:p>
          </p:txBody>
        </p:sp>
        <p:sp>
          <p:nvSpPr>
            <p:cNvPr id="28697" name="Line 12"/>
            <p:cNvSpPr>
              <a:spLocks noChangeShapeType="1"/>
            </p:cNvSpPr>
            <p:nvPr/>
          </p:nvSpPr>
          <p:spPr bwMode="auto">
            <a:xfrm flipV="1">
              <a:off x="4884738" y="4727575"/>
              <a:ext cx="846137" cy="100013"/>
            </a:xfrm>
            <a:prstGeom prst="line">
              <a:avLst/>
            </a:prstGeom>
            <a:noFill/>
            <a:ln w="28575">
              <a:solidFill>
                <a:srgbClr val="DD00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98" name="Rectangle 13"/>
            <p:cNvSpPr>
              <a:spLocks noChangeArrowheads="1"/>
            </p:cNvSpPr>
            <p:nvPr/>
          </p:nvSpPr>
          <p:spPr bwMode="auto">
            <a:xfrm>
              <a:off x="5662613" y="4521200"/>
              <a:ext cx="836612" cy="42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solidFill>
                    <a:srgbClr val="DD0000"/>
                  </a:solidFill>
                  <a:latin typeface="Arial" pitchFamily="34" charset="0"/>
                </a:rPr>
                <a:t>2.5 A</a:t>
              </a:r>
              <a:endParaRPr lang="en-US" sz="2200">
                <a:solidFill>
                  <a:schemeClr val="tx2"/>
                </a:solidFill>
                <a:latin typeface="Arial" pitchFamily="34" charset="0"/>
              </a:endParaRPr>
            </a:p>
          </p:txBody>
        </p:sp>
        <p:sp>
          <p:nvSpPr>
            <p:cNvPr id="28699" name="Line 14"/>
            <p:cNvSpPr>
              <a:spLocks noChangeShapeType="1"/>
            </p:cNvSpPr>
            <p:nvPr/>
          </p:nvSpPr>
          <p:spPr bwMode="auto">
            <a:xfrm flipH="1">
              <a:off x="2981325" y="4868863"/>
              <a:ext cx="933450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700" name="Line 16"/>
            <p:cNvSpPr>
              <a:spLocks noChangeShapeType="1"/>
            </p:cNvSpPr>
            <p:nvPr/>
          </p:nvSpPr>
          <p:spPr bwMode="auto">
            <a:xfrm>
              <a:off x="4338638" y="4979988"/>
              <a:ext cx="579437" cy="404813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701" name="Rectangle 15"/>
            <p:cNvSpPr>
              <a:spLocks noChangeArrowheads="1"/>
            </p:cNvSpPr>
            <p:nvPr/>
          </p:nvSpPr>
          <p:spPr bwMode="auto">
            <a:xfrm>
              <a:off x="4860925" y="5216525"/>
              <a:ext cx="2803525" cy="42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solidFill>
                    <a:srgbClr val="006600"/>
                  </a:solidFill>
                  <a:latin typeface="Arial" pitchFamily="34" charset="0"/>
                </a:rPr>
                <a:t>6.07 x 10</a:t>
              </a:r>
              <a:r>
                <a:rPr lang="en-US" sz="2200" baseline="30000">
                  <a:solidFill>
                    <a:srgbClr val="006600"/>
                  </a:solidFill>
                  <a:latin typeface="Arial" pitchFamily="34" charset="0"/>
                </a:rPr>
                <a:t>7</a:t>
              </a:r>
              <a:r>
                <a:rPr lang="en-US" sz="2200">
                  <a:solidFill>
                    <a:srgbClr val="006600"/>
                  </a:solidFill>
                  <a:latin typeface="Arial" pitchFamily="34" charset="0"/>
                </a:rPr>
                <a:t> (Ohm-m)</a:t>
              </a:r>
              <a:r>
                <a:rPr lang="en-US" sz="2200" baseline="30000">
                  <a:solidFill>
                    <a:srgbClr val="006600"/>
                  </a:solidFill>
                  <a:latin typeface="Arial" pitchFamily="34" charset="0"/>
                </a:rPr>
                <a:t>-1</a:t>
              </a:r>
              <a:endParaRPr lang="en-US" sz="2200">
                <a:solidFill>
                  <a:srgbClr val="006600"/>
                </a:solidFill>
                <a:latin typeface="Arial" pitchFamily="34" charset="0"/>
              </a:endParaRPr>
            </a:p>
          </p:txBody>
        </p:sp>
        <p:sp>
          <p:nvSpPr>
            <p:cNvPr id="28702" name="Line 20"/>
            <p:cNvSpPr>
              <a:spLocks noChangeShapeType="1"/>
            </p:cNvSpPr>
            <p:nvPr/>
          </p:nvSpPr>
          <p:spPr bwMode="auto">
            <a:xfrm flipH="1" flipV="1">
              <a:off x="3708400" y="4110038"/>
              <a:ext cx="342900" cy="2603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703" name="Rectangle 21"/>
            <p:cNvSpPr>
              <a:spLocks noChangeArrowheads="1"/>
            </p:cNvSpPr>
            <p:nvPr/>
          </p:nvSpPr>
          <p:spPr bwMode="auto">
            <a:xfrm>
              <a:off x="2784475" y="3752850"/>
              <a:ext cx="960437" cy="42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pitchFamily="34" charset="0"/>
                </a:rPr>
                <a:t>100 m</a:t>
              </a:r>
            </a:p>
          </p:txBody>
        </p:sp>
        <p:graphicFrame>
          <p:nvGraphicFramePr>
            <p:cNvPr id="28675" name="Object 49"/>
            <p:cNvGraphicFramePr>
              <a:graphicFrameLocks noChangeAspect="1"/>
            </p:cNvGraphicFramePr>
            <p:nvPr/>
          </p:nvGraphicFramePr>
          <p:xfrm>
            <a:off x="3398158" y="4260850"/>
            <a:ext cx="1527175" cy="720725"/>
          </p:xfrm>
          <a:graphic>
            <a:graphicData uri="http://schemas.openxmlformats.org/presentationml/2006/ole">
              <p:oleObj spid="_x0000_s28675" name="Equation" r:id="rId4" imgW="838080" imgH="393480" progId="Equation.3">
                <p:embed/>
              </p:oleObj>
            </a:graphicData>
          </a:graphic>
        </p:graphicFrame>
        <p:graphicFrame>
          <p:nvGraphicFramePr>
            <p:cNvPr id="28676" name="Object 51"/>
            <p:cNvGraphicFramePr>
              <a:graphicFrameLocks noChangeAspect="1"/>
            </p:cNvGraphicFramePr>
            <p:nvPr/>
          </p:nvGraphicFramePr>
          <p:xfrm>
            <a:off x="2303463" y="4670425"/>
            <a:ext cx="673100" cy="823913"/>
          </p:xfrm>
          <a:graphic>
            <a:graphicData uri="http://schemas.openxmlformats.org/presentationml/2006/ole">
              <p:oleObj spid="_x0000_s28676" name="Equation" r:id="rId5" imgW="342720" imgH="419040" progId="Equation.3">
                <p:embed/>
              </p:oleObj>
            </a:graphicData>
          </a:graphic>
        </p:graphicFrame>
      </p:grpSp>
      <p:graphicFrame>
        <p:nvGraphicFramePr>
          <p:cNvPr id="28674" name="Object 55"/>
          <p:cNvGraphicFramePr>
            <a:graphicFrameLocks noChangeAspect="1"/>
          </p:cNvGraphicFramePr>
          <p:nvPr/>
        </p:nvGraphicFramePr>
        <p:xfrm>
          <a:off x="3929063" y="2279650"/>
          <a:ext cx="1058862" cy="220663"/>
        </p:xfrm>
        <a:graphic>
          <a:graphicData uri="http://schemas.openxmlformats.org/presentationml/2006/ole">
            <p:oleObj spid="_x0000_s28674" name="Equation" r:id="rId6" imgW="673100" imgH="139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B1C52C-1EDC-4782-BB55-EB3D6E2F25D7}" type="slidenum">
              <a:rPr lang="en-US"/>
              <a:pPr/>
              <a:t>8</a:t>
            </a:fld>
            <a:endParaRPr lang="en-US"/>
          </a:p>
        </p:txBody>
      </p:sp>
      <p:pic>
        <p:nvPicPr>
          <p:cNvPr id="30723" name="Picture 11" descr="Fig 18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975" y="1443038"/>
            <a:ext cx="842645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Electron Energy Band Structures</a:t>
            </a:r>
          </a:p>
        </p:txBody>
      </p:sp>
      <p:sp>
        <p:nvSpPr>
          <p:cNvPr id="30725" name="Rectangle 8"/>
          <p:cNvSpPr>
            <a:spLocks noChangeArrowheads="1"/>
          </p:cNvSpPr>
          <p:nvPr/>
        </p:nvSpPr>
        <p:spPr bwMode="auto">
          <a:xfrm>
            <a:off x="1096963" y="6102350"/>
            <a:ext cx="4572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18.2,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E88461-C8FA-40AF-86AF-7E3D61CBD060}" type="slidenum">
              <a:rPr lang="en-US"/>
              <a:pPr/>
              <a:t>9</a:t>
            </a:fld>
            <a:endParaRPr lang="en-US"/>
          </a:p>
        </p:txBody>
      </p:sp>
      <p:pic>
        <p:nvPicPr>
          <p:cNvPr id="32771" name="Picture 9" descr="Fig 18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150" y="1460500"/>
            <a:ext cx="7199313" cy="471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Band Structure Representation</a:t>
            </a:r>
          </a:p>
        </p:txBody>
      </p:sp>
      <p:sp>
        <p:nvSpPr>
          <p:cNvPr id="32773" name="Rectangle 10"/>
          <p:cNvSpPr>
            <a:spLocks noChangeArrowheads="1"/>
          </p:cNvSpPr>
          <p:nvPr/>
        </p:nvSpPr>
        <p:spPr bwMode="auto">
          <a:xfrm>
            <a:off x="1130300" y="5583238"/>
            <a:ext cx="2084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18.3,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8e.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pter_06">
  <a:themeElements>
    <a:clrScheme name="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apter_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6" charset="0"/>
          </a:defRPr>
        </a:defPPr>
      </a:lstStyle>
    </a:lnDef>
  </a:objectDefaults>
  <a:extraClrSchemeLst>
    <a:extraClrScheme>
      <a:clrScheme name="Chapter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_0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Chapt_19_7th_Ed</Template>
  <TotalTime>3849</TotalTime>
  <Words>1922</Words>
  <Application>Microsoft Office PowerPoint</Application>
  <PresentationFormat>On-screen Show (4:3)</PresentationFormat>
  <Paragraphs>616</Paragraphs>
  <Slides>28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Times</vt:lpstr>
      <vt:lpstr>ＭＳ Ｐゴシック</vt:lpstr>
      <vt:lpstr>Arial</vt:lpstr>
      <vt:lpstr>Symbol</vt:lpstr>
      <vt:lpstr>Times New Roman</vt:lpstr>
      <vt:lpstr>MT Extra</vt:lpstr>
      <vt:lpstr>Arial Rounded MT Bold</vt:lpstr>
      <vt:lpstr>Chapter_06</vt:lpstr>
      <vt:lpstr>Microsoft Equation</vt:lpstr>
      <vt:lpstr>Microsoft Equation 3.0</vt:lpstr>
      <vt:lpstr>Chapter 18:  Electrical Properties</vt:lpstr>
      <vt:lpstr>View of an Integrated Circuit</vt:lpstr>
      <vt:lpstr>Electrical Conduction</vt:lpstr>
      <vt:lpstr>Electrical Properties</vt:lpstr>
      <vt:lpstr>Definitions</vt:lpstr>
      <vt:lpstr>Conductivity:  Comparison</vt:lpstr>
      <vt:lpstr>Example:  Conductivity Problem</vt:lpstr>
      <vt:lpstr>Electron Energy Band Structures</vt:lpstr>
      <vt:lpstr>Band Structure Representation</vt:lpstr>
      <vt:lpstr>Conduction &amp; Electron Transport</vt:lpstr>
      <vt:lpstr>Energy Band Structures:  Insulators &amp; Semiconductors</vt:lpstr>
      <vt:lpstr>Metals: Influence of Temperature and Impurities on Resistivity</vt:lpstr>
      <vt:lpstr>Estimating Conductivity</vt:lpstr>
      <vt:lpstr>Charge Carriers in Insulators and Semiconductors</vt:lpstr>
      <vt:lpstr>Intrinsic Semiconductors</vt:lpstr>
      <vt:lpstr>Intrinsic Semiconduction in Terms of Electron and Hole Migration</vt:lpstr>
      <vt:lpstr>Number of Charge Carriers</vt:lpstr>
      <vt:lpstr>Intrinsic Semiconductors:   Conductivity vs T</vt:lpstr>
      <vt:lpstr>Intrinsic vs Extrinsic Conduction</vt:lpstr>
      <vt:lpstr>Extrinsic Semiconductors: Conductivity vs. Temperature</vt:lpstr>
      <vt:lpstr>p-n Rectifying Junction</vt:lpstr>
      <vt:lpstr>Properties of Rectifying Junction</vt:lpstr>
      <vt:lpstr>Junction Transistor</vt:lpstr>
      <vt:lpstr>MOSFET Transistor  Integrated Circuit Device</vt:lpstr>
      <vt:lpstr>Ferroelectric Ceramics</vt:lpstr>
      <vt:lpstr>Piezoelectric Materials</vt:lpstr>
      <vt:lpstr>Summary</vt:lpstr>
      <vt:lpstr>ANNOUNCEMENTS</vt:lpstr>
    </vt:vector>
  </TitlesOfParts>
  <Manager/>
  <Company>University of Iowa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18: Electrical Properties</dc:title>
  <dc:subject>Callister &amp; Rethwisch 8th Edition</dc:subject>
  <dc:creator>David Rethwisch</dc:creator>
  <cp:keywords/>
  <dc:description>Copyright 2010</dc:description>
  <cp:lastModifiedBy>asharan</cp:lastModifiedBy>
  <cp:revision>145</cp:revision>
  <dcterms:created xsi:type="dcterms:W3CDTF">2009-10-29T18:54:16Z</dcterms:created>
  <dcterms:modified xsi:type="dcterms:W3CDTF">2010-08-26T15:52:52Z</dcterms:modified>
  <cp:category/>
</cp:coreProperties>
</file>