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411" r:id="rId2"/>
    <p:sldId id="412" r:id="rId3"/>
    <p:sldId id="413" r:id="rId4"/>
    <p:sldId id="401" r:id="rId5"/>
    <p:sldId id="416" r:id="rId6"/>
    <p:sldId id="428" r:id="rId7"/>
    <p:sldId id="402" r:id="rId8"/>
    <p:sldId id="419" r:id="rId9"/>
    <p:sldId id="404" r:id="rId10"/>
    <p:sldId id="420" r:id="rId11"/>
    <p:sldId id="426" r:id="rId12"/>
    <p:sldId id="422" r:id="rId13"/>
    <p:sldId id="430" r:id="rId14"/>
    <p:sldId id="429" r:id="rId15"/>
    <p:sldId id="423" r:id="rId16"/>
    <p:sldId id="424" r:id="rId17"/>
    <p:sldId id="431" r:id="rId18"/>
    <p:sldId id="425" r:id="rId19"/>
    <p:sldId id="427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D"/>
    <a:srgbClr val="99CCFF"/>
    <a:srgbClr val="770000"/>
    <a:srgbClr val="FF0000"/>
    <a:srgbClr val="980282"/>
    <a:srgbClr val="F579ED"/>
    <a:srgbClr val="04CA3F"/>
    <a:srgbClr val="07F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36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184A8888-D5DC-45E1-8F1D-3C883A2EF8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99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F640F-79CF-4012-9E57-D9D95D72B324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3DE85A-32EF-4FD0-9720-D5CC1BB5EA21}" type="slidenum">
              <a:rPr lang="en-US"/>
              <a:pPr/>
              <a:t>10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FB3D76-FDC9-48B3-AE62-A1CB118DAB8A}" type="slidenum">
              <a:rPr lang="en-US"/>
              <a:pPr/>
              <a:t>11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ADB23B-742D-435B-8D94-7B48E2FB4DDE}" type="slidenum">
              <a:rPr lang="en-US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2150140-5D4D-46F1-82B3-554BE1C550E0}" type="slidenum">
              <a:rPr lang="en-US" sz="1200">
                <a:latin typeface="Times New Roman" pitchFamily="18" charset="0"/>
              </a:rPr>
              <a:pPr algn="r" eaLnBrk="1" hangingPunct="1"/>
              <a:t>13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6A7FC42-7AC9-4BFC-8F41-4042D46CA897}" type="slidenum">
              <a:rPr lang="en-US" sz="1200">
                <a:latin typeface="Times New Roman" pitchFamily="18" charset="0"/>
              </a:rPr>
              <a:pPr algn="r" eaLnBrk="1" hangingPunct="1"/>
              <a:t>14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741E-EC59-461D-91B0-83CF72ED75FF}" type="slidenum">
              <a:rPr lang="en-US"/>
              <a:pPr/>
              <a:t>15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61E91A-558D-4805-A333-377FCDFDA974}" type="slidenum">
              <a:rPr lang="en-US"/>
              <a:pPr/>
              <a:t>16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024FD9-F8F4-43AA-BFC2-8A675964CAE2}" type="slidenum">
              <a:rPr lang="en-US"/>
              <a:pPr/>
              <a:t>18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ADC01A-7AAA-428D-81EE-572E9ADA92CA}" type="slidenum">
              <a:rPr lang="en-US"/>
              <a:pPr/>
              <a:t>19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A1CBCC-20C6-4427-BB8E-E54B649A8AC8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B7E94F-8C1A-4F83-B187-93FF47FB03E7}" type="slidenum">
              <a:rPr lang="en-US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11FC23-11D0-4A71-9A03-AFABD77F0C2A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2970A2-8C00-4DEF-8AC5-548DDBCEF793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C5581-8CFB-4148-BE2D-E76C4883FB27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A59318-9F0F-4FB3-AA38-BDF95CC13F9B}" type="slidenum">
              <a:rPr lang="en-US"/>
              <a:pPr/>
              <a:t>7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E9A106-7D8B-4F1E-9F48-3822936FBF7A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13A53B-A5A5-4239-8C2D-9787A9238594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698B8-E51C-40A5-AC8F-B0B1D5F504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1669F6-0DF1-4507-A3AE-0C5782674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4625" y="381000"/>
            <a:ext cx="1944688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86425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ADEA7E-AB34-4B1B-9C5F-14C7AEBC39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7B07BC-BAD2-4512-A8CB-AB7C7CCE78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39FA8-3FD5-4578-9ACA-BE399489BB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6913" y="1203325"/>
            <a:ext cx="3810000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203325"/>
            <a:ext cx="3810000" cy="4892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DEA89-746D-4FD8-9AB3-DAEB62364E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8F67F9-F0F6-46CC-9501-780B836861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F15F3-EEE4-43F0-B5F0-D8F342F3A6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1006C-64F9-4F92-8293-A7189C020A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0E502-ECEA-4622-97E9-ACD095227F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6CDCDC-433E-44AC-B980-66B86F6EB9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6913" y="1203325"/>
            <a:ext cx="77724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1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1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0" name="Picture 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32800" y="6172200"/>
            <a:ext cx="43180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305" name="Rectangle 9"/>
          <p:cNvSpPr>
            <a:spLocks noChangeArrowheads="1"/>
          </p:cNvSpPr>
          <p:nvPr userDrawn="1"/>
        </p:nvSpPr>
        <p:spPr bwMode="auto">
          <a:xfrm>
            <a:off x="7221538" y="6400800"/>
            <a:ext cx="1039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>
                <a:latin typeface="Arial" charset="0"/>
                <a:ea typeface="+mn-ea"/>
              </a:rPr>
              <a:t>Chapter 19 -</a:t>
            </a:r>
          </a:p>
        </p:txBody>
      </p:sp>
      <p:sp>
        <p:nvSpPr>
          <p:cNvPr id="3113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70800" y="6403975"/>
            <a:ext cx="11811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</a:defRPr>
            </a:lvl1pPr>
          </a:lstStyle>
          <a:p>
            <a:fld id="{62F79BD4-2494-41E0-B129-F753FE1366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2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A24A04-5F29-451C-868B-B48A99624851}" type="slidenum">
              <a:rPr lang="en-US"/>
              <a:pPr/>
              <a:t>1</a:t>
            </a:fld>
            <a:endParaRPr lang="en-US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609600" y="1752600"/>
            <a:ext cx="40306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 b="1">
                <a:solidFill>
                  <a:srgbClr val="4D4D4D"/>
                </a:solidFill>
                <a:latin typeface="Arial" pitchFamily="34" charset="0"/>
              </a:rPr>
              <a:t>ISSUES TO ADDRESS...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700088" y="2332038"/>
            <a:ext cx="7378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•  How do materials respond to the application of heat</a:t>
            </a:r>
            <a:r>
              <a:rPr lang="en-US" sz="2200">
                <a:solidFill>
                  <a:srgbClr val="000000"/>
                </a:solidFill>
                <a:latin typeface="Arial" pitchFamily="34" charset="0"/>
              </a:rPr>
              <a:t>?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85800" y="2911475"/>
            <a:ext cx="48164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•  How do we define and measure...</a:t>
            </a:r>
          </a:p>
          <a:p>
            <a:r>
              <a:rPr lang="en-US" sz="2200">
                <a:solidFill>
                  <a:srgbClr val="000000"/>
                </a:solidFill>
                <a:latin typeface="Arial" pitchFamily="34" charset="0"/>
              </a:rPr>
              <a:t>    -- heat capacity?</a:t>
            </a:r>
          </a:p>
          <a:p>
            <a:r>
              <a:rPr lang="en-US" sz="2200">
                <a:solidFill>
                  <a:srgbClr val="000000"/>
                </a:solidFill>
                <a:latin typeface="Arial" pitchFamily="34" charset="0"/>
              </a:rPr>
              <a:t>    -- thermal expansion?</a:t>
            </a:r>
          </a:p>
          <a:p>
            <a:r>
              <a:rPr lang="en-US" sz="2200">
                <a:solidFill>
                  <a:srgbClr val="000000"/>
                </a:solidFill>
                <a:latin typeface="Arial" pitchFamily="34" charset="0"/>
              </a:rPr>
              <a:t>    -- thermal conductivity?</a:t>
            </a:r>
          </a:p>
          <a:p>
            <a:r>
              <a:rPr lang="en-US" sz="2200">
                <a:solidFill>
                  <a:srgbClr val="000000"/>
                </a:solidFill>
                <a:latin typeface="Arial" pitchFamily="34" charset="0"/>
              </a:rPr>
              <a:t>    -- thermal shock resistance?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85800" y="4832350"/>
            <a:ext cx="71866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•  How do the thermal properties of ceramics, metals, </a:t>
            </a:r>
            <a:br>
              <a:rPr lang="en-US">
                <a:solidFill>
                  <a:srgbClr val="000000"/>
                </a:solidFill>
                <a:latin typeface="Arial" pitchFamily="34" charset="0"/>
              </a:rPr>
            </a:br>
            <a:r>
              <a:rPr lang="en-US">
                <a:solidFill>
                  <a:srgbClr val="000000"/>
                </a:solidFill>
                <a:latin typeface="Arial" pitchFamily="34" charset="0"/>
              </a:rPr>
              <a:t>    and polymers differ?</a:t>
            </a:r>
            <a:endParaRPr lang="en-US" sz="2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Chapter 19:</a:t>
            </a:r>
            <a:br>
              <a:rPr lang="en-US" smtClean="0"/>
            </a:br>
            <a:r>
              <a:rPr lang="en-US" smtClean="0"/>
              <a:t>Thermal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1A0CE2-E7D2-45E2-88DD-7C0727C1E7D3}" type="slidenum">
              <a:rPr lang="en-US"/>
              <a:pPr/>
              <a:t>10</a:t>
            </a:fld>
            <a:endParaRPr lang="en-US"/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3568700" y="2428875"/>
            <a:ext cx="228600" cy="3810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844925" y="2247900"/>
            <a:ext cx="403225" cy="74612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695325" y="1079500"/>
            <a:ext cx="8064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600">
                <a:latin typeface="Arial" pitchFamily="34" charset="0"/>
              </a:rPr>
              <a:t>The ability of a material to transport heat.</a:t>
            </a:r>
            <a:endParaRPr lang="en-US" sz="2800">
              <a:latin typeface="Arial" pitchFamily="34" charset="0"/>
            </a:endParaRP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3286125" y="2774950"/>
            <a:ext cx="285750" cy="4127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H="1">
            <a:off x="4264025" y="2419350"/>
            <a:ext cx="307975" cy="1746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4564063" y="2055813"/>
            <a:ext cx="1652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temperature</a:t>
            </a:r>
          </a:p>
          <a:p>
            <a:pPr algn="ctr"/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gradient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843213" y="3043238"/>
            <a:ext cx="4030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pitchFamily="34" charset="0"/>
              </a:rPr>
              <a:t>thermal conductivity (J/m-K-s)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V="1">
            <a:off x="2279650" y="2657475"/>
            <a:ext cx="6191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1058863" y="2624138"/>
            <a:ext cx="1522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pitchFamily="34" charset="0"/>
              </a:rPr>
              <a:t>heat flux</a:t>
            </a:r>
          </a:p>
          <a:p>
            <a:r>
              <a:rPr lang="en-US" sz="2000" b="1">
                <a:latin typeface="Arial" pitchFamily="34" charset="0"/>
              </a:rPr>
              <a:t>(J/m</a:t>
            </a:r>
            <a:r>
              <a:rPr lang="en-US" b="1" baseline="20000">
                <a:latin typeface="Arial" pitchFamily="34" charset="0"/>
              </a:rPr>
              <a:t>2</a:t>
            </a:r>
            <a:r>
              <a:rPr lang="en-US" sz="2000" b="1">
                <a:latin typeface="Arial" pitchFamily="34" charset="0"/>
              </a:rPr>
              <a:t>-s)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1524000" y="3733800"/>
            <a:ext cx="5105400" cy="3810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457200" y="4984750"/>
            <a:ext cx="80645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Atomic perspective:</a:t>
            </a:r>
            <a:r>
              <a:rPr lang="en-US" sz="2200">
                <a:latin typeface="Arial" pitchFamily="34" charset="0"/>
              </a:rPr>
              <a:t>  Atomic vibrations and free electrons in </a:t>
            </a:r>
            <a:br>
              <a:rPr lang="en-US" sz="2200">
                <a:latin typeface="Arial" pitchFamily="34" charset="0"/>
              </a:rPr>
            </a:br>
            <a:r>
              <a:rPr lang="en-US" sz="2200">
                <a:latin typeface="Arial" pitchFamily="34" charset="0"/>
              </a:rPr>
              <a:t>    hotter regions transport energy to cooler regions.</a:t>
            </a:r>
            <a:endParaRPr lang="en-US">
              <a:latin typeface="Arial" pitchFamily="34" charset="0"/>
            </a:endParaRPr>
          </a:p>
        </p:txBody>
      </p:sp>
      <p:sp>
        <p:nvSpPr>
          <p:cNvPr id="32783" name="Rectangle 17"/>
          <p:cNvSpPr>
            <a:spLocks noChangeArrowheads="1"/>
          </p:cNvSpPr>
          <p:nvPr/>
        </p:nvSpPr>
        <p:spPr bwMode="auto">
          <a:xfrm>
            <a:off x="6731000" y="3721100"/>
            <a:ext cx="296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i="1">
                <a:solidFill>
                  <a:srgbClr val="FF0000"/>
                </a:solidFill>
                <a:latin typeface="Arial" pitchFamily="34" charset="0"/>
              </a:rPr>
              <a:t>T</a:t>
            </a:r>
            <a:r>
              <a:rPr lang="en-US" sz="2600" baseline="-25000">
                <a:solidFill>
                  <a:srgbClr val="FF0000"/>
                </a:solidFill>
                <a:latin typeface="Arial" pitchFamily="34" charset="0"/>
              </a:rPr>
              <a:t>2</a:t>
            </a:r>
            <a:endParaRPr lang="en-US" i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32784" name="Rectangle 19"/>
          <p:cNvSpPr>
            <a:spLocks noChangeArrowheads="1"/>
          </p:cNvSpPr>
          <p:nvPr/>
        </p:nvSpPr>
        <p:spPr bwMode="auto">
          <a:xfrm>
            <a:off x="7451725" y="3883025"/>
            <a:ext cx="993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2200" i="1">
                <a:solidFill>
                  <a:srgbClr val="FF0000"/>
                </a:solidFill>
                <a:latin typeface="Arial" pitchFamily="34" charset="0"/>
              </a:rPr>
              <a:t>T</a:t>
            </a:r>
            <a:r>
              <a:rPr lang="en-US" sz="2600" baseline="-25000">
                <a:solidFill>
                  <a:srgbClr val="FF0000"/>
                </a:solidFill>
                <a:latin typeface="Arial" pitchFamily="34" charset="0"/>
              </a:rPr>
              <a:t>2</a:t>
            </a:r>
            <a:r>
              <a:rPr lang="en-US" sz="2200" i="1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2200">
                <a:latin typeface="Arial" pitchFamily="34" charset="0"/>
              </a:rPr>
              <a:t>&gt;</a:t>
            </a:r>
            <a:r>
              <a:rPr lang="en-US" sz="22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2200" i="1">
                <a:solidFill>
                  <a:srgbClr val="770000"/>
                </a:solidFill>
                <a:latin typeface="Arial" pitchFamily="34" charset="0"/>
              </a:rPr>
              <a:t>T</a:t>
            </a:r>
            <a:r>
              <a:rPr lang="en-US" sz="2600" baseline="-25000">
                <a:solidFill>
                  <a:srgbClr val="770000"/>
                </a:solidFill>
                <a:latin typeface="Arial" pitchFamily="34" charset="0"/>
              </a:rPr>
              <a:t>1</a:t>
            </a:r>
            <a:endParaRPr lang="en-US" i="1">
              <a:solidFill>
                <a:srgbClr val="770000"/>
              </a:solidFill>
              <a:latin typeface="Arial" pitchFamily="34" charset="0"/>
            </a:endParaRPr>
          </a:p>
        </p:txBody>
      </p:sp>
      <p:sp>
        <p:nvSpPr>
          <p:cNvPr id="32785" name="Rectangle 21"/>
          <p:cNvSpPr>
            <a:spLocks noChangeArrowheads="1"/>
          </p:cNvSpPr>
          <p:nvPr/>
        </p:nvSpPr>
        <p:spPr bwMode="auto">
          <a:xfrm>
            <a:off x="7721600" y="3721100"/>
            <a:ext cx="777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32786" name="Rectangle 22"/>
          <p:cNvSpPr>
            <a:spLocks noChangeArrowheads="1"/>
          </p:cNvSpPr>
          <p:nvPr/>
        </p:nvSpPr>
        <p:spPr bwMode="auto">
          <a:xfrm>
            <a:off x="1028700" y="3733800"/>
            <a:ext cx="296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i="1">
                <a:solidFill>
                  <a:srgbClr val="770000"/>
                </a:solidFill>
                <a:latin typeface="Arial" pitchFamily="34" charset="0"/>
              </a:rPr>
              <a:t>T</a:t>
            </a:r>
            <a:r>
              <a:rPr lang="en-US" sz="2600" baseline="-25000">
                <a:solidFill>
                  <a:srgbClr val="770000"/>
                </a:solidFill>
                <a:latin typeface="Arial" pitchFamily="34" charset="0"/>
              </a:rPr>
              <a:t>1</a:t>
            </a:r>
            <a:endParaRPr lang="en-US" i="1">
              <a:solidFill>
                <a:srgbClr val="770000"/>
              </a:solidFill>
              <a:latin typeface="Arial" pitchFamily="34" charset="0"/>
            </a:endParaRPr>
          </a:p>
        </p:txBody>
      </p:sp>
      <p:sp>
        <p:nvSpPr>
          <p:cNvPr id="32787" name="Rectangle 24"/>
          <p:cNvSpPr>
            <a:spLocks noChangeArrowheads="1"/>
          </p:cNvSpPr>
          <p:nvPr/>
        </p:nvSpPr>
        <p:spPr bwMode="auto">
          <a:xfrm>
            <a:off x="1346200" y="4254500"/>
            <a:ext cx="2603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i="1">
                <a:solidFill>
                  <a:srgbClr val="333333"/>
                </a:solidFill>
                <a:latin typeface="Arial" pitchFamily="34" charset="0"/>
              </a:rPr>
              <a:t>x</a:t>
            </a:r>
            <a:r>
              <a:rPr lang="en-US" sz="2600" baseline="-25000">
                <a:solidFill>
                  <a:srgbClr val="333333"/>
                </a:solidFill>
                <a:latin typeface="Arial" pitchFamily="34" charset="0"/>
              </a:rPr>
              <a:t>1</a:t>
            </a:r>
            <a:endParaRPr lang="en-US" i="1">
              <a:latin typeface="Arial" pitchFamily="34" charset="0"/>
            </a:endParaRPr>
          </a:p>
        </p:txBody>
      </p:sp>
      <p:sp>
        <p:nvSpPr>
          <p:cNvPr id="32788" name="Rectangle 26"/>
          <p:cNvSpPr>
            <a:spLocks noChangeArrowheads="1"/>
          </p:cNvSpPr>
          <p:nvPr/>
        </p:nvSpPr>
        <p:spPr bwMode="auto">
          <a:xfrm>
            <a:off x="6451600" y="4254500"/>
            <a:ext cx="2603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i="1">
                <a:solidFill>
                  <a:srgbClr val="333333"/>
                </a:solidFill>
                <a:latin typeface="Arial" pitchFamily="34" charset="0"/>
              </a:rPr>
              <a:t>x</a:t>
            </a:r>
            <a:r>
              <a:rPr lang="en-US" sz="2600" baseline="-25000">
                <a:solidFill>
                  <a:srgbClr val="333333"/>
                </a:solidFill>
                <a:latin typeface="Arial" pitchFamily="34" charset="0"/>
              </a:rPr>
              <a:t>2</a:t>
            </a:r>
            <a:endParaRPr lang="en-US" i="1">
              <a:latin typeface="Arial" pitchFamily="34" charset="0"/>
            </a:endParaRPr>
          </a:p>
        </p:txBody>
      </p:sp>
      <p:sp>
        <p:nvSpPr>
          <p:cNvPr id="32789" name="Line 28"/>
          <p:cNvSpPr>
            <a:spLocks noChangeShapeType="1"/>
          </p:cNvSpPr>
          <p:nvPr/>
        </p:nvSpPr>
        <p:spPr bwMode="auto">
          <a:xfrm flipV="1">
            <a:off x="1511300" y="3746500"/>
            <a:ext cx="1588" cy="647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2790" name="Line 29"/>
          <p:cNvSpPr>
            <a:spLocks noChangeShapeType="1"/>
          </p:cNvSpPr>
          <p:nvPr/>
        </p:nvSpPr>
        <p:spPr bwMode="auto">
          <a:xfrm flipV="1">
            <a:off x="6629400" y="3746500"/>
            <a:ext cx="1588" cy="635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32791" name="Group 32"/>
          <p:cNvGrpSpPr>
            <a:grpSpLocks/>
          </p:cNvGrpSpPr>
          <p:nvPr/>
        </p:nvGrpSpPr>
        <p:grpSpPr bwMode="auto">
          <a:xfrm>
            <a:off x="2743200" y="4203700"/>
            <a:ext cx="2552700" cy="635000"/>
            <a:chOff x="1728" y="2648"/>
            <a:chExt cx="1608" cy="400"/>
          </a:xfrm>
        </p:grpSpPr>
        <p:sp>
          <p:nvSpPr>
            <p:cNvPr id="32795" name="Freeform 30"/>
            <p:cNvSpPr>
              <a:spLocks/>
            </p:cNvSpPr>
            <p:nvPr/>
          </p:nvSpPr>
          <p:spPr bwMode="auto">
            <a:xfrm>
              <a:off x="1728" y="2648"/>
              <a:ext cx="256" cy="400"/>
            </a:xfrm>
            <a:custGeom>
              <a:avLst/>
              <a:gdLst>
                <a:gd name="T0" fmla="*/ 0 w 256"/>
                <a:gd name="T1" fmla="*/ 200 h 400"/>
                <a:gd name="T2" fmla="*/ 256 w 256"/>
                <a:gd name="T3" fmla="*/ 0 h 400"/>
                <a:gd name="T4" fmla="*/ 168 w 256"/>
                <a:gd name="T5" fmla="*/ 200 h 400"/>
                <a:gd name="T6" fmla="*/ 256 w 256"/>
                <a:gd name="T7" fmla="*/ 400 h 400"/>
                <a:gd name="T8" fmla="*/ 0 w 256"/>
                <a:gd name="T9" fmla="*/ 200 h 4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6"/>
                <a:gd name="T16" fmla="*/ 0 h 400"/>
                <a:gd name="T17" fmla="*/ 256 w 256"/>
                <a:gd name="T18" fmla="*/ 400 h 4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6" h="400">
                  <a:moveTo>
                    <a:pt x="0" y="200"/>
                  </a:moveTo>
                  <a:lnTo>
                    <a:pt x="256" y="0"/>
                  </a:lnTo>
                  <a:lnTo>
                    <a:pt x="168" y="200"/>
                  </a:lnTo>
                  <a:lnTo>
                    <a:pt x="256" y="400"/>
                  </a:lnTo>
                  <a:lnTo>
                    <a:pt x="0" y="200"/>
                  </a:lnTo>
                  <a:close/>
                </a:path>
              </a:pathLst>
            </a:custGeom>
            <a:solidFill>
              <a:srgbClr val="FF9999"/>
            </a:solidFill>
            <a:ln w="12700">
              <a:solidFill>
                <a:srgbClr val="FF99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6" name="Line 31"/>
            <p:cNvSpPr>
              <a:spLocks noChangeShapeType="1"/>
            </p:cNvSpPr>
            <p:nvPr/>
          </p:nvSpPr>
          <p:spPr bwMode="auto">
            <a:xfrm>
              <a:off x="1896" y="2848"/>
              <a:ext cx="1440" cy="1"/>
            </a:xfrm>
            <a:prstGeom prst="line">
              <a:avLst/>
            </a:prstGeom>
            <a:noFill/>
            <a:ln w="304800">
              <a:solidFill>
                <a:srgbClr val="FF99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2792" name="Rectangle 33"/>
          <p:cNvSpPr>
            <a:spLocks noChangeArrowheads="1"/>
          </p:cNvSpPr>
          <p:nvPr/>
        </p:nvSpPr>
        <p:spPr bwMode="auto">
          <a:xfrm>
            <a:off x="3492500" y="4368800"/>
            <a:ext cx="960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heat flux</a:t>
            </a:r>
            <a:endParaRPr lang="en-US">
              <a:latin typeface="Arial" pitchFamily="34" charset="0"/>
            </a:endParaRPr>
          </a:p>
        </p:txBody>
      </p:sp>
      <p:sp>
        <p:nvSpPr>
          <p:cNvPr id="32793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381000"/>
            <a:ext cx="7772400" cy="533400"/>
          </a:xfrm>
        </p:spPr>
        <p:txBody>
          <a:bodyPr/>
          <a:lstStyle/>
          <a:p>
            <a:r>
              <a:rPr lang="en-US" smtClean="0"/>
              <a:t>Thermal Conductivity</a:t>
            </a:r>
          </a:p>
        </p:txBody>
      </p:sp>
      <p:graphicFrame>
        <p:nvGraphicFramePr>
          <p:cNvPr id="32770" name="Object 6"/>
          <p:cNvGraphicFramePr>
            <a:graphicFrameLocks noChangeAspect="1"/>
          </p:cNvGraphicFramePr>
          <p:nvPr/>
        </p:nvGraphicFramePr>
        <p:xfrm>
          <a:off x="2898775" y="2232025"/>
          <a:ext cx="14192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Equation" r:id="rId4" imgW="711000" imgH="393480" progId="Equation.3">
                  <p:embed/>
                </p:oleObj>
              </mc:Choice>
              <mc:Fallback>
                <p:oleObj name="Equation" r:id="rId4" imgW="7110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75" y="2232025"/>
                        <a:ext cx="141922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94" name="Text Box 34"/>
          <p:cNvSpPr txBox="1">
            <a:spLocks noChangeArrowheads="1"/>
          </p:cNvSpPr>
          <p:nvPr/>
        </p:nvSpPr>
        <p:spPr bwMode="auto">
          <a:xfrm>
            <a:off x="2582863" y="1603375"/>
            <a:ext cx="2206625" cy="4270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latin typeface="Arial" pitchFamily="34" charset="0"/>
              </a:rPr>
              <a:t>Fourier’s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664E92-A58B-4524-8197-89C0D1B4E3CD}" type="slidenum">
              <a:rPr lang="en-US"/>
              <a:pPr/>
              <a:t>11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Thermal Conductivity</a:t>
            </a:r>
            <a:r>
              <a:rPr lang="en-US" sz="3200" smtClean="0"/>
              <a:t>: </a:t>
            </a:r>
            <a:r>
              <a:rPr lang="en-US" smtClean="0"/>
              <a:t>Comparison</a:t>
            </a:r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660400" y="1638300"/>
            <a:ext cx="635000" cy="4152900"/>
            <a:chOff x="416" y="936"/>
            <a:chExt cx="400" cy="2616"/>
          </a:xfrm>
        </p:grpSpPr>
        <p:grpSp>
          <p:nvGrpSpPr>
            <p:cNvPr id="34870" name="Group 47"/>
            <p:cNvGrpSpPr>
              <a:grpSpLocks/>
            </p:cNvGrpSpPr>
            <p:nvPr/>
          </p:nvGrpSpPr>
          <p:grpSpPr bwMode="auto">
            <a:xfrm>
              <a:off x="416" y="936"/>
              <a:ext cx="400" cy="2616"/>
              <a:chOff x="416" y="936"/>
              <a:chExt cx="400" cy="2616"/>
            </a:xfrm>
          </p:grpSpPr>
          <p:sp>
            <p:nvSpPr>
              <p:cNvPr id="34872" name="Freeform 48"/>
              <p:cNvSpPr>
                <a:spLocks/>
              </p:cNvSpPr>
              <p:nvPr/>
            </p:nvSpPr>
            <p:spPr bwMode="auto">
              <a:xfrm>
                <a:off x="416" y="936"/>
                <a:ext cx="400" cy="256"/>
              </a:xfrm>
              <a:custGeom>
                <a:avLst/>
                <a:gdLst>
                  <a:gd name="T0" fmla="*/ 200 w 400"/>
                  <a:gd name="T1" fmla="*/ 0 h 256"/>
                  <a:gd name="T2" fmla="*/ 400 w 400"/>
                  <a:gd name="T3" fmla="*/ 256 h 256"/>
                  <a:gd name="T4" fmla="*/ 200 w 400"/>
                  <a:gd name="T5" fmla="*/ 168 h 256"/>
                  <a:gd name="T6" fmla="*/ 0 w 400"/>
                  <a:gd name="T7" fmla="*/ 256 h 256"/>
                  <a:gd name="T8" fmla="*/ 200 w 400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0"/>
                  <a:gd name="T16" fmla="*/ 0 h 256"/>
                  <a:gd name="T17" fmla="*/ 400 w 400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0" h="256">
                    <a:moveTo>
                      <a:pt x="200" y="0"/>
                    </a:moveTo>
                    <a:lnTo>
                      <a:pt x="400" y="256"/>
                    </a:lnTo>
                    <a:lnTo>
                      <a:pt x="200" y="168"/>
                    </a:lnTo>
                    <a:lnTo>
                      <a:pt x="0" y="256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555555"/>
              </a:solidFill>
              <a:ln w="12700">
                <a:solidFill>
                  <a:srgbClr val="55555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3" name="Line 49"/>
              <p:cNvSpPr>
                <a:spLocks noChangeShapeType="1"/>
              </p:cNvSpPr>
              <p:nvPr/>
            </p:nvSpPr>
            <p:spPr bwMode="auto">
              <a:xfrm flipV="1">
                <a:off x="616" y="1104"/>
                <a:ext cx="1" cy="2448"/>
              </a:xfrm>
              <a:prstGeom prst="line">
                <a:avLst/>
              </a:prstGeom>
              <a:noFill/>
              <a:ln w="304800">
                <a:solidFill>
                  <a:srgbClr val="55555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34871" name="Rectangle 50"/>
            <p:cNvSpPr>
              <a:spLocks noChangeArrowheads="1"/>
            </p:cNvSpPr>
            <p:nvPr/>
          </p:nvSpPr>
          <p:spPr bwMode="auto">
            <a:xfrm rot="-5400000">
              <a:off x="80" y="2476"/>
              <a:ext cx="102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FFFFFF"/>
                  </a:solidFill>
                  <a:latin typeface="Arial" pitchFamily="34" charset="0"/>
                </a:rPr>
                <a:t>increasing </a:t>
              </a:r>
              <a:r>
                <a:rPr lang="en-US" i="1">
                  <a:solidFill>
                    <a:srgbClr val="FFFFFF"/>
                  </a:solidFill>
                  <a:latin typeface="Arial" pitchFamily="34" charset="0"/>
                </a:rPr>
                <a:t>k</a:t>
              </a: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4" name="Group 1091"/>
          <p:cNvGrpSpPr>
            <a:grpSpLocks/>
          </p:cNvGrpSpPr>
          <p:nvPr/>
        </p:nvGrpSpPr>
        <p:grpSpPr bwMode="auto">
          <a:xfrm>
            <a:off x="1333500" y="4841875"/>
            <a:ext cx="6500813" cy="1497013"/>
            <a:chOff x="840" y="3050"/>
            <a:chExt cx="4095" cy="943"/>
          </a:xfrm>
        </p:grpSpPr>
        <p:sp>
          <p:nvSpPr>
            <p:cNvPr id="34856" name="Rectangle 4"/>
            <p:cNvSpPr>
              <a:spLocks noChangeArrowheads="1"/>
            </p:cNvSpPr>
            <p:nvPr/>
          </p:nvSpPr>
          <p:spPr bwMode="auto">
            <a:xfrm>
              <a:off x="840" y="3050"/>
              <a:ext cx="8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•  </a:t>
              </a:r>
              <a:r>
                <a:rPr lang="en-US" sz="2000" u="sng">
                  <a:solidFill>
                    <a:srgbClr val="009900"/>
                  </a:solidFill>
                  <a:latin typeface="Arial" pitchFamily="34" charset="0"/>
                </a:rPr>
                <a:t>Polymers</a:t>
              </a:r>
              <a:endParaRPr lang="en-US" sz="2000" u="sng">
                <a:latin typeface="Arial" pitchFamily="34" charset="0"/>
              </a:endParaRPr>
            </a:p>
          </p:txBody>
        </p:sp>
        <p:grpSp>
          <p:nvGrpSpPr>
            <p:cNvPr id="34857" name="Group 77"/>
            <p:cNvGrpSpPr>
              <a:grpSpLocks/>
            </p:cNvGrpSpPr>
            <p:nvPr/>
          </p:nvGrpSpPr>
          <p:grpSpPr bwMode="auto">
            <a:xfrm>
              <a:off x="1088" y="3252"/>
              <a:ext cx="1951" cy="192"/>
              <a:chOff x="1088" y="3108"/>
              <a:chExt cx="1951" cy="192"/>
            </a:xfrm>
          </p:grpSpPr>
          <p:sp>
            <p:nvSpPr>
              <p:cNvPr id="34868" name="Rectangle 5"/>
              <p:cNvSpPr>
                <a:spLocks noChangeArrowheads="1"/>
              </p:cNvSpPr>
              <p:nvPr/>
            </p:nvSpPr>
            <p:spPr bwMode="auto">
              <a:xfrm>
                <a:off x="1088" y="3108"/>
                <a:ext cx="10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9900"/>
                    </a:solidFill>
                    <a:latin typeface="Arial" pitchFamily="34" charset="0"/>
                  </a:rPr>
                  <a:t>Polypropylene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69" name="Rectangle 10"/>
              <p:cNvSpPr>
                <a:spLocks noChangeArrowheads="1"/>
              </p:cNvSpPr>
              <p:nvPr/>
            </p:nvSpPr>
            <p:spPr bwMode="auto">
              <a:xfrm>
                <a:off x="2728" y="3108"/>
                <a:ext cx="31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9900"/>
                    </a:solidFill>
                    <a:latin typeface="Arial" pitchFamily="34" charset="0"/>
                  </a:rPr>
                  <a:t>0.12</a:t>
                </a: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34858" name="Group 78"/>
            <p:cNvGrpSpPr>
              <a:grpSpLocks/>
            </p:cNvGrpSpPr>
            <p:nvPr/>
          </p:nvGrpSpPr>
          <p:grpSpPr bwMode="auto">
            <a:xfrm>
              <a:off x="1088" y="3435"/>
              <a:ext cx="2361" cy="192"/>
              <a:chOff x="1088" y="3292"/>
              <a:chExt cx="2361" cy="192"/>
            </a:xfrm>
          </p:grpSpPr>
          <p:sp>
            <p:nvSpPr>
              <p:cNvPr id="34866" name="Rectangle 7"/>
              <p:cNvSpPr>
                <a:spLocks noChangeArrowheads="1"/>
              </p:cNvSpPr>
              <p:nvPr/>
            </p:nvSpPr>
            <p:spPr bwMode="auto">
              <a:xfrm>
                <a:off x="1088" y="3292"/>
                <a:ext cx="96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9900"/>
                    </a:solidFill>
                    <a:latin typeface="Arial" pitchFamily="34" charset="0"/>
                  </a:rPr>
                  <a:t>Polyethylene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67" name="Rectangle 12"/>
              <p:cNvSpPr>
                <a:spLocks noChangeArrowheads="1"/>
              </p:cNvSpPr>
              <p:nvPr/>
            </p:nvSpPr>
            <p:spPr bwMode="auto">
              <a:xfrm>
                <a:off x="2728" y="3292"/>
                <a:ext cx="7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9900"/>
                    </a:solidFill>
                    <a:latin typeface="Arial" pitchFamily="34" charset="0"/>
                  </a:rPr>
                  <a:t>0.46-0.50 </a:t>
                </a: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34859" name="Group 79"/>
            <p:cNvGrpSpPr>
              <a:grpSpLocks/>
            </p:cNvGrpSpPr>
            <p:nvPr/>
          </p:nvGrpSpPr>
          <p:grpSpPr bwMode="auto">
            <a:xfrm>
              <a:off x="1088" y="3618"/>
              <a:ext cx="1996" cy="192"/>
              <a:chOff x="1088" y="3476"/>
              <a:chExt cx="1996" cy="192"/>
            </a:xfrm>
          </p:grpSpPr>
          <p:sp>
            <p:nvSpPr>
              <p:cNvPr id="34864" name="Rectangle 8"/>
              <p:cNvSpPr>
                <a:spLocks noChangeArrowheads="1"/>
              </p:cNvSpPr>
              <p:nvPr/>
            </p:nvSpPr>
            <p:spPr bwMode="auto">
              <a:xfrm>
                <a:off x="1088" y="3476"/>
                <a:ext cx="88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9900"/>
                    </a:solidFill>
                    <a:latin typeface="Arial" pitchFamily="34" charset="0"/>
                  </a:rPr>
                  <a:t>Polystyrene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65" name="Rectangle 13"/>
              <p:cNvSpPr>
                <a:spLocks noChangeArrowheads="1"/>
              </p:cNvSpPr>
              <p:nvPr/>
            </p:nvSpPr>
            <p:spPr bwMode="auto">
              <a:xfrm>
                <a:off x="2728" y="3476"/>
                <a:ext cx="35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9900"/>
                    </a:solidFill>
                    <a:latin typeface="Arial" pitchFamily="34" charset="0"/>
                  </a:rPr>
                  <a:t>0.13 </a:t>
                </a: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34860" name="Group 80"/>
            <p:cNvGrpSpPr>
              <a:grpSpLocks/>
            </p:cNvGrpSpPr>
            <p:nvPr/>
          </p:nvGrpSpPr>
          <p:grpSpPr bwMode="auto">
            <a:xfrm>
              <a:off x="1088" y="3801"/>
              <a:ext cx="1951" cy="192"/>
              <a:chOff x="1088" y="3660"/>
              <a:chExt cx="1951" cy="192"/>
            </a:xfrm>
          </p:grpSpPr>
          <p:sp>
            <p:nvSpPr>
              <p:cNvPr id="34862" name="Rectangle 9"/>
              <p:cNvSpPr>
                <a:spLocks noChangeArrowheads="1"/>
              </p:cNvSpPr>
              <p:nvPr/>
            </p:nvSpPr>
            <p:spPr bwMode="auto">
              <a:xfrm>
                <a:off x="1088" y="3660"/>
                <a:ext cx="44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9900"/>
                    </a:solidFill>
                    <a:latin typeface="Arial" pitchFamily="34" charset="0"/>
                  </a:rPr>
                  <a:t>Teflon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63" name="Rectangle 14"/>
              <p:cNvSpPr>
                <a:spLocks noChangeArrowheads="1"/>
              </p:cNvSpPr>
              <p:nvPr/>
            </p:nvSpPr>
            <p:spPr bwMode="auto">
              <a:xfrm>
                <a:off x="2728" y="3660"/>
                <a:ext cx="31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9900"/>
                    </a:solidFill>
                    <a:latin typeface="Arial" pitchFamily="34" charset="0"/>
                  </a:rPr>
                  <a:t>0.25</a:t>
                </a: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34861" name="Rectangle 52"/>
            <p:cNvSpPr>
              <a:spLocks noChangeArrowheads="1"/>
            </p:cNvSpPr>
            <p:nvPr/>
          </p:nvSpPr>
          <p:spPr bwMode="auto">
            <a:xfrm>
              <a:off x="3562" y="3416"/>
              <a:ext cx="1373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vibration/rotation of chain molecules</a:t>
              </a: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9" name="Group 1090"/>
          <p:cNvGrpSpPr>
            <a:grpSpLocks/>
          </p:cNvGrpSpPr>
          <p:nvPr/>
        </p:nvGrpSpPr>
        <p:grpSpPr bwMode="auto">
          <a:xfrm>
            <a:off x="1333500" y="3287713"/>
            <a:ext cx="6227763" cy="1497012"/>
            <a:chOff x="840" y="2071"/>
            <a:chExt cx="3923" cy="943"/>
          </a:xfrm>
        </p:grpSpPr>
        <p:sp>
          <p:nvSpPr>
            <p:cNvPr id="34842" name="Rectangle 16"/>
            <p:cNvSpPr>
              <a:spLocks noChangeArrowheads="1"/>
            </p:cNvSpPr>
            <p:nvPr/>
          </p:nvSpPr>
          <p:spPr bwMode="auto">
            <a:xfrm>
              <a:off x="840" y="2071"/>
              <a:ext cx="8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•  </a:t>
              </a:r>
              <a:r>
                <a:rPr lang="en-US" sz="2000" u="sng">
                  <a:solidFill>
                    <a:srgbClr val="0000DD"/>
                  </a:solidFill>
                  <a:latin typeface="Arial" pitchFamily="34" charset="0"/>
                </a:rPr>
                <a:t>Ceramics</a:t>
              </a:r>
              <a:endParaRPr lang="en-US" sz="2000" u="sng">
                <a:latin typeface="Arial" pitchFamily="34" charset="0"/>
              </a:endParaRPr>
            </a:p>
          </p:txBody>
        </p:sp>
        <p:grpSp>
          <p:nvGrpSpPr>
            <p:cNvPr id="34843" name="Group 73"/>
            <p:cNvGrpSpPr>
              <a:grpSpLocks/>
            </p:cNvGrpSpPr>
            <p:nvPr/>
          </p:nvGrpSpPr>
          <p:grpSpPr bwMode="auto">
            <a:xfrm>
              <a:off x="1088" y="2273"/>
              <a:ext cx="1738" cy="192"/>
              <a:chOff x="1088" y="2132"/>
              <a:chExt cx="1738" cy="192"/>
            </a:xfrm>
          </p:grpSpPr>
          <p:sp>
            <p:nvSpPr>
              <p:cNvPr id="34854" name="Rectangle 17"/>
              <p:cNvSpPr>
                <a:spLocks noChangeArrowheads="1"/>
              </p:cNvSpPr>
              <p:nvPr/>
            </p:nvSpPr>
            <p:spPr bwMode="auto">
              <a:xfrm>
                <a:off x="1088" y="2132"/>
                <a:ext cx="119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DD"/>
                    </a:solidFill>
                    <a:latin typeface="Arial" pitchFamily="34" charset="0"/>
                  </a:rPr>
                  <a:t>Magnesia (MgO)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55" name="Rectangle 29"/>
              <p:cNvSpPr>
                <a:spLocks noChangeArrowheads="1"/>
              </p:cNvSpPr>
              <p:nvPr/>
            </p:nvSpPr>
            <p:spPr bwMode="auto">
              <a:xfrm>
                <a:off x="2648" y="2132"/>
                <a:ext cx="1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DD"/>
                    </a:solidFill>
                    <a:latin typeface="Arial" pitchFamily="34" charset="0"/>
                  </a:rPr>
                  <a:t>38</a:t>
                </a: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34844" name="Group 74"/>
            <p:cNvGrpSpPr>
              <a:grpSpLocks/>
            </p:cNvGrpSpPr>
            <p:nvPr/>
          </p:nvGrpSpPr>
          <p:grpSpPr bwMode="auto">
            <a:xfrm>
              <a:off x="1088" y="2456"/>
              <a:ext cx="1782" cy="192"/>
              <a:chOff x="1088" y="2312"/>
              <a:chExt cx="1782" cy="192"/>
            </a:xfrm>
          </p:grpSpPr>
          <p:sp>
            <p:nvSpPr>
              <p:cNvPr id="34852" name="Rectangle 20"/>
              <p:cNvSpPr>
                <a:spLocks noChangeArrowheads="1"/>
              </p:cNvSpPr>
              <p:nvPr/>
            </p:nvSpPr>
            <p:spPr bwMode="auto">
              <a:xfrm>
                <a:off x="1088" y="2312"/>
                <a:ext cx="111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DD"/>
                    </a:solidFill>
                    <a:latin typeface="Arial" pitchFamily="34" charset="0"/>
                  </a:rPr>
                  <a:t>Alumina (Al</a:t>
                </a:r>
                <a:r>
                  <a:rPr lang="en-US" sz="2000" baseline="-25000">
                    <a:solidFill>
                      <a:srgbClr val="0000DD"/>
                    </a:solidFill>
                    <a:latin typeface="Arial" pitchFamily="34" charset="0"/>
                  </a:rPr>
                  <a:t>2</a:t>
                </a:r>
                <a:r>
                  <a:rPr lang="en-US" sz="2000">
                    <a:solidFill>
                      <a:srgbClr val="0000DD"/>
                    </a:solidFill>
                    <a:latin typeface="Arial" pitchFamily="34" charset="0"/>
                  </a:rPr>
                  <a:t>O</a:t>
                </a:r>
                <a:r>
                  <a:rPr lang="en-US" sz="2000" baseline="-25000">
                    <a:solidFill>
                      <a:srgbClr val="0000DD"/>
                    </a:solidFill>
                    <a:latin typeface="Arial" pitchFamily="34" charset="0"/>
                  </a:rPr>
                  <a:t>3</a:t>
                </a:r>
                <a:r>
                  <a:rPr lang="en-US" sz="2000">
                    <a:solidFill>
                      <a:srgbClr val="0000DD"/>
                    </a:solidFill>
                    <a:latin typeface="Arial" pitchFamily="34" charset="0"/>
                  </a:rPr>
                  <a:t>)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53" name="Rectangle 31"/>
              <p:cNvSpPr>
                <a:spLocks noChangeArrowheads="1"/>
              </p:cNvSpPr>
              <p:nvPr/>
            </p:nvSpPr>
            <p:spPr bwMode="auto">
              <a:xfrm>
                <a:off x="2648" y="2312"/>
                <a:ext cx="22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DD"/>
                    </a:solidFill>
                    <a:latin typeface="Arial" pitchFamily="34" charset="0"/>
                  </a:rPr>
                  <a:t>39 </a:t>
                </a: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34845" name="Group 75"/>
            <p:cNvGrpSpPr>
              <a:grpSpLocks/>
            </p:cNvGrpSpPr>
            <p:nvPr/>
          </p:nvGrpSpPr>
          <p:grpSpPr bwMode="auto">
            <a:xfrm>
              <a:off x="1088" y="2639"/>
              <a:ext cx="1907" cy="192"/>
              <a:chOff x="1088" y="2524"/>
              <a:chExt cx="1907" cy="192"/>
            </a:xfrm>
          </p:grpSpPr>
          <p:sp>
            <p:nvSpPr>
              <p:cNvPr id="34850" name="Rectangle 25"/>
              <p:cNvSpPr>
                <a:spLocks noChangeArrowheads="1"/>
              </p:cNvSpPr>
              <p:nvPr/>
            </p:nvSpPr>
            <p:spPr bwMode="auto">
              <a:xfrm>
                <a:off x="1088" y="2524"/>
                <a:ext cx="118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DD"/>
                    </a:solidFill>
                    <a:latin typeface="Arial" pitchFamily="34" charset="0"/>
                  </a:rPr>
                  <a:t>Soda-lime glass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51" name="Rectangle 33"/>
              <p:cNvSpPr>
                <a:spLocks noChangeArrowheads="1"/>
              </p:cNvSpPr>
              <p:nvPr/>
            </p:nvSpPr>
            <p:spPr bwMode="auto">
              <a:xfrm>
                <a:off x="2728" y="2524"/>
                <a:ext cx="26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DD"/>
                    </a:solidFill>
                    <a:latin typeface="Arial" pitchFamily="34" charset="0"/>
                  </a:rPr>
                  <a:t>1.7 </a:t>
                </a: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34846" name="Group 76"/>
            <p:cNvGrpSpPr>
              <a:grpSpLocks/>
            </p:cNvGrpSpPr>
            <p:nvPr/>
          </p:nvGrpSpPr>
          <p:grpSpPr bwMode="auto">
            <a:xfrm>
              <a:off x="1088" y="2822"/>
              <a:ext cx="1862" cy="192"/>
              <a:chOff x="1088" y="2708"/>
              <a:chExt cx="1862" cy="192"/>
            </a:xfrm>
          </p:grpSpPr>
          <p:sp>
            <p:nvSpPr>
              <p:cNvPr id="34848" name="Rectangle 26"/>
              <p:cNvSpPr>
                <a:spLocks noChangeArrowheads="1"/>
              </p:cNvSpPr>
              <p:nvPr/>
            </p:nvSpPr>
            <p:spPr bwMode="auto">
              <a:xfrm>
                <a:off x="1088" y="2708"/>
                <a:ext cx="128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DD"/>
                    </a:solidFill>
                    <a:latin typeface="Arial" pitchFamily="34" charset="0"/>
                  </a:rPr>
                  <a:t>Silica (cryst. SiO</a:t>
                </a:r>
                <a:r>
                  <a:rPr lang="en-US" sz="2000" baseline="-25000">
                    <a:solidFill>
                      <a:srgbClr val="0000DD"/>
                    </a:solidFill>
                    <a:latin typeface="Arial" pitchFamily="34" charset="0"/>
                  </a:rPr>
                  <a:t>2</a:t>
                </a:r>
                <a:r>
                  <a:rPr lang="en-US" sz="2000">
                    <a:solidFill>
                      <a:srgbClr val="0000DD"/>
                    </a:solidFill>
                    <a:latin typeface="Arial" pitchFamily="34" charset="0"/>
                  </a:rPr>
                  <a:t>)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49" name="Rectangle 35"/>
              <p:cNvSpPr>
                <a:spLocks noChangeArrowheads="1"/>
              </p:cNvSpPr>
              <p:nvPr/>
            </p:nvSpPr>
            <p:spPr bwMode="auto">
              <a:xfrm>
                <a:off x="2728" y="2708"/>
                <a:ext cx="22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DD"/>
                    </a:solidFill>
                    <a:latin typeface="Arial" pitchFamily="34" charset="0"/>
                  </a:rPr>
                  <a:t>1.4</a:t>
                </a: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34847" name="Rectangle 57"/>
            <p:cNvSpPr>
              <a:spLocks noChangeArrowheads="1"/>
            </p:cNvSpPr>
            <p:nvPr/>
          </p:nvSpPr>
          <p:spPr bwMode="auto">
            <a:xfrm>
              <a:off x="3563" y="2490"/>
              <a:ext cx="12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atomic vibrations</a:t>
              </a:r>
              <a:endParaRPr lang="en-US">
                <a:latin typeface="Arial" pitchFamily="34" charset="0"/>
              </a:endParaRPr>
            </a:p>
          </p:txBody>
        </p:sp>
      </p:grpSp>
      <p:sp>
        <p:nvSpPr>
          <p:cNvPr id="34823" name="Rectangle 36"/>
          <p:cNvSpPr>
            <a:spLocks noChangeArrowheads="1"/>
          </p:cNvSpPr>
          <p:nvPr/>
        </p:nvSpPr>
        <p:spPr bwMode="auto">
          <a:xfrm>
            <a:off x="1333500" y="1731963"/>
            <a:ext cx="97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DD0000"/>
                </a:solidFill>
                <a:latin typeface="Arial" pitchFamily="34" charset="0"/>
              </a:rPr>
              <a:t>•  </a:t>
            </a:r>
            <a:r>
              <a:rPr lang="en-US" sz="2000" u="sng">
                <a:solidFill>
                  <a:srgbClr val="DD0000"/>
                </a:solidFill>
                <a:latin typeface="Arial" pitchFamily="34" charset="0"/>
              </a:rPr>
              <a:t>Metals</a:t>
            </a:r>
            <a:endParaRPr lang="en-US" sz="2000" u="sng">
              <a:latin typeface="Arial" pitchFamily="34" charset="0"/>
            </a:endParaRPr>
          </a:p>
        </p:txBody>
      </p:sp>
      <p:grpSp>
        <p:nvGrpSpPr>
          <p:cNvPr id="34824" name="Group 69"/>
          <p:cNvGrpSpPr>
            <a:grpSpLocks/>
          </p:cNvGrpSpPr>
          <p:nvPr/>
        </p:nvGrpSpPr>
        <p:grpSpPr bwMode="auto">
          <a:xfrm>
            <a:off x="1727200" y="2054225"/>
            <a:ext cx="2900363" cy="304800"/>
            <a:chOff x="1088" y="1200"/>
            <a:chExt cx="1827" cy="192"/>
          </a:xfrm>
        </p:grpSpPr>
        <p:sp>
          <p:nvSpPr>
            <p:cNvPr id="34840" name="Rectangle 37"/>
            <p:cNvSpPr>
              <a:spLocks noChangeArrowheads="1"/>
            </p:cNvSpPr>
            <p:nvPr/>
          </p:nvSpPr>
          <p:spPr bwMode="auto">
            <a:xfrm>
              <a:off x="1088" y="1200"/>
              <a:ext cx="7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Aluminum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4841" name="Rectangle 41"/>
            <p:cNvSpPr>
              <a:spLocks noChangeArrowheads="1"/>
            </p:cNvSpPr>
            <p:nvPr/>
          </p:nvSpPr>
          <p:spPr bwMode="auto">
            <a:xfrm>
              <a:off x="2648" y="1200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247</a:t>
              </a: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34825" name="Group 70"/>
          <p:cNvGrpSpPr>
            <a:grpSpLocks/>
          </p:cNvGrpSpPr>
          <p:nvPr/>
        </p:nvGrpSpPr>
        <p:grpSpPr bwMode="auto">
          <a:xfrm>
            <a:off x="1727200" y="2344738"/>
            <a:ext cx="2955925" cy="304800"/>
            <a:chOff x="1088" y="1384"/>
            <a:chExt cx="1862" cy="192"/>
          </a:xfrm>
        </p:grpSpPr>
        <p:sp>
          <p:nvSpPr>
            <p:cNvPr id="34838" name="Rectangle 38"/>
            <p:cNvSpPr>
              <a:spLocks noChangeArrowheads="1"/>
            </p:cNvSpPr>
            <p:nvPr/>
          </p:nvSpPr>
          <p:spPr bwMode="auto">
            <a:xfrm>
              <a:off x="1088" y="1384"/>
              <a:ext cx="4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Steel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4839" name="Rectangle 44"/>
            <p:cNvSpPr>
              <a:spLocks noChangeArrowheads="1"/>
            </p:cNvSpPr>
            <p:nvPr/>
          </p:nvSpPr>
          <p:spPr bwMode="auto">
            <a:xfrm>
              <a:off x="2728" y="1384"/>
              <a:ext cx="2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52 </a:t>
              </a: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34826" name="Group 71"/>
          <p:cNvGrpSpPr>
            <a:grpSpLocks/>
          </p:cNvGrpSpPr>
          <p:nvPr/>
        </p:nvGrpSpPr>
        <p:grpSpPr bwMode="auto">
          <a:xfrm>
            <a:off x="1727200" y="2635250"/>
            <a:ext cx="2970213" cy="304800"/>
            <a:chOff x="1088" y="1568"/>
            <a:chExt cx="1871" cy="192"/>
          </a:xfrm>
        </p:grpSpPr>
        <p:sp>
          <p:nvSpPr>
            <p:cNvPr id="34836" name="Rectangle 39"/>
            <p:cNvSpPr>
              <a:spLocks noChangeArrowheads="1"/>
            </p:cNvSpPr>
            <p:nvPr/>
          </p:nvSpPr>
          <p:spPr bwMode="auto">
            <a:xfrm>
              <a:off x="1088" y="1568"/>
              <a:ext cx="7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Tungsten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4837" name="Rectangle 45"/>
            <p:cNvSpPr>
              <a:spLocks noChangeArrowheads="1"/>
            </p:cNvSpPr>
            <p:nvPr/>
          </p:nvSpPr>
          <p:spPr bwMode="auto">
            <a:xfrm>
              <a:off x="2648" y="1568"/>
              <a:ext cx="3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178 </a:t>
              </a: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34827" name="Group 72"/>
          <p:cNvGrpSpPr>
            <a:grpSpLocks/>
          </p:cNvGrpSpPr>
          <p:nvPr/>
        </p:nvGrpSpPr>
        <p:grpSpPr bwMode="auto">
          <a:xfrm>
            <a:off x="1727200" y="2925763"/>
            <a:ext cx="2900363" cy="304800"/>
            <a:chOff x="1088" y="1752"/>
            <a:chExt cx="1827" cy="192"/>
          </a:xfrm>
        </p:grpSpPr>
        <p:sp>
          <p:nvSpPr>
            <p:cNvPr id="34834" name="Rectangle 40"/>
            <p:cNvSpPr>
              <a:spLocks noChangeArrowheads="1"/>
            </p:cNvSpPr>
            <p:nvPr/>
          </p:nvSpPr>
          <p:spPr bwMode="auto">
            <a:xfrm>
              <a:off x="1088" y="1752"/>
              <a:ext cx="33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Gold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4835" name="Rectangle 46"/>
            <p:cNvSpPr>
              <a:spLocks noChangeArrowheads="1"/>
            </p:cNvSpPr>
            <p:nvPr/>
          </p:nvSpPr>
          <p:spPr bwMode="auto">
            <a:xfrm>
              <a:off x="2648" y="1752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315</a:t>
              </a:r>
              <a:endParaRPr lang="en-US">
                <a:latin typeface="Arial" pitchFamily="34" charset="0"/>
              </a:endParaRPr>
            </a:p>
          </p:txBody>
        </p:sp>
      </p:grpSp>
      <p:sp>
        <p:nvSpPr>
          <p:cNvPr id="34828" name="Rectangle 60"/>
          <p:cNvSpPr>
            <a:spLocks noChangeArrowheads="1"/>
          </p:cNvSpPr>
          <p:nvPr/>
        </p:nvSpPr>
        <p:spPr bwMode="auto">
          <a:xfrm>
            <a:off x="5626100" y="2163763"/>
            <a:ext cx="223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DD0000"/>
                </a:solidFill>
                <a:latin typeface="Arial" pitchFamily="34" charset="0"/>
              </a:rPr>
              <a:t>atomic vibrations and motion of free electrons</a:t>
            </a:r>
            <a:endParaRPr lang="en-US">
              <a:latin typeface="Arial" pitchFamily="34" charset="0"/>
            </a:endParaRPr>
          </a:p>
        </p:txBody>
      </p:sp>
      <p:sp>
        <p:nvSpPr>
          <p:cNvPr id="34829" name="Rectangle 15"/>
          <p:cNvSpPr>
            <a:spLocks noChangeArrowheads="1"/>
          </p:cNvSpPr>
          <p:nvPr/>
        </p:nvSpPr>
        <p:spPr bwMode="auto">
          <a:xfrm>
            <a:off x="3759200" y="1430338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000000"/>
                </a:solidFill>
                <a:latin typeface="Arial" pitchFamily="34" charset="0"/>
              </a:rPr>
              <a:t>k</a:t>
            </a: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 (W/m-K)</a:t>
            </a:r>
            <a:endParaRPr lang="en-US">
              <a:latin typeface="Arial" pitchFamily="34" charset="0"/>
            </a:endParaRPr>
          </a:p>
        </p:txBody>
      </p:sp>
      <p:sp>
        <p:nvSpPr>
          <p:cNvPr id="34830" name="Rectangle 55"/>
          <p:cNvSpPr>
            <a:spLocks noChangeArrowheads="1"/>
          </p:cNvSpPr>
          <p:nvPr/>
        </p:nvSpPr>
        <p:spPr bwMode="auto">
          <a:xfrm>
            <a:off x="5537200" y="1173163"/>
            <a:ext cx="18208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Energy Transfer</a:t>
            </a:r>
            <a:br>
              <a:rPr lang="en-US" sz="2000">
                <a:solidFill>
                  <a:srgbClr val="000000"/>
                </a:solidFill>
                <a:latin typeface="Arial" pitchFamily="34" charset="0"/>
              </a:rPr>
            </a:b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Mechanism</a:t>
            </a:r>
            <a:endParaRPr lang="en-US">
              <a:latin typeface="Arial" pitchFamily="34" charset="0"/>
            </a:endParaRPr>
          </a:p>
        </p:txBody>
      </p:sp>
      <p:sp>
        <p:nvSpPr>
          <p:cNvPr id="34831" name="Rectangle 64"/>
          <p:cNvSpPr>
            <a:spLocks noChangeArrowheads="1"/>
          </p:cNvSpPr>
          <p:nvPr/>
        </p:nvSpPr>
        <p:spPr bwMode="auto">
          <a:xfrm>
            <a:off x="1470025" y="1430338"/>
            <a:ext cx="903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Material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34832" name="Rectangle 65"/>
          <p:cNvSpPr>
            <a:spLocks noChangeArrowheads="1"/>
          </p:cNvSpPr>
          <p:nvPr/>
        </p:nvSpPr>
        <p:spPr bwMode="auto">
          <a:xfrm>
            <a:off x="1752600" y="6378575"/>
            <a:ext cx="42275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Selected values from Table 19.1,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34833" name="Rectangle 66"/>
          <p:cNvSpPr>
            <a:spLocks noChangeArrowheads="1"/>
          </p:cNvSpPr>
          <p:nvPr/>
        </p:nvSpPr>
        <p:spPr bwMode="auto">
          <a:xfrm>
            <a:off x="304800" y="3810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 b="1">
              <a:solidFill>
                <a:schemeClr val="tx2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C13E62-C770-4D92-9A32-D0AAFEB6E367}" type="slidenum">
              <a:rPr lang="en-US"/>
              <a:pPr/>
              <a:t>12</a:t>
            </a:fld>
            <a:endParaRPr lang="en-US"/>
          </a:p>
        </p:txBody>
      </p:sp>
      <p:sp>
        <p:nvSpPr>
          <p:cNvPr id="36868" name="Rectangle 8"/>
          <p:cNvSpPr>
            <a:spLocks noChangeArrowheads="1"/>
          </p:cNvSpPr>
          <p:nvPr/>
        </p:nvSpPr>
        <p:spPr bwMode="auto">
          <a:xfrm>
            <a:off x="619125" y="1160463"/>
            <a:ext cx="6713538" cy="152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800">
                <a:latin typeface="Arial" pitchFamily="34" charset="0"/>
              </a:rPr>
              <a:t>•  Occur due to:</a:t>
            </a:r>
            <a:endParaRPr lang="en-US" b="1">
              <a:latin typeface="Arial" pitchFamily="34" charset="0"/>
            </a:endParaRPr>
          </a:p>
          <a:p>
            <a:r>
              <a:rPr lang="en-US">
                <a:latin typeface="Arial" pitchFamily="34" charset="0"/>
              </a:rPr>
              <a:t>    -- restrained thermal expansion/contraction</a:t>
            </a:r>
          </a:p>
          <a:p>
            <a:r>
              <a:rPr lang="en-US">
                <a:latin typeface="Arial" pitchFamily="34" charset="0"/>
              </a:rPr>
              <a:t>    -- temperature gradients that lead to differential </a:t>
            </a:r>
            <a:br>
              <a:rPr lang="en-US">
                <a:latin typeface="Arial" pitchFamily="34" charset="0"/>
              </a:rPr>
            </a:br>
            <a:r>
              <a:rPr lang="en-US">
                <a:latin typeface="Arial" pitchFamily="34" charset="0"/>
              </a:rPr>
              <a:t>       dimensional changes</a:t>
            </a:r>
          </a:p>
        </p:txBody>
      </p:sp>
      <p:sp>
        <p:nvSpPr>
          <p:cNvPr id="36869" name="Rectangle 2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Thermal Stresses</a:t>
            </a:r>
          </a:p>
        </p:txBody>
      </p:sp>
      <p:sp>
        <p:nvSpPr>
          <p:cNvPr id="36870" name="AutoShape 65"/>
          <p:cNvSpPr>
            <a:spLocks noChangeAspect="1" noChangeArrowheads="1" noTextEdit="1"/>
          </p:cNvSpPr>
          <p:nvPr/>
        </p:nvSpPr>
        <p:spPr bwMode="auto">
          <a:xfrm>
            <a:off x="4149725" y="5062538"/>
            <a:ext cx="3886200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36866" name="Object 104"/>
          <p:cNvGraphicFramePr>
            <a:graphicFrameLocks noChangeAspect="1"/>
          </p:cNvGraphicFramePr>
          <p:nvPr/>
        </p:nvGraphicFramePr>
        <p:xfrm>
          <a:off x="3603625" y="3927475"/>
          <a:ext cx="38290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Equation" r:id="rId4" imgW="1524000" imgH="203200" progId="Equation.3">
                  <p:embed/>
                </p:oleObj>
              </mc:Choice>
              <mc:Fallback>
                <p:oleObj name="Equation" r:id="rId4" imgW="1524000" imgH="203200" progId="Equation.3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25" y="3927475"/>
                        <a:ext cx="382905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 Box 57"/>
          <p:cNvSpPr txBox="1">
            <a:spLocks noChangeArrowheads="1"/>
          </p:cNvSpPr>
          <p:nvPr/>
        </p:nvSpPr>
        <p:spPr bwMode="auto">
          <a:xfrm>
            <a:off x="1081088" y="3346450"/>
            <a:ext cx="2535237" cy="51911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pitchFamily="34" charset="0"/>
              </a:rPr>
              <a:t>Thermal stress</a:t>
            </a:r>
          </a:p>
        </p:txBody>
      </p:sp>
      <p:sp>
        <p:nvSpPr>
          <p:cNvPr id="36872" name="Rectangle 58"/>
          <p:cNvSpPr>
            <a:spLocks noChangeArrowheads="1"/>
          </p:cNvSpPr>
          <p:nvPr/>
        </p:nvSpPr>
        <p:spPr bwMode="auto">
          <a:xfrm>
            <a:off x="3562350" y="3384550"/>
            <a:ext cx="682625" cy="51911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Symbol" pitchFamily="18" charset="2"/>
                <a:sym typeface="Symbol" pitchFamily="18" charset="2"/>
              </a:rPr>
              <a:t>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9"/>
          <p:cNvSpPr>
            <a:spLocks noChangeArrowheads="1"/>
          </p:cNvSpPr>
          <p:nvPr/>
        </p:nvSpPr>
        <p:spPr bwMode="auto">
          <a:xfrm>
            <a:off x="700088" y="1152525"/>
            <a:ext cx="66214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Arial" pitchFamily="34" charset="0"/>
              </a:rPr>
              <a:t>    -- A brass rod is stress-free at room temperature (20</a:t>
            </a:r>
            <a:r>
              <a:rPr lang="en-US" sz="2000">
                <a:latin typeface="Arial" pitchFamily="34" charset="0"/>
                <a:cs typeface="Arial" pitchFamily="34" charset="0"/>
              </a:rPr>
              <a:t>ºC).</a:t>
            </a:r>
          </a:p>
          <a:p>
            <a:r>
              <a:rPr lang="en-US" sz="2000">
                <a:latin typeface="Arial" pitchFamily="34" charset="0"/>
                <a:cs typeface="Arial" pitchFamily="34" charset="0"/>
              </a:rPr>
              <a:t>    -- It is heated up, but prevented from lengthening.</a:t>
            </a:r>
          </a:p>
          <a:p>
            <a:r>
              <a:rPr lang="en-US" sz="2000">
                <a:latin typeface="Arial" pitchFamily="34" charset="0"/>
                <a:cs typeface="Arial" pitchFamily="34" charset="0"/>
              </a:rPr>
              <a:t>    -- At what temperature does the stress reach -172 MPa?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7" name="Rectangle 2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Example Problem</a:t>
            </a:r>
          </a:p>
        </p:txBody>
      </p:sp>
      <p:sp>
        <p:nvSpPr>
          <p:cNvPr id="38918" name="Rectangle 26"/>
          <p:cNvSpPr>
            <a:spLocks noChangeArrowheads="1"/>
          </p:cNvSpPr>
          <p:nvPr/>
        </p:nvSpPr>
        <p:spPr bwMode="auto">
          <a:xfrm>
            <a:off x="1122363" y="2635250"/>
            <a:ext cx="1828800" cy="254000"/>
          </a:xfrm>
          <a:prstGeom prst="rect">
            <a:avLst/>
          </a:prstGeom>
          <a:solidFill>
            <a:srgbClr val="BBBBB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9" name="Rectangle 27"/>
          <p:cNvSpPr>
            <a:spLocks noChangeArrowheads="1"/>
          </p:cNvSpPr>
          <p:nvPr/>
        </p:nvSpPr>
        <p:spPr bwMode="auto">
          <a:xfrm>
            <a:off x="3040063" y="2533650"/>
            <a:ext cx="268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latin typeface="Arial" pitchFamily="34" charset="0"/>
              </a:rPr>
              <a:t>T</a:t>
            </a:r>
            <a:r>
              <a:rPr lang="en-US" baseline="-25000">
                <a:latin typeface="Arial" pitchFamily="34" charset="0"/>
              </a:rPr>
              <a:t>0</a:t>
            </a:r>
            <a:endParaRPr lang="en-US" i="1">
              <a:latin typeface="Arial" pitchFamily="34" charset="0"/>
            </a:endParaRPr>
          </a:p>
        </p:txBody>
      </p:sp>
      <p:grpSp>
        <p:nvGrpSpPr>
          <p:cNvPr id="38920" name="Group 32"/>
          <p:cNvGrpSpPr>
            <a:grpSpLocks/>
          </p:cNvGrpSpPr>
          <p:nvPr/>
        </p:nvGrpSpPr>
        <p:grpSpPr bwMode="auto">
          <a:xfrm>
            <a:off x="1109663" y="2901950"/>
            <a:ext cx="1828800" cy="127000"/>
            <a:chOff x="672" y="2440"/>
            <a:chExt cx="1152" cy="80"/>
          </a:xfrm>
        </p:grpSpPr>
        <p:sp>
          <p:nvSpPr>
            <p:cNvPr id="38964" name="Freeform 29"/>
            <p:cNvSpPr>
              <a:spLocks/>
            </p:cNvSpPr>
            <p:nvPr/>
          </p:nvSpPr>
          <p:spPr bwMode="auto">
            <a:xfrm>
              <a:off x="672" y="2440"/>
              <a:ext cx="48" cy="80"/>
            </a:xfrm>
            <a:custGeom>
              <a:avLst/>
              <a:gdLst>
                <a:gd name="T0" fmla="*/ 0 w 48"/>
                <a:gd name="T1" fmla="*/ 40 h 80"/>
                <a:gd name="T2" fmla="*/ 48 w 48"/>
                <a:gd name="T3" fmla="*/ 0 h 80"/>
                <a:gd name="T4" fmla="*/ 32 w 48"/>
                <a:gd name="T5" fmla="*/ 40 h 80"/>
                <a:gd name="T6" fmla="*/ 48 w 48"/>
                <a:gd name="T7" fmla="*/ 80 h 80"/>
                <a:gd name="T8" fmla="*/ 0 w 48"/>
                <a:gd name="T9" fmla="*/ 40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0"/>
                <a:gd name="T17" fmla="*/ 48 w 48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0">
                  <a:moveTo>
                    <a:pt x="0" y="40"/>
                  </a:moveTo>
                  <a:lnTo>
                    <a:pt x="48" y="0"/>
                  </a:lnTo>
                  <a:lnTo>
                    <a:pt x="32" y="40"/>
                  </a:lnTo>
                  <a:lnTo>
                    <a:pt x="48" y="8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65" name="Freeform 30"/>
            <p:cNvSpPr>
              <a:spLocks/>
            </p:cNvSpPr>
            <p:nvPr/>
          </p:nvSpPr>
          <p:spPr bwMode="auto">
            <a:xfrm>
              <a:off x="1776" y="2440"/>
              <a:ext cx="48" cy="80"/>
            </a:xfrm>
            <a:custGeom>
              <a:avLst/>
              <a:gdLst>
                <a:gd name="T0" fmla="*/ 48 w 48"/>
                <a:gd name="T1" fmla="*/ 40 h 80"/>
                <a:gd name="T2" fmla="*/ 0 w 48"/>
                <a:gd name="T3" fmla="*/ 80 h 80"/>
                <a:gd name="T4" fmla="*/ 16 w 48"/>
                <a:gd name="T5" fmla="*/ 40 h 80"/>
                <a:gd name="T6" fmla="*/ 0 w 48"/>
                <a:gd name="T7" fmla="*/ 0 h 80"/>
                <a:gd name="T8" fmla="*/ 48 w 48"/>
                <a:gd name="T9" fmla="*/ 40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0"/>
                <a:gd name="T17" fmla="*/ 48 w 48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0">
                  <a:moveTo>
                    <a:pt x="48" y="40"/>
                  </a:moveTo>
                  <a:lnTo>
                    <a:pt x="0" y="80"/>
                  </a:lnTo>
                  <a:lnTo>
                    <a:pt x="16" y="40"/>
                  </a:lnTo>
                  <a:lnTo>
                    <a:pt x="0" y="0"/>
                  </a:lnTo>
                  <a:lnTo>
                    <a:pt x="48" y="4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66" name="Line 31"/>
            <p:cNvSpPr>
              <a:spLocks noChangeShapeType="1"/>
            </p:cNvSpPr>
            <p:nvPr/>
          </p:nvSpPr>
          <p:spPr bwMode="auto">
            <a:xfrm>
              <a:off x="704" y="2480"/>
              <a:ext cx="10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8921" name="Rectangle 33"/>
          <p:cNvSpPr>
            <a:spLocks noChangeArrowheads="1"/>
          </p:cNvSpPr>
          <p:nvPr/>
        </p:nvSpPr>
        <p:spPr bwMode="auto">
          <a:xfrm>
            <a:off x="1630363" y="2978150"/>
            <a:ext cx="223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  <a:sym typeface="MT Extra" pitchFamily="18" charset="2"/>
              </a:rPr>
              <a:t></a:t>
            </a:r>
            <a:r>
              <a:rPr lang="en-US" sz="1800" i="1" baseline="-25000">
                <a:latin typeface="Arial" pitchFamily="34" charset="0"/>
              </a:rPr>
              <a:t> </a:t>
            </a:r>
            <a:r>
              <a:rPr lang="en-US" baseline="-25000">
                <a:latin typeface="Arial" pitchFamily="34" charset="0"/>
              </a:rPr>
              <a:t>0</a:t>
            </a:r>
            <a:endParaRPr lang="en-US" i="1" baseline="-25000">
              <a:latin typeface="Arial" pitchFamily="34" charset="0"/>
            </a:endParaRPr>
          </a:p>
        </p:txBody>
      </p:sp>
      <p:sp>
        <p:nvSpPr>
          <p:cNvPr id="38922" name="Rectangle 9"/>
          <p:cNvSpPr>
            <a:spLocks noChangeArrowheads="1"/>
          </p:cNvSpPr>
          <p:nvPr/>
        </p:nvSpPr>
        <p:spPr bwMode="auto">
          <a:xfrm>
            <a:off x="754063" y="2197100"/>
            <a:ext cx="98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Arial" pitchFamily="34" charset="0"/>
              </a:rPr>
              <a:t>Solution:</a:t>
            </a:r>
            <a:endParaRPr lang="en-US">
              <a:latin typeface="Arial" pitchFamily="34" charset="0"/>
            </a:endParaRPr>
          </a:p>
        </p:txBody>
      </p:sp>
      <p:sp>
        <p:nvSpPr>
          <p:cNvPr id="38923" name="Rectangle 9"/>
          <p:cNvSpPr>
            <a:spLocks noChangeArrowheads="1"/>
          </p:cNvSpPr>
          <p:nvPr/>
        </p:nvSpPr>
        <p:spPr bwMode="auto">
          <a:xfrm>
            <a:off x="4265613" y="2609850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Arial" pitchFamily="34" charset="0"/>
              </a:rPr>
              <a:t>Original conditions</a:t>
            </a:r>
            <a:endParaRPr lang="en-US">
              <a:latin typeface="Arial" pitchFamily="34" charset="0"/>
            </a:endParaRPr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055688" y="3341688"/>
            <a:ext cx="6888162" cy="1343025"/>
            <a:chOff x="1055688" y="3341688"/>
            <a:chExt cx="6888162" cy="1343025"/>
          </a:xfrm>
        </p:grpSpPr>
        <p:graphicFrame>
          <p:nvGraphicFramePr>
            <p:cNvPr id="38915" name="Object 48"/>
            <p:cNvGraphicFramePr>
              <a:graphicFrameLocks noChangeAspect="1"/>
            </p:cNvGraphicFramePr>
            <p:nvPr/>
          </p:nvGraphicFramePr>
          <p:xfrm>
            <a:off x="4494213" y="3857625"/>
            <a:ext cx="3221037" cy="827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4" name="Equation" r:id="rId4" imgW="1689100" imgH="431800" progId="Equation.3">
                    <p:embed/>
                  </p:oleObj>
                </mc:Choice>
                <mc:Fallback>
                  <p:oleObj name="Equation" r:id="rId4" imgW="1689100" imgH="431800" progId="Equation.3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4213" y="3857625"/>
                          <a:ext cx="3221037" cy="827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49" name="Rectangle 36"/>
            <p:cNvSpPr>
              <a:spLocks noChangeArrowheads="1"/>
            </p:cNvSpPr>
            <p:nvPr/>
          </p:nvSpPr>
          <p:spPr bwMode="auto">
            <a:xfrm>
              <a:off x="1062038" y="4262438"/>
              <a:ext cx="2286000" cy="266700"/>
            </a:xfrm>
            <a:prstGeom prst="rect">
              <a:avLst/>
            </a:prstGeom>
            <a:solidFill>
              <a:srgbClr val="FF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50" name="Rectangle 37"/>
            <p:cNvSpPr>
              <a:spLocks noChangeArrowheads="1"/>
            </p:cNvSpPr>
            <p:nvPr/>
          </p:nvSpPr>
          <p:spPr bwMode="auto">
            <a:xfrm>
              <a:off x="3538538" y="4198938"/>
              <a:ext cx="2540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rgbClr val="FF6666"/>
                  </a:solidFill>
                  <a:latin typeface="Arial" pitchFamily="34" charset="0"/>
                </a:rPr>
                <a:t>T</a:t>
              </a:r>
              <a:r>
                <a:rPr lang="en-US" sz="2800" i="1" baseline="-25000">
                  <a:solidFill>
                    <a:srgbClr val="FF6666"/>
                  </a:solidFill>
                  <a:latin typeface="Arial" pitchFamily="34" charset="0"/>
                </a:rPr>
                <a:t>f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38951" name="Line 1069"/>
            <p:cNvSpPr>
              <a:spLocks noChangeShapeType="1"/>
            </p:cNvSpPr>
            <p:nvPr/>
          </p:nvSpPr>
          <p:spPr bwMode="auto">
            <a:xfrm>
              <a:off x="2035175" y="3341688"/>
              <a:ext cx="0" cy="5048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52" name="Rectangle 9"/>
            <p:cNvSpPr>
              <a:spLocks noChangeArrowheads="1"/>
            </p:cNvSpPr>
            <p:nvPr/>
          </p:nvSpPr>
          <p:spPr bwMode="auto">
            <a:xfrm>
              <a:off x="2338388" y="3392488"/>
              <a:ext cx="56054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Step 1: Assume unconstrained thermal expansion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8953" name="Freeform 29"/>
            <p:cNvSpPr>
              <a:spLocks/>
            </p:cNvSpPr>
            <p:nvPr/>
          </p:nvSpPr>
          <p:spPr bwMode="auto">
            <a:xfrm>
              <a:off x="1055688" y="4108450"/>
              <a:ext cx="76200" cy="127000"/>
            </a:xfrm>
            <a:custGeom>
              <a:avLst/>
              <a:gdLst>
                <a:gd name="T0" fmla="*/ 0 w 48"/>
                <a:gd name="T1" fmla="*/ 2147483647 h 80"/>
                <a:gd name="T2" fmla="*/ 2147483647 w 48"/>
                <a:gd name="T3" fmla="*/ 0 h 80"/>
                <a:gd name="T4" fmla="*/ 2147483647 w 48"/>
                <a:gd name="T5" fmla="*/ 2147483647 h 80"/>
                <a:gd name="T6" fmla="*/ 2147483647 w 48"/>
                <a:gd name="T7" fmla="*/ 2147483647 h 80"/>
                <a:gd name="T8" fmla="*/ 0 w 48"/>
                <a:gd name="T9" fmla="*/ 2147483647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0"/>
                <a:gd name="T17" fmla="*/ 48 w 48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0">
                  <a:moveTo>
                    <a:pt x="0" y="40"/>
                  </a:moveTo>
                  <a:lnTo>
                    <a:pt x="48" y="0"/>
                  </a:lnTo>
                  <a:lnTo>
                    <a:pt x="32" y="40"/>
                  </a:lnTo>
                  <a:lnTo>
                    <a:pt x="48" y="8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54" name="Freeform 30"/>
            <p:cNvSpPr>
              <a:spLocks/>
            </p:cNvSpPr>
            <p:nvPr/>
          </p:nvSpPr>
          <p:spPr bwMode="auto">
            <a:xfrm>
              <a:off x="2808288" y="4108450"/>
              <a:ext cx="76200" cy="127000"/>
            </a:xfrm>
            <a:custGeom>
              <a:avLst/>
              <a:gdLst>
                <a:gd name="T0" fmla="*/ 2147483647 w 48"/>
                <a:gd name="T1" fmla="*/ 2147483647 h 80"/>
                <a:gd name="T2" fmla="*/ 0 w 48"/>
                <a:gd name="T3" fmla="*/ 2147483647 h 80"/>
                <a:gd name="T4" fmla="*/ 2147483647 w 48"/>
                <a:gd name="T5" fmla="*/ 2147483647 h 80"/>
                <a:gd name="T6" fmla="*/ 0 w 48"/>
                <a:gd name="T7" fmla="*/ 0 h 80"/>
                <a:gd name="T8" fmla="*/ 2147483647 w 48"/>
                <a:gd name="T9" fmla="*/ 2147483647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0"/>
                <a:gd name="T17" fmla="*/ 48 w 48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0">
                  <a:moveTo>
                    <a:pt x="48" y="40"/>
                  </a:moveTo>
                  <a:lnTo>
                    <a:pt x="0" y="80"/>
                  </a:lnTo>
                  <a:lnTo>
                    <a:pt x="16" y="40"/>
                  </a:lnTo>
                  <a:lnTo>
                    <a:pt x="0" y="0"/>
                  </a:lnTo>
                  <a:lnTo>
                    <a:pt x="48" y="4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55" name="Line 31"/>
            <p:cNvSpPr>
              <a:spLocks noChangeShapeType="1"/>
            </p:cNvSpPr>
            <p:nvPr/>
          </p:nvSpPr>
          <p:spPr bwMode="auto">
            <a:xfrm>
              <a:off x="1106488" y="4171950"/>
              <a:ext cx="172720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8956" name="Rectangle 33"/>
            <p:cNvSpPr>
              <a:spLocks noChangeArrowheads="1"/>
            </p:cNvSpPr>
            <p:nvPr/>
          </p:nvSpPr>
          <p:spPr bwMode="auto">
            <a:xfrm>
              <a:off x="1685925" y="3808124"/>
              <a:ext cx="223838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  <a:sym typeface="MT Extra" pitchFamily="18" charset="2"/>
                </a:rPr>
                <a:t></a:t>
              </a:r>
              <a:r>
                <a:rPr lang="en-US" sz="1800" i="1" baseline="-25000">
                  <a:latin typeface="Arial" pitchFamily="34" charset="0"/>
                </a:rPr>
                <a:t> </a:t>
              </a:r>
              <a:r>
                <a:rPr lang="en-US" baseline="-25000">
                  <a:latin typeface="Arial" pitchFamily="34" charset="0"/>
                </a:rPr>
                <a:t>0</a:t>
              </a:r>
              <a:endParaRPr lang="en-US" i="1" baseline="-25000">
                <a:latin typeface="Arial" pitchFamily="34" charset="0"/>
              </a:endParaRPr>
            </a:p>
          </p:txBody>
        </p:sp>
        <p:grpSp>
          <p:nvGrpSpPr>
            <p:cNvPr id="38957" name="Group 1087"/>
            <p:cNvGrpSpPr>
              <a:grpSpLocks/>
            </p:cNvGrpSpPr>
            <p:nvPr/>
          </p:nvGrpSpPr>
          <p:grpSpPr bwMode="auto">
            <a:xfrm>
              <a:off x="2878138" y="3830638"/>
              <a:ext cx="466725" cy="571500"/>
              <a:chOff x="1813" y="2413"/>
              <a:chExt cx="294" cy="360"/>
            </a:xfrm>
          </p:grpSpPr>
          <p:sp>
            <p:nvSpPr>
              <p:cNvPr id="38958" name="Rectangle 45"/>
              <p:cNvSpPr>
                <a:spLocks noChangeArrowheads="1"/>
              </p:cNvSpPr>
              <p:nvPr/>
            </p:nvSpPr>
            <p:spPr bwMode="auto">
              <a:xfrm>
                <a:off x="1861" y="2413"/>
                <a:ext cx="19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Symbol" pitchFamily="18" charset="2"/>
                  </a:rPr>
                  <a:t>D</a:t>
                </a:r>
                <a:r>
                  <a:rPr lang="en-US">
                    <a:latin typeface="Arial" pitchFamily="34" charset="0"/>
                    <a:sym typeface="MT Extra" pitchFamily="18" charset="2"/>
                  </a:rPr>
                  <a:t></a:t>
                </a:r>
                <a:r>
                  <a:rPr lang="en-US" i="1" baseline="-25000">
                    <a:latin typeface="Arial" pitchFamily="34" charset="0"/>
                  </a:rPr>
                  <a:t> </a:t>
                </a:r>
                <a:endParaRPr lang="en-US" sz="1800" i="1" baseline="-25000">
                  <a:solidFill>
                    <a:srgbClr val="777777"/>
                  </a:solidFill>
                  <a:latin typeface="Arial" pitchFamily="34" charset="0"/>
                </a:endParaRPr>
              </a:p>
            </p:txBody>
          </p:sp>
          <p:sp>
            <p:nvSpPr>
              <p:cNvPr id="38959" name="Line 89"/>
              <p:cNvSpPr>
                <a:spLocks noChangeShapeType="1"/>
              </p:cNvSpPr>
              <p:nvPr/>
            </p:nvSpPr>
            <p:spPr bwMode="auto">
              <a:xfrm flipV="1">
                <a:off x="2107" y="2557"/>
                <a:ext cx="0" cy="2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8960" name="Line 90"/>
              <p:cNvSpPr>
                <a:spLocks noChangeShapeType="1"/>
              </p:cNvSpPr>
              <p:nvPr/>
            </p:nvSpPr>
            <p:spPr bwMode="auto">
              <a:xfrm flipV="1">
                <a:off x="1813" y="2557"/>
                <a:ext cx="0" cy="2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8961" name="Line 92"/>
              <p:cNvSpPr>
                <a:spLocks noChangeShapeType="1"/>
              </p:cNvSpPr>
              <p:nvPr/>
            </p:nvSpPr>
            <p:spPr bwMode="auto">
              <a:xfrm>
                <a:off x="1813" y="2629"/>
                <a:ext cx="2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8962" name="Freeform 29"/>
              <p:cNvSpPr>
                <a:spLocks/>
              </p:cNvSpPr>
              <p:nvPr/>
            </p:nvSpPr>
            <p:spPr bwMode="auto">
              <a:xfrm>
                <a:off x="1821" y="2587"/>
                <a:ext cx="48" cy="80"/>
              </a:xfrm>
              <a:custGeom>
                <a:avLst/>
                <a:gdLst>
                  <a:gd name="T0" fmla="*/ 0 w 48"/>
                  <a:gd name="T1" fmla="*/ 40 h 80"/>
                  <a:gd name="T2" fmla="*/ 48 w 48"/>
                  <a:gd name="T3" fmla="*/ 0 h 80"/>
                  <a:gd name="T4" fmla="*/ 32 w 48"/>
                  <a:gd name="T5" fmla="*/ 40 h 80"/>
                  <a:gd name="T6" fmla="*/ 48 w 48"/>
                  <a:gd name="T7" fmla="*/ 80 h 80"/>
                  <a:gd name="T8" fmla="*/ 0 w 48"/>
                  <a:gd name="T9" fmla="*/ 40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80"/>
                  <a:gd name="T17" fmla="*/ 48 w 48"/>
                  <a:gd name="T18" fmla="*/ 80 h 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80">
                    <a:moveTo>
                      <a:pt x="0" y="40"/>
                    </a:moveTo>
                    <a:lnTo>
                      <a:pt x="48" y="0"/>
                    </a:lnTo>
                    <a:lnTo>
                      <a:pt x="32" y="40"/>
                    </a:lnTo>
                    <a:lnTo>
                      <a:pt x="48" y="8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3" name="Freeform 29"/>
              <p:cNvSpPr>
                <a:spLocks/>
              </p:cNvSpPr>
              <p:nvPr/>
            </p:nvSpPr>
            <p:spPr bwMode="auto">
              <a:xfrm flipH="1">
                <a:off x="2051" y="2588"/>
                <a:ext cx="48" cy="80"/>
              </a:xfrm>
              <a:custGeom>
                <a:avLst/>
                <a:gdLst>
                  <a:gd name="T0" fmla="*/ 0 w 48"/>
                  <a:gd name="T1" fmla="*/ 40 h 80"/>
                  <a:gd name="T2" fmla="*/ 48 w 48"/>
                  <a:gd name="T3" fmla="*/ 0 h 80"/>
                  <a:gd name="T4" fmla="*/ 32 w 48"/>
                  <a:gd name="T5" fmla="*/ 40 h 80"/>
                  <a:gd name="T6" fmla="*/ 48 w 48"/>
                  <a:gd name="T7" fmla="*/ 80 h 80"/>
                  <a:gd name="T8" fmla="*/ 0 w 48"/>
                  <a:gd name="T9" fmla="*/ 40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80"/>
                  <a:gd name="T17" fmla="*/ 48 w 48"/>
                  <a:gd name="T18" fmla="*/ 80 h 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80">
                    <a:moveTo>
                      <a:pt x="0" y="40"/>
                    </a:moveTo>
                    <a:lnTo>
                      <a:pt x="48" y="0"/>
                    </a:lnTo>
                    <a:lnTo>
                      <a:pt x="32" y="40"/>
                    </a:lnTo>
                    <a:lnTo>
                      <a:pt x="48" y="8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195263" y="4808538"/>
            <a:ext cx="7866062" cy="1501775"/>
            <a:chOff x="195263" y="4808538"/>
            <a:chExt cx="7866062" cy="1501775"/>
          </a:xfrm>
        </p:grpSpPr>
        <p:sp>
          <p:nvSpPr>
            <p:cNvPr id="38927" name="Rectangle 52"/>
            <p:cNvSpPr>
              <a:spLocks noChangeArrowheads="1"/>
            </p:cNvSpPr>
            <p:nvPr/>
          </p:nvSpPr>
          <p:spPr bwMode="auto">
            <a:xfrm>
              <a:off x="1104900" y="5781675"/>
              <a:ext cx="1828800" cy="317500"/>
            </a:xfrm>
            <a:prstGeom prst="rect">
              <a:avLst/>
            </a:prstGeom>
            <a:solidFill>
              <a:srgbClr val="FF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928" name="Group 100"/>
            <p:cNvGrpSpPr>
              <a:grpSpLocks/>
            </p:cNvGrpSpPr>
            <p:nvPr/>
          </p:nvGrpSpPr>
          <p:grpSpPr bwMode="auto">
            <a:xfrm>
              <a:off x="519113" y="5842000"/>
              <a:ext cx="585787" cy="177800"/>
              <a:chOff x="327" y="3272"/>
              <a:chExt cx="369" cy="112"/>
            </a:xfrm>
          </p:grpSpPr>
          <p:sp>
            <p:nvSpPr>
              <p:cNvPr id="38947" name="Freeform 53"/>
              <p:cNvSpPr>
                <a:spLocks/>
              </p:cNvSpPr>
              <p:nvPr/>
            </p:nvSpPr>
            <p:spPr bwMode="auto">
              <a:xfrm>
                <a:off x="632" y="3272"/>
                <a:ext cx="64" cy="112"/>
              </a:xfrm>
              <a:custGeom>
                <a:avLst/>
                <a:gdLst>
                  <a:gd name="T0" fmla="*/ 64 w 64"/>
                  <a:gd name="T1" fmla="*/ 56 h 112"/>
                  <a:gd name="T2" fmla="*/ 0 w 64"/>
                  <a:gd name="T3" fmla="*/ 112 h 112"/>
                  <a:gd name="T4" fmla="*/ 24 w 64"/>
                  <a:gd name="T5" fmla="*/ 56 h 112"/>
                  <a:gd name="T6" fmla="*/ 0 w 64"/>
                  <a:gd name="T7" fmla="*/ 0 h 112"/>
                  <a:gd name="T8" fmla="*/ 64 w 64"/>
                  <a:gd name="T9" fmla="*/ 56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112"/>
                  <a:gd name="T17" fmla="*/ 64 w 64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112">
                    <a:moveTo>
                      <a:pt x="64" y="56"/>
                    </a:moveTo>
                    <a:lnTo>
                      <a:pt x="0" y="112"/>
                    </a:lnTo>
                    <a:lnTo>
                      <a:pt x="24" y="56"/>
                    </a:lnTo>
                    <a:lnTo>
                      <a:pt x="0" y="0"/>
                    </a:lnTo>
                    <a:lnTo>
                      <a:pt x="64" y="56"/>
                    </a:lnTo>
                    <a:close/>
                  </a:path>
                </a:pathLst>
              </a:custGeom>
              <a:solidFill>
                <a:srgbClr val="000077"/>
              </a:solidFill>
              <a:ln w="12700">
                <a:solidFill>
                  <a:srgbClr val="00007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8" name="Line 97"/>
              <p:cNvSpPr>
                <a:spLocks noChangeShapeType="1"/>
              </p:cNvSpPr>
              <p:nvPr/>
            </p:nvSpPr>
            <p:spPr bwMode="auto">
              <a:xfrm>
                <a:off x="327" y="3328"/>
                <a:ext cx="342" cy="0"/>
              </a:xfrm>
              <a:prstGeom prst="line">
                <a:avLst/>
              </a:prstGeom>
              <a:noFill/>
              <a:ln w="38100">
                <a:solidFill>
                  <a:srgbClr val="000077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38929" name="Group 101"/>
            <p:cNvGrpSpPr>
              <a:grpSpLocks/>
            </p:cNvGrpSpPr>
            <p:nvPr/>
          </p:nvGrpSpPr>
          <p:grpSpPr bwMode="auto">
            <a:xfrm>
              <a:off x="2940050" y="5842000"/>
              <a:ext cx="579438" cy="177800"/>
              <a:chOff x="1852" y="3272"/>
              <a:chExt cx="365" cy="112"/>
            </a:xfrm>
          </p:grpSpPr>
          <p:sp>
            <p:nvSpPr>
              <p:cNvPr id="38945" name="Freeform 56"/>
              <p:cNvSpPr>
                <a:spLocks/>
              </p:cNvSpPr>
              <p:nvPr/>
            </p:nvSpPr>
            <p:spPr bwMode="auto">
              <a:xfrm>
                <a:off x="1852" y="3272"/>
                <a:ext cx="64" cy="112"/>
              </a:xfrm>
              <a:custGeom>
                <a:avLst/>
                <a:gdLst>
                  <a:gd name="T0" fmla="*/ 0 w 64"/>
                  <a:gd name="T1" fmla="*/ 56 h 112"/>
                  <a:gd name="T2" fmla="*/ 64 w 64"/>
                  <a:gd name="T3" fmla="*/ 0 h 112"/>
                  <a:gd name="T4" fmla="*/ 40 w 64"/>
                  <a:gd name="T5" fmla="*/ 56 h 112"/>
                  <a:gd name="T6" fmla="*/ 64 w 64"/>
                  <a:gd name="T7" fmla="*/ 112 h 112"/>
                  <a:gd name="T8" fmla="*/ 0 w 64"/>
                  <a:gd name="T9" fmla="*/ 56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112"/>
                  <a:gd name="T17" fmla="*/ 64 w 64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112">
                    <a:moveTo>
                      <a:pt x="0" y="56"/>
                    </a:moveTo>
                    <a:lnTo>
                      <a:pt x="64" y="0"/>
                    </a:lnTo>
                    <a:lnTo>
                      <a:pt x="40" y="56"/>
                    </a:lnTo>
                    <a:lnTo>
                      <a:pt x="64" y="112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77"/>
              </a:solidFill>
              <a:ln w="12700">
                <a:solidFill>
                  <a:srgbClr val="00007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6" name="Line 99"/>
              <p:cNvSpPr>
                <a:spLocks noChangeShapeType="1"/>
              </p:cNvSpPr>
              <p:nvPr/>
            </p:nvSpPr>
            <p:spPr bwMode="auto">
              <a:xfrm>
                <a:off x="1875" y="3328"/>
                <a:ext cx="342" cy="0"/>
              </a:xfrm>
              <a:prstGeom prst="line">
                <a:avLst/>
              </a:prstGeom>
              <a:noFill/>
              <a:ln w="38100">
                <a:solidFill>
                  <a:srgbClr val="000077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38930" name="Line 1077"/>
            <p:cNvSpPr>
              <a:spLocks noChangeShapeType="1"/>
            </p:cNvSpPr>
            <p:nvPr/>
          </p:nvSpPr>
          <p:spPr bwMode="auto">
            <a:xfrm>
              <a:off x="2025650" y="4808538"/>
              <a:ext cx="0" cy="5048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31" name="Rectangle 9"/>
            <p:cNvSpPr>
              <a:spLocks noChangeArrowheads="1"/>
            </p:cNvSpPr>
            <p:nvPr/>
          </p:nvSpPr>
          <p:spPr bwMode="auto">
            <a:xfrm>
              <a:off x="2328863" y="4859338"/>
              <a:ext cx="57324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Step 2: Compress specimen back to original length</a:t>
              </a:r>
              <a:endParaRPr lang="en-US">
                <a:latin typeface="Arial" pitchFamily="34" charset="0"/>
              </a:endParaRPr>
            </a:p>
          </p:txBody>
        </p:sp>
        <p:grpSp>
          <p:nvGrpSpPr>
            <p:cNvPr id="38932" name="Group 32"/>
            <p:cNvGrpSpPr>
              <a:grpSpLocks/>
            </p:cNvGrpSpPr>
            <p:nvPr/>
          </p:nvGrpSpPr>
          <p:grpSpPr bwMode="auto">
            <a:xfrm>
              <a:off x="1108075" y="5581650"/>
              <a:ext cx="1828800" cy="127000"/>
              <a:chOff x="672" y="2440"/>
              <a:chExt cx="1152" cy="80"/>
            </a:xfrm>
          </p:grpSpPr>
          <p:sp>
            <p:nvSpPr>
              <p:cNvPr id="38942" name="Freeform 29"/>
              <p:cNvSpPr>
                <a:spLocks/>
              </p:cNvSpPr>
              <p:nvPr/>
            </p:nvSpPr>
            <p:spPr bwMode="auto">
              <a:xfrm>
                <a:off x="672" y="2440"/>
                <a:ext cx="48" cy="80"/>
              </a:xfrm>
              <a:custGeom>
                <a:avLst/>
                <a:gdLst>
                  <a:gd name="T0" fmla="*/ 0 w 48"/>
                  <a:gd name="T1" fmla="*/ 40 h 80"/>
                  <a:gd name="T2" fmla="*/ 48 w 48"/>
                  <a:gd name="T3" fmla="*/ 0 h 80"/>
                  <a:gd name="T4" fmla="*/ 32 w 48"/>
                  <a:gd name="T5" fmla="*/ 40 h 80"/>
                  <a:gd name="T6" fmla="*/ 48 w 48"/>
                  <a:gd name="T7" fmla="*/ 80 h 80"/>
                  <a:gd name="T8" fmla="*/ 0 w 48"/>
                  <a:gd name="T9" fmla="*/ 40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80"/>
                  <a:gd name="T17" fmla="*/ 48 w 48"/>
                  <a:gd name="T18" fmla="*/ 80 h 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80">
                    <a:moveTo>
                      <a:pt x="0" y="40"/>
                    </a:moveTo>
                    <a:lnTo>
                      <a:pt x="48" y="0"/>
                    </a:lnTo>
                    <a:lnTo>
                      <a:pt x="32" y="40"/>
                    </a:lnTo>
                    <a:lnTo>
                      <a:pt x="48" y="8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3" name="Freeform 30"/>
              <p:cNvSpPr>
                <a:spLocks/>
              </p:cNvSpPr>
              <p:nvPr/>
            </p:nvSpPr>
            <p:spPr bwMode="auto">
              <a:xfrm>
                <a:off x="1776" y="2440"/>
                <a:ext cx="48" cy="80"/>
              </a:xfrm>
              <a:custGeom>
                <a:avLst/>
                <a:gdLst>
                  <a:gd name="T0" fmla="*/ 48 w 48"/>
                  <a:gd name="T1" fmla="*/ 40 h 80"/>
                  <a:gd name="T2" fmla="*/ 0 w 48"/>
                  <a:gd name="T3" fmla="*/ 80 h 80"/>
                  <a:gd name="T4" fmla="*/ 16 w 48"/>
                  <a:gd name="T5" fmla="*/ 40 h 80"/>
                  <a:gd name="T6" fmla="*/ 0 w 48"/>
                  <a:gd name="T7" fmla="*/ 0 h 80"/>
                  <a:gd name="T8" fmla="*/ 48 w 48"/>
                  <a:gd name="T9" fmla="*/ 40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80"/>
                  <a:gd name="T17" fmla="*/ 48 w 48"/>
                  <a:gd name="T18" fmla="*/ 80 h 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80">
                    <a:moveTo>
                      <a:pt x="48" y="40"/>
                    </a:moveTo>
                    <a:lnTo>
                      <a:pt x="0" y="80"/>
                    </a:lnTo>
                    <a:lnTo>
                      <a:pt x="16" y="40"/>
                    </a:lnTo>
                    <a:lnTo>
                      <a:pt x="0" y="0"/>
                    </a:lnTo>
                    <a:lnTo>
                      <a:pt x="48" y="40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4" name="Line 31"/>
              <p:cNvSpPr>
                <a:spLocks noChangeShapeType="1"/>
              </p:cNvSpPr>
              <p:nvPr/>
            </p:nvSpPr>
            <p:spPr bwMode="auto">
              <a:xfrm>
                <a:off x="704" y="2480"/>
                <a:ext cx="1088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38933" name="Rectangle 33"/>
            <p:cNvSpPr>
              <a:spLocks noChangeArrowheads="1"/>
            </p:cNvSpPr>
            <p:nvPr/>
          </p:nvSpPr>
          <p:spPr bwMode="auto">
            <a:xfrm>
              <a:off x="1646238" y="5282190"/>
              <a:ext cx="223837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  <a:sym typeface="MT Extra" pitchFamily="18" charset="2"/>
                </a:rPr>
                <a:t></a:t>
              </a:r>
              <a:r>
                <a:rPr lang="en-US" sz="1800" i="1" baseline="-25000">
                  <a:latin typeface="Arial" pitchFamily="34" charset="0"/>
                </a:rPr>
                <a:t> </a:t>
              </a:r>
              <a:r>
                <a:rPr lang="en-US" baseline="-25000">
                  <a:latin typeface="Arial" pitchFamily="34" charset="0"/>
                </a:rPr>
                <a:t>0</a:t>
              </a:r>
              <a:endParaRPr lang="en-US" i="1" baseline="-25000">
                <a:latin typeface="Arial" pitchFamily="34" charset="0"/>
              </a:endParaRPr>
            </a:p>
          </p:txBody>
        </p:sp>
        <p:sp>
          <p:nvSpPr>
            <p:cNvPr id="38934" name="Rectangle 1084"/>
            <p:cNvSpPr>
              <a:spLocks noChangeArrowheads="1"/>
            </p:cNvSpPr>
            <p:nvPr/>
          </p:nvSpPr>
          <p:spPr bwMode="auto">
            <a:xfrm>
              <a:off x="195263" y="5746750"/>
              <a:ext cx="336550" cy="396875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77"/>
                  </a:solidFill>
                  <a:latin typeface="Symbol" pitchFamily="18" charset="2"/>
                  <a:sym typeface="Symbol" pitchFamily="18" charset="2"/>
                </a:rPr>
                <a:t></a:t>
              </a:r>
            </a:p>
          </p:txBody>
        </p:sp>
        <p:sp>
          <p:nvSpPr>
            <p:cNvPr id="38935" name="Rectangle 1085"/>
            <p:cNvSpPr>
              <a:spLocks noChangeArrowheads="1"/>
            </p:cNvSpPr>
            <p:nvPr/>
          </p:nvSpPr>
          <p:spPr bwMode="auto">
            <a:xfrm>
              <a:off x="3497263" y="5737225"/>
              <a:ext cx="336550" cy="396875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77"/>
                  </a:solidFill>
                  <a:latin typeface="Symbol" pitchFamily="18" charset="2"/>
                  <a:sym typeface="Symbol" pitchFamily="18" charset="2"/>
                </a:rPr>
                <a:t></a:t>
              </a:r>
            </a:p>
          </p:txBody>
        </p:sp>
        <p:graphicFrame>
          <p:nvGraphicFramePr>
            <p:cNvPr id="38914" name="Object 3"/>
            <p:cNvGraphicFramePr>
              <a:graphicFrameLocks noChangeAspect="1"/>
            </p:cNvGraphicFramePr>
            <p:nvPr/>
          </p:nvGraphicFramePr>
          <p:xfrm>
            <a:off x="4529138" y="5481638"/>
            <a:ext cx="300196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5" name="Equation" r:id="rId6" imgW="1574800" imgH="431800" progId="Equation.3">
                    <p:embed/>
                  </p:oleObj>
                </mc:Choice>
                <mc:Fallback>
                  <p:oleObj name="Equation" r:id="rId6" imgW="1574800" imgH="4318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9138" y="5481638"/>
                          <a:ext cx="300196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36" name="Rectangle 45"/>
            <p:cNvSpPr>
              <a:spLocks noChangeArrowheads="1"/>
            </p:cNvSpPr>
            <p:nvPr/>
          </p:nvSpPr>
          <p:spPr bwMode="auto">
            <a:xfrm>
              <a:off x="3016250" y="5292725"/>
              <a:ext cx="31115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Symbol" pitchFamily="18" charset="2"/>
                </a:rPr>
                <a:t>D</a:t>
              </a:r>
              <a:r>
                <a:rPr lang="en-US">
                  <a:latin typeface="Arial" pitchFamily="34" charset="0"/>
                  <a:sym typeface="MT Extra" pitchFamily="18" charset="2"/>
                </a:rPr>
                <a:t></a:t>
              </a:r>
              <a:r>
                <a:rPr lang="en-US" i="1" baseline="-25000">
                  <a:latin typeface="Arial" pitchFamily="34" charset="0"/>
                </a:rPr>
                <a:t> </a:t>
              </a:r>
              <a:endParaRPr lang="en-US" sz="1800" i="1" baseline="-25000">
                <a:solidFill>
                  <a:srgbClr val="777777"/>
                </a:solidFill>
                <a:latin typeface="Arial" pitchFamily="34" charset="0"/>
              </a:endParaRPr>
            </a:p>
          </p:txBody>
        </p:sp>
        <p:sp>
          <p:nvSpPr>
            <p:cNvPr id="38937" name="Line 89"/>
            <p:cNvSpPr>
              <a:spLocks noChangeShapeType="1"/>
            </p:cNvSpPr>
            <p:nvPr/>
          </p:nvSpPr>
          <p:spPr bwMode="auto">
            <a:xfrm flipV="1">
              <a:off x="3406775" y="5521325"/>
              <a:ext cx="0" cy="342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38" name="Line 90"/>
            <p:cNvSpPr>
              <a:spLocks noChangeShapeType="1"/>
            </p:cNvSpPr>
            <p:nvPr/>
          </p:nvSpPr>
          <p:spPr bwMode="auto">
            <a:xfrm flipV="1">
              <a:off x="2940050" y="5521325"/>
              <a:ext cx="0" cy="342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39" name="Line 92"/>
            <p:cNvSpPr>
              <a:spLocks noChangeShapeType="1"/>
            </p:cNvSpPr>
            <p:nvPr/>
          </p:nvSpPr>
          <p:spPr bwMode="auto">
            <a:xfrm>
              <a:off x="2940050" y="5635625"/>
              <a:ext cx="4635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40" name="Freeform 29"/>
            <p:cNvSpPr>
              <a:spLocks/>
            </p:cNvSpPr>
            <p:nvPr/>
          </p:nvSpPr>
          <p:spPr bwMode="auto">
            <a:xfrm>
              <a:off x="2952750" y="5568950"/>
              <a:ext cx="76200" cy="127000"/>
            </a:xfrm>
            <a:custGeom>
              <a:avLst/>
              <a:gdLst>
                <a:gd name="T0" fmla="*/ 0 w 48"/>
                <a:gd name="T1" fmla="*/ 2147483647 h 80"/>
                <a:gd name="T2" fmla="*/ 2147483647 w 48"/>
                <a:gd name="T3" fmla="*/ 0 h 80"/>
                <a:gd name="T4" fmla="*/ 2147483647 w 48"/>
                <a:gd name="T5" fmla="*/ 2147483647 h 80"/>
                <a:gd name="T6" fmla="*/ 2147483647 w 48"/>
                <a:gd name="T7" fmla="*/ 2147483647 h 80"/>
                <a:gd name="T8" fmla="*/ 0 w 48"/>
                <a:gd name="T9" fmla="*/ 2147483647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0"/>
                <a:gd name="T17" fmla="*/ 48 w 48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0">
                  <a:moveTo>
                    <a:pt x="0" y="40"/>
                  </a:moveTo>
                  <a:lnTo>
                    <a:pt x="48" y="0"/>
                  </a:lnTo>
                  <a:lnTo>
                    <a:pt x="32" y="40"/>
                  </a:lnTo>
                  <a:lnTo>
                    <a:pt x="48" y="8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41" name="Freeform 29"/>
            <p:cNvSpPr>
              <a:spLocks/>
            </p:cNvSpPr>
            <p:nvPr/>
          </p:nvSpPr>
          <p:spPr bwMode="auto">
            <a:xfrm flipH="1">
              <a:off x="3317875" y="5570538"/>
              <a:ext cx="76200" cy="127000"/>
            </a:xfrm>
            <a:custGeom>
              <a:avLst/>
              <a:gdLst>
                <a:gd name="T0" fmla="*/ 0 w 48"/>
                <a:gd name="T1" fmla="*/ 2147483647 h 80"/>
                <a:gd name="T2" fmla="*/ 2147483647 w 48"/>
                <a:gd name="T3" fmla="*/ 0 h 80"/>
                <a:gd name="T4" fmla="*/ 2147483647 w 48"/>
                <a:gd name="T5" fmla="*/ 2147483647 h 80"/>
                <a:gd name="T6" fmla="*/ 2147483647 w 48"/>
                <a:gd name="T7" fmla="*/ 2147483647 h 80"/>
                <a:gd name="T8" fmla="*/ 0 w 48"/>
                <a:gd name="T9" fmla="*/ 2147483647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80"/>
                <a:gd name="T17" fmla="*/ 48 w 48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80">
                  <a:moveTo>
                    <a:pt x="0" y="40"/>
                  </a:moveTo>
                  <a:lnTo>
                    <a:pt x="48" y="0"/>
                  </a:lnTo>
                  <a:lnTo>
                    <a:pt x="32" y="40"/>
                  </a:lnTo>
                  <a:lnTo>
                    <a:pt x="48" y="8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A41260-3EF9-4106-A9C1-922B2F229B6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Slide Number Placeholder 3"/>
          <p:cNvSpPr txBox="1">
            <a:spLocks noGrp="1"/>
          </p:cNvSpPr>
          <p:nvPr/>
        </p:nvSpPr>
        <p:spPr bwMode="auto">
          <a:xfrm>
            <a:off x="7670800" y="6403975"/>
            <a:ext cx="11811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8914629-1AE2-429A-85C4-90E5CC182DC7}" type="slidenum">
              <a:rPr lang="en-US" sz="1200">
                <a:latin typeface="Arial" pitchFamily="34" charset="0"/>
              </a:rPr>
              <a:pPr algn="ctr"/>
              <a:t>14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40966" name="Rectangle 2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Example Problem (cont.)</a:t>
            </a:r>
          </a:p>
        </p:txBody>
      </p:sp>
      <p:grpSp>
        <p:nvGrpSpPr>
          <p:cNvPr id="40967" name="Group 43"/>
          <p:cNvGrpSpPr>
            <a:grpSpLocks/>
          </p:cNvGrpSpPr>
          <p:nvPr/>
        </p:nvGrpSpPr>
        <p:grpSpPr bwMode="auto">
          <a:xfrm>
            <a:off x="287338" y="1282700"/>
            <a:ext cx="3638550" cy="901700"/>
            <a:chOff x="181" y="808"/>
            <a:chExt cx="2292" cy="568"/>
          </a:xfrm>
        </p:grpSpPr>
        <p:sp>
          <p:nvSpPr>
            <p:cNvPr id="40988" name="Rectangle 52"/>
            <p:cNvSpPr>
              <a:spLocks noChangeArrowheads="1"/>
            </p:cNvSpPr>
            <p:nvPr/>
          </p:nvSpPr>
          <p:spPr bwMode="auto">
            <a:xfrm>
              <a:off x="754" y="1142"/>
              <a:ext cx="1152" cy="200"/>
            </a:xfrm>
            <a:prstGeom prst="rect">
              <a:avLst/>
            </a:prstGeom>
            <a:solidFill>
              <a:srgbClr val="FF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989" name="Group 100"/>
            <p:cNvGrpSpPr>
              <a:grpSpLocks/>
            </p:cNvGrpSpPr>
            <p:nvPr/>
          </p:nvGrpSpPr>
          <p:grpSpPr bwMode="auto">
            <a:xfrm>
              <a:off x="385" y="1186"/>
              <a:ext cx="369" cy="112"/>
              <a:chOff x="327" y="3272"/>
              <a:chExt cx="369" cy="112"/>
            </a:xfrm>
          </p:grpSpPr>
          <p:sp>
            <p:nvSpPr>
              <p:cNvPr id="41000" name="Freeform 53"/>
              <p:cNvSpPr>
                <a:spLocks/>
              </p:cNvSpPr>
              <p:nvPr/>
            </p:nvSpPr>
            <p:spPr bwMode="auto">
              <a:xfrm>
                <a:off x="632" y="3272"/>
                <a:ext cx="64" cy="112"/>
              </a:xfrm>
              <a:custGeom>
                <a:avLst/>
                <a:gdLst>
                  <a:gd name="T0" fmla="*/ 64 w 64"/>
                  <a:gd name="T1" fmla="*/ 56 h 112"/>
                  <a:gd name="T2" fmla="*/ 0 w 64"/>
                  <a:gd name="T3" fmla="*/ 112 h 112"/>
                  <a:gd name="T4" fmla="*/ 24 w 64"/>
                  <a:gd name="T5" fmla="*/ 56 h 112"/>
                  <a:gd name="T6" fmla="*/ 0 w 64"/>
                  <a:gd name="T7" fmla="*/ 0 h 112"/>
                  <a:gd name="T8" fmla="*/ 64 w 64"/>
                  <a:gd name="T9" fmla="*/ 56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112"/>
                  <a:gd name="T17" fmla="*/ 64 w 64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112">
                    <a:moveTo>
                      <a:pt x="64" y="56"/>
                    </a:moveTo>
                    <a:lnTo>
                      <a:pt x="0" y="112"/>
                    </a:lnTo>
                    <a:lnTo>
                      <a:pt x="24" y="56"/>
                    </a:lnTo>
                    <a:lnTo>
                      <a:pt x="0" y="0"/>
                    </a:lnTo>
                    <a:lnTo>
                      <a:pt x="64" y="56"/>
                    </a:lnTo>
                    <a:close/>
                  </a:path>
                </a:pathLst>
              </a:custGeom>
              <a:solidFill>
                <a:srgbClr val="000077"/>
              </a:solidFill>
              <a:ln w="12700">
                <a:solidFill>
                  <a:srgbClr val="00007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1" name="Line 97"/>
              <p:cNvSpPr>
                <a:spLocks noChangeShapeType="1"/>
              </p:cNvSpPr>
              <p:nvPr/>
            </p:nvSpPr>
            <p:spPr bwMode="auto">
              <a:xfrm>
                <a:off x="327" y="3328"/>
                <a:ext cx="342" cy="0"/>
              </a:xfrm>
              <a:prstGeom prst="line">
                <a:avLst/>
              </a:prstGeom>
              <a:noFill/>
              <a:ln w="38100">
                <a:solidFill>
                  <a:srgbClr val="000077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40990" name="Group 101"/>
            <p:cNvGrpSpPr>
              <a:grpSpLocks/>
            </p:cNvGrpSpPr>
            <p:nvPr/>
          </p:nvGrpSpPr>
          <p:grpSpPr bwMode="auto">
            <a:xfrm>
              <a:off x="1910" y="1186"/>
              <a:ext cx="365" cy="112"/>
              <a:chOff x="1852" y="3272"/>
              <a:chExt cx="365" cy="112"/>
            </a:xfrm>
          </p:grpSpPr>
          <p:sp>
            <p:nvSpPr>
              <p:cNvPr id="40998" name="Freeform 56"/>
              <p:cNvSpPr>
                <a:spLocks/>
              </p:cNvSpPr>
              <p:nvPr/>
            </p:nvSpPr>
            <p:spPr bwMode="auto">
              <a:xfrm>
                <a:off x="1852" y="3272"/>
                <a:ext cx="64" cy="112"/>
              </a:xfrm>
              <a:custGeom>
                <a:avLst/>
                <a:gdLst>
                  <a:gd name="T0" fmla="*/ 0 w 64"/>
                  <a:gd name="T1" fmla="*/ 56 h 112"/>
                  <a:gd name="T2" fmla="*/ 64 w 64"/>
                  <a:gd name="T3" fmla="*/ 0 h 112"/>
                  <a:gd name="T4" fmla="*/ 40 w 64"/>
                  <a:gd name="T5" fmla="*/ 56 h 112"/>
                  <a:gd name="T6" fmla="*/ 64 w 64"/>
                  <a:gd name="T7" fmla="*/ 112 h 112"/>
                  <a:gd name="T8" fmla="*/ 0 w 64"/>
                  <a:gd name="T9" fmla="*/ 56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112"/>
                  <a:gd name="T17" fmla="*/ 64 w 64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112">
                    <a:moveTo>
                      <a:pt x="0" y="56"/>
                    </a:moveTo>
                    <a:lnTo>
                      <a:pt x="64" y="0"/>
                    </a:lnTo>
                    <a:lnTo>
                      <a:pt x="40" y="56"/>
                    </a:lnTo>
                    <a:lnTo>
                      <a:pt x="64" y="112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77"/>
              </a:solidFill>
              <a:ln w="12700">
                <a:solidFill>
                  <a:srgbClr val="00007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9" name="Line 99"/>
              <p:cNvSpPr>
                <a:spLocks noChangeShapeType="1"/>
              </p:cNvSpPr>
              <p:nvPr/>
            </p:nvSpPr>
            <p:spPr bwMode="auto">
              <a:xfrm>
                <a:off x="1875" y="3328"/>
                <a:ext cx="342" cy="0"/>
              </a:xfrm>
              <a:prstGeom prst="line">
                <a:avLst/>
              </a:prstGeom>
              <a:noFill/>
              <a:ln w="38100">
                <a:solidFill>
                  <a:srgbClr val="000077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40991" name="Group 32"/>
            <p:cNvGrpSpPr>
              <a:grpSpLocks/>
            </p:cNvGrpSpPr>
            <p:nvPr/>
          </p:nvGrpSpPr>
          <p:grpSpPr bwMode="auto">
            <a:xfrm>
              <a:off x="756" y="1022"/>
              <a:ext cx="1152" cy="80"/>
              <a:chOff x="672" y="2440"/>
              <a:chExt cx="1152" cy="80"/>
            </a:xfrm>
          </p:grpSpPr>
          <p:sp>
            <p:nvSpPr>
              <p:cNvPr id="40995" name="Freeform 29"/>
              <p:cNvSpPr>
                <a:spLocks/>
              </p:cNvSpPr>
              <p:nvPr/>
            </p:nvSpPr>
            <p:spPr bwMode="auto">
              <a:xfrm>
                <a:off x="672" y="2440"/>
                <a:ext cx="48" cy="80"/>
              </a:xfrm>
              <a:custGeom>
                <a:avLst/>
                <a:gdLst>
                  <a:gd name="T0" fmla="*/ 0 w 48"/>
                  <a:gd name="T1" fmla="*/ 40 h 80"/>
                  <a:gd name="T2" fmla="*/ 48 w 48"/>
                  <a:gd name="T3" fmla="*/ 0 h 80"/>
                  <a:gd name="T4" fmla="*/ 32 w 48"/>
                  <a:gd name="T5" fmla="*/ 40 h 80"/>
                  <a:gd name="T6" fmla="*/ 48 w 48"/>
                  <a:gd name="T7" fmla="*/ 80 h 80"/>
                  <a:gd name="T8" fmla="*/ 0 w 48"/>
                  <a:gd name="T9" fmla="*/ 40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80"/>
                  <a:gd name="T17" fmla="*/ 48 w 48"/>
                  <a:gd name="T18" fmla="*/ 80 h 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80">
                    <a:moveTo>
                      <a:pt x="0" y="40"/>
                    </a:moveTo>
                    <a:lnTo>
                      <a:pt x="48" y="0"/>
                    </a:lnTo>
                    <a:lnTo>
                      <a:pt x="32" y="40"/>
                    </a:lnTo>
                    <a:lnTo>
                      <a:pt x="48" y="8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6" name="Freeform 30"/>
              <p:cNvSpPr>
                <a:spLocks/>
              </p:cNvSpPr>
              <p:nvPr/>
            </p:nvSpPr>
            <p:spPr bwMode="auto">
              <a:xfrm>
                <a:off x="1776" y="2440"/>
                <a:ext cx="48" cy="80"/>
              </a:xfrm>
              <a:custGeom>
                <a:avLst/>
                <a:gdLst>
                  <a:gd name="T0" fmla="*/ 48 w 48"/>
                  <a:gd name="T1" fmla="*/ 40 h 80"/>
                  <a:gd name="T2" fmla="*/ 0 w 48"/>
                  <a:gd name="T3" fmla="*/ 80 h 80"/>
                  <a:gd name="T4" fmla="*/ 16 w 48"/>
                  <a:gd name="T5" fmla="*/ 40 h 80"/>
                  <a:gd name="T6" fmla="*/ 0 w 48"/>
                  <a:gd name="T7" fmla="*/ 0 h 80"/>
                  <a:gd name="T8" fmla="*/ 48 w 48"/>
                  <a:gd name="T9" fmla="*/ 40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80"/>
                  <a:gd name="T17" fmla="*/ 48 w 48"/>
                  <a:gd name="T18" fmla="*/ 80 h 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80">
                    <a:moveTo>
                      <a:pt x="48" y="40"/>
                    </a:moveTo>
                    <a:lnTo>
                      <a:pt x="0" y="80"/>
                    </a:lnTo>
                    <a:lnTo>
                      <a:pt x="16" y="40"/>
                    </a:lnTo>
                    <a:lnTo>
                      <a:pt x="0" y="0"/>
                    </a:lnTo>
                    <a:lnTo>
                      <a:pt x="48" y="40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7" name="Line 31"/>
              <p:cNvSpPr>
                <a:spLocks noChangeShapeType="1"/>
              </p:cNvSpPr>
              <p:nvPr/>
            </p:nvSpPr>
            <p:spPr bwMode="auto">
              <a:xfrm>
                <a:off x="704" y="2480"/>
                <a:ext cx="1088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40992" name="Rectangle 33"/>
            <p:cNvSpPr>
              <a:spLocks noChangeArrowheads="1"/>
            </p:cNvSpPr>
            <p:nvPr/>
          </p:nvSpPr>
          <p:spPr bwMode="auto">
            <a:xfrm>
              <a:off x="1095" y="808"/>
              <a:ext cx="18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  <a:sym typeface="MT Extra" pitchFamily="18" charset="2"/>
                </a:rPr>
                <a:t></a:t>
              </a:r>
              <a:r>
                <a:rPr lang="en-US" sz="1800" i="1" baseline="-25000">
                  <a:latin typeface="Arial" pitchFamily="34" charset="0"/>
                </a:rPr>
                <a:t> </a:t>
              </a:r>
              <a:r>
                <a:rPr lang="en-US" baseline="-25000">
                  <a:latin typeface="Arial" pitchFamily="34" charset="0"/>
                </a:rPr>
                <a:t>0</a:t>
              </a:r>
              <a:endParaRPr lang="en-US" i="1" baseline="-25000">
                <a:latin typeface="Arial" pitchFamily="34" charset="0"/>
              </a:endParaRPr>
            </a:p>
          </p:txBody>
        </p:sp>
        <p:sp>
          <p:nvSpPr>
            <p:cNvPr id="40993" name="Rectangle 1097"/>
            <p:cNvSpPr>
              <a:spLocks noChangeArrowheads="1"/>
            </p:cNvSpPr>
            <p:nvPr/>
          </p:nvSpPr>
          <p:spPr bwMode="auto">
            <a:xfrm>
              <a:off x="181" y="1126"/>
              <a:ext cx="212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77"/>
                  </a:solidFill>
                  <a:latin typeface="Symbol" pitchFamily="18" charset="2"/>
                  <a:sym typeface="Symbol" pitchFamily="18" charset="2"/>
                </a:rPr>
                <a:t></a:t>
              </a:r>
            </a:p>
          </p:txBody>
        </p:sp>
        <p:sp>
          <p:nvSpPr>
            <p:cNvPr id="40994" name="Rectangle 1098"/>
            <p:cNvSpPr>
              <a:spLocks noChangeArrowheads="1"/>
            </p:cNvSpPr>
            <p:nvPr/>
          </p:nvSpPr>
          <p:spPr bwMode="auto">
            <a:xfrm>
              <a:off x="2261" y="1120"/>
              <a:ext cx="212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77"/>
                  </a:solidFill>
                  <a:latin typeface="Symbol" pitchFamily="18" charset="2"/>
                  <a:sym typeface="Symbol" pitchFamily="18" charset="2"/>
                </a:rPr>
                <a:t></a:t>
              </a:r>
            </a:p>
          </p:txBody>
        </p:sp>
      </p:grpSp>
      <p:sp>
        <p:nvSpPr>
          <p:cNvPr id="40968" name="Rectangle 9"/>
          <p:cNvSpPr>
            <a:spLocks noChangeArrowheads="1"/>
          </p:cNvSpPr>
          <p:nvPr/>
        </p:nvSpPr>
        <p:spPr bwMode="auto">
          <a:xfrm>
            <a:off x="4184650" y="1328738"/>
            <a:ext cx="42211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latin typeface="Arial" pitchFamily="34" charset="0"/>
              </a:rPr>
              <a:t>The thermal stress can be directly calculated as</a:t>
            </a:r>
            <a:endParaRPr lang="en-US">
              <a:latin typeface="Arial" pitchFamily="34" charset="0"/>
            </a:endParaRPr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5343525" y="2071688"/>
          <a:ext cx="16891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7" name="Equation" r:id="rId4" imgW="965200" imgH="228600" progId="Equation.3">
                  <p:embed/>
                </p:oleObj>
              </mc:Choice>
              <mc:Fallback>
                <p:oleObj name="Equation" r:id="rId4" imgW="9652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3525" y="2071688"/>
                        <a:ext cx="16891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150938" y="2657475"/>
            <a:ext cx="5910262" cy="904875"/>
            <a:chOff x="1150938" y="2657475"/>
            <a:chExt cx="5910262" cy="904875"/>
          </a:xfrm>
        </p:grpSpPr>
        <p:graphicFrame>
          <p:nvGraphicFramePr>
            <p:cNvPr id="40964" name="Object 104"/>
            <p:cNvGraphicFramePr>
              <a:graphicFrameLocks noChangeAspect="1"/>
            </p:cNvGraphicFramePr>
            <p:nvPr/>
          </p:nvGraphicFramePr>
          <p:xfrm>
            <a:off x="2038350" y="3206750"/>
            <a:ext cx="5022850" cy="35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8" name="Equation" r:id="rId6" imgW="2870200" imgH="203200" progId="Equation.3">
                    <p:embed/>
                  </p:oleObj>
                </mc:Choice>
                <mc:Fallback>
                  <p:oleObj name="Equation" r:id="rId6" imgW="2870200" imgH="203200" progId="Equation.3">
                    <p:embed/>
                    <p:pic>
                      <p:nvPicPr>
                        <p:cNvPr id="0" name="Object 1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8350" y="3206750"/>
                          <a:ext cx="5022850" cy="355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dash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87" name="Rectangle 9"/>
            <p:cNvSpPr>
              <a:spLocks noChangeArrowheads="1"/>
            </p:cNvSpPr>
            <p:nvPr/>
          </p:nvSpPr>
          <p:spPr bwMode="auto">
            <a:xfrm>
              <a:off x="1150938" y="2657475"/>
              <a:ext cx="567531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Noting that </a:t>
              </a:r>
              <a:r>
                <a:rPr lang="en-US" sz="2000">
                  <a:latin typeface="Symbol" pitchFamily="18" charset="2"/>
                  <a:sym typeface="Symbol" pitchFamily="18" charset="2"/>
                </a:rPr>
                <a:t></a:t>
              </a:r>
              <a:r>
                <a:rPr lang="en-US" sz="2000" baseline="-25000">
                  <a:latin typeface="Arial" pitchFamily="34" charset="0"/>
                </a:rPr>
                <a:t>compress</a:t>
              </a:r>
              <a:r>
                <a:rPr lang="en-US" sz="2000">
                  <a:latin typeface="Arial" pitchFamily="34" charset="0"/>
                </a:rPr>
                <a:t> = -</a:t>
              </a:r>
              <a:r>
                <a:rPr lang="en-US" sz="2000">
                  <a:latin typeface="Symbol" pitchFamily="18" charset="2"/>
                  <a:sym typeface="Symbol" pitchFamily="18" charset="2"/>
                </a:rPr>
                <a:t></a:t>
              </a:r>
              <a:r>
                <a:rPr lang="en-US" sz="2000" baseline="-25000">
                  <a:latin typeface="Arial" pitchFamily="34" charset="0"/>
                </a:rPr>
                <a:t>thermal</a:t>
              </a:r>
              <a:r>
                <a:rPr lang="en-US" sz="2000">
                  <a:latin typeface="Arial" pitchFamily="34" charset="0"/>
                </a:rPr>
                <a:t> and substituting gives</a:t>
              </a:r>
              <a:endParaRPr lang="en-US" sz="2000" baseline="-25000">
                <a:latin typeface="Arial" pitchFamily="34" charset="0"/>
              </a:endParaRPr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1185863" y="3840163"/>
            <a:ext cx="7673975" cy="2386012"/>
            <a:chOff x="1185863" y="3840163"/>
            <a:chExt cx="7673975" cy="2386012"/>
          </a:xfrm>
        </p:grpSpPr>
        <p:sp>
          <p:nvSpPr>
            <p:cNvPr id="40971" name="Rectangle 6"/>
            <p:cNvSpPr>
              <a:spLocks noChangeArrowheads="1"/>
            </p:cNvSpPr>
            <p:nvPr/>
          </p:nvSpPr>
          <p:spPr bwMode="auto">
            <a:xfrm>
              <a:off x="4678363" y="5175250"/>
              <a:ext cx="234950" cy="328613"/>
            </a:xfrm>
            <a:prstGeom prst="rect">
              <a:avLst/>
            </a:prstGeom>
            <a:solidFill>
              <a:srgbClr val="97F59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2" name="Rectangle 2"/>
            <p:cNvSpPr>
              <a:spLocks noChangeArrowheads="1"/>
            </p:cNvSpPr>
            <p:nvPr/>
          </p:nvSpPr>
          <p:spPr bwMode="auto">
            <a:xfrm>
              <a:off x="3717925" y="4948238"/>
              <a:ext cx="242888" cy="34290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3" name="Rectangle 2"/>
            <p:cNvSpPr>
              <a:spLocks noChangeArrowheads="1"/>
            </p:cNvSpPr>
            <p:nvPr/>
          </p:nvSpPr>
          <p:spPr bwMode="auto">
            <a:xfrm>
              <a:off x="4213225" y="4948238"/>
              <a:ext cx="242888" cy="342900"/>
            </a:xfrm>
            <a:prstGeom prst="rect">
              <a:avLst/>
            </a:prstGeom>
            <a:solidFill>
              <a:srgbClr val="F579E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4" name="Rectangle 5"/>
            <p:cNvSpPr>
              <a:spLocks noChangeArrowheads="1"/>
            </p:cNvSpPr>
            <p:nvPr/>
          </p:nvSpPr>
          <p:spPr bwMode="auto">
            <a:xfrm>
              <a:off x="4846638" y="4797425"/>
              <a:ext cx="200025" cy="288925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5" name="Rectangle 6"/>
            <p:cNvSpPr>
              <a:spLocks noChangeArrowheads="1"/>
            </p:cNvSpPr>
            <p:nvPr/>
          </p:nvSpPr>
          <p:spPr bwMode="auto">
            <a:xfrm>
              <a:off x="4906963" y="5175250"/>
              <a:ext cx="279400" cy="328613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6" name="Rectangle 16"/>
            <p:cNvSpPr>
              <a:spLocks noChangeArrowheads="1"/>
            </p:cNvSpPr>
            <p:nvPr/>
          </p:nvSpPr>
          <p:spPr bwMode="auto">
            <a:xfrm>
              <a:off x="5280025" y="5859463"/>
              <a:ext cx="14351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FF"/>
                  </a:solidFill>
                  <a:latin typeface="Arial" pitchFamily="34" charset="0"/>
                </a:rPr>
                <a:t>20 x 10</a:t>
              </a:r>
              <a:r>
                <a:rPr lang="en-US" baseline="20000">
                  <a:solidFill>
                    <a:srgbClr val="0000FF"/>
                  </a:solidFill>
                  <a:latin typeface="Arial" pitchFamily="34" charset="0"/>
                </a:rPr>
                <a:t>-6</a:t>
              </a:r>
              <a:r>
                <a:rPr lang="en-US" sz="1800">
                  <a:solidFill>
                    <a:srgbClr val="0000FF"/>
                  </a:solidFill>
                  <a:latin typeface="Arial" pitchFamily="34" charset="0"/>
                </a:rPr>
                <a:t>/</a:t>
              </a:r>
              <a:r>
                <a:rPr lang="en-US" sz="180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ºC</a:t>
              </a:r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auto">
            <a:xfrm flipH="1">
              <a:off x="5054600" y="4778375"/>
              <a:ext cx="293688" cy="174625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auto">
            <a:xfrm flipH="1" flipV="1">
              <a:off x="5178425" y="5480050"/>
              <a:ext cx="279400" cy="38576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0979" name="Line 21"/>
            <p:cNvSpPr>
              <a:spLocks noChangeShapeType="1"/>
            </p:cNvSpPr>
            <p:nvPr/>
          </p:nvSpPr>
          <p:spPr bwMode="auto">
            <a:xfrm flipV="1">
              <a:off x="3271838" y="5268913"/>
              <a:ext cx="381000" cy="381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0980" name="Rectangle 22"/>
            <p:cNvSpPr>
              <a:spLocks noChangeArrowheads="1"/>
            </p:cNvSpPr>
            <p:nvPr/>
          </p:nvSpPr>
          <p:spPr bwMode="auto">
            <a:xfrm>
              <a:off x="1281113" y="5667375"/>
              <a:ext cx="2128837" cy="427038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latin typeface="Arial" pitchFamily="34" charset="0"/>
                </a:rPr>
                <a:t>Answer:  106</a:t>
              </a:r>
              <a:r>
                <a:rPr lang="en-US" sz="2200">
                  <a:latin typeface="Arial" pitchFamily="34" charset="0"/>
                  <a:cs typeface="Arial" pitchFamily="34" charset="0"/>
                </a:rPr>
                <a:t>ºC</a:t>
              </a:r>
            </a:p>
          </p:txBody>
        </p:sp>
        <p:sp>
          <p:nvSpPr>
            <p:cNvPr id="40981" name="Line 23"/>
            <p:cNvSpPr>
              <a:spLocks noChangeShapeType="1"/>
            </p:cNvSpPr>
            <p:nvPr/>
          </p:nvSpPr>
          <p:spPr bwMode="auto">
            <a:xfrm flipV="1">
              <a:off x="4457700" y="5461000"/>
              <a:ext cx="228600" cy="381000"/>
            </a:xfrm>
            <a:prstGeom prst="line">
              <a:avLst/>
            </a:prstGeom>
            <a:noFill/>
            <a:ln w="28575">
              <a:solidFill>
                <a:srgbClr val="04CA3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0982" name="Rectangle 24"/>
            <p:cNvSpPr>
              <a:spLocks noChangeArrowheads="1"/>
            </p:cNvSpPr>
            <p:nvPr/>
          </p:nvSpPr>
          <p:spPr bwMode="auto">
            <a:xfrm>
              <a:off x="3662363" y="5842000"/>
              <a:ext cx="10858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4CA3F"/>
                  </a:solidFill>
                  <a:latin typeface="Arial" pitchFamily="34" charset="0"/>
                </a:rPr>
                <a:t>100 GPa</a:t>
              </a:r>
            </a:p>
          </p:txBody>
        </p:sp>
        <p:graphicFrame>
          <p:nvGraphicFramePr>
            <p:cNvPr id="40963" name="Object 3"/>
            <p:cNvGraphicFramePr>
              <a:graphicFrameLocks noChangeAspect="1"/>
            </p:cNvGraphicFramePr>
            <p:nvPr/>
          </p:nvGraphicFramePr>
          <p:xfrm>
            <a:off x="3705225" y="4754563"/>
            <a:ext cx="1511300" cy="755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9" name="Equation" r:id="rId8" imgW="863600" imgH="431800" progId="Equation.3">
                    <p:embed/>
                  </p:oleObj>
                </mc:Choice>
                <mc:Fallback>
                  <p:oleObj name="Equation" r:id="rId8" imgW="863600" imgH="4318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5225" y="4754563"/>
                          <a:ext cx="1511300" cy="7556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dash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83" name="Rectangle 15"/>
            <p:cNvSpPr>
              <a:spLocks noChangeArrowheads="1"/>
            </p:cNvSpPr>
            <p:nvPr/>
          </p:nvSpPr>
          <p:spPr bwMode="auto">
            <a:xfrm>
              <a:off x="4114800" y="4306888"/>
              <a:ext cx="687388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980282"/>
                  </a:solidFill>
                  <a:latin typeface="Arial" pitchFamily="34" charset="0"/>
                </a:rPr>
                <a:t>20ºC</a:t>
              </a:r>
            </a:p>
          </p:txBody>
        </p:sp>
        <p:sp>
          <p:nvSpPr>
            <p:cNvPr id="40984" name="Line 21"/>
            <p:cNvSpPr>
              <a:spLocks noChangeShapeType="1"/>
            </p:cNvSpPr>
            <p:nvPr/>
          </p:nvSpPr>
          <p:spPr bwMode="auto">
            <a:xfrm flipH="1">
              <a:off x="4310063" y="4611688"/>
              <a:ext cx="6350" cy="295275"/>
            </a:xfrm>
            <a:prstGeom prst="line">
              <a:avLst/>
            </a:prstGeom>
            <a:noFill/>
            <a:ln w="28575">
              <a:solidFill>
                <a:srgbClr val="98028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0985" name="Rectangle 9"/>
            <p:cNvSpPr>
              <a:spLocks noChangeArrowheads="1"/>
            </p:cNvSpPr>
            <p:nvPr/>
          </p:nvSpPr>
          <p:spPr bwMode="auto">
            <a:xfrm>
              <a:off x="1185863" y="3840163"/>
              <a:ext cx="40560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Rearranging and solving for </a:t>
              </a:r>
              <a:r>
                <a:rPr lang="en-US" sz="2000" i="1">
                  <a:latin typeface="Arial" pitchFamily="34" charset="0"/>
                </a:rPr>
                <a:t>T</a:t>
              </a:r>
              <a:r>
                <a:rPr lang="en-US" sz="2000" i="1" baseline="-25000">
                  <a:latin typeface="Arial" pitchFamily="34" charset="0"/>
                </a:rPr>
                <a:t>f</a:t>
              </a:r>
              <a:r>
                <a:rPr lang="en-US" sz="2000">
                  <a:latin typeface="Arial" pitchFamily="34" charset="0"/>
                </a:rPr>
                <a:t> gives</a:t>
              </a:r>
              <a:endParaRPr lang="en-US" sz="2000" baseline="-25000">
                <a:latin typeface="Arial" pitchFamily="34" charset="0"/>
              </a:endParaRPr>
            </a:p>
          </p:txBody>
        </p:sp>
        <p:sp>
          <p:nvSpPr>
            <p:cNvPr id="40986" name="Rectangle 15"/>
            <p:cNvSpPr>
              <a:spLocks noChangeArrowheads="1"/>
            </p:cNvSpPr>
            <p:nvPr/>
          </p:nvSpPr>
          <p:spPr bwMode="auto">
            <a:xfrm>
              <a:off x="5334000" y="4470400"/>
              <a:ext cx="352583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4D4D4D"/>
                  </a:solidFill>
                  <a:latin typeface="Arial" pitchFamily="34" charset="0"/>
                </a:rPr>
                <a:t>-172 MPa (since in compression)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1F4C5A-64F6-4373-B838-A4C9C5757532}" type="slidenum">
              <a:rPr lang="en-US"/>
              <a:pPr/>
              <a:t>15</a:t>
            </a:fld>
            <a:endParaRPr lang="en-US"/>
          </a:p>
        </p:txBody>
      </p:sp>
      <p:sp>
        <p:nvSpPr>
          <p:cNvPr id="43016" name="Rectangle 5"/>
          <p:cNvSpPr>
            <a:spLocks noChangeArrowheads="1"/>
          </p:cNvSpPr>
          <p:nvPr/>
        </p:nvSpPr>
        <p:spPr bwMode="auto">
          <a:xfrm>
            <a:off x="533400" y="1066800"/>
            <a:ext cx="72945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Occurs due to:  </a:t>
            </a:r>
            <a:r>
              <a:rPr lang="en-US" sz="2200">
                <a:latin typeface="Arial" pitchFamily="34" charset="0"/>
              </a:rPr>
              <a:t>nonuniform heating/cooling</a:t>
            </a:r>
          </a:p>
          <a:p>
            <a:r>
              <a:rPr lang="en-US">
                <a:latin typeface="Arial" pitchFamily="34" charset="0"/>
              </a:rPr>
              <a:t>•  Ex:</a:t>
            </a:r>
            <a:r>
              <a:rPr lang="en-US" sz="2200">
                <a:latin typeface="Arial" pitchFamily="34" charset="0"/>
              </a:rPr>
              <a:t>  Assume top thin layer is rapidly cooled from </a:t>
            </a:r>
            <a:r>
              <a:rPr lang="en-US" sz="2200" i="1">
                <a:latin typeface="Arial" pitchFamily="34" charset="0"/>
              </a:rPr>
              <a:t>T</a:t>
            </a:r>
            <a:r>
              <a:rPr lang="en-US" sz="2200" i="1" baseline="-25000">
                <a:latin typeface="Arial" pitchFamily="34" charset="0"/>
              </a:rPr>
              <a:t>1</a:t>
            </a:r>
            <a:r>
              <a:rPr lang="en-US" sz="2200">
                <a:latin typeface="Arial" pitchFamily="34" charset="0"/>
              </a:rPr>
              <a:t> to </a:t>
            </a:r>
            <a:r>
              <a:rPr lang="en-US" sz="2200" i="1">
                <a:latin typeface="Arial" pitchFamily="34" charset="0"/>
              </a:rPr>
              <a:t>T</a:t>
            </a:r>
            <a:r>
              <a:rPr lang="en-US" sz="2200" i="1" baseline="-25000">
                <a:latin typeface="Arial" pitchFamily="34" charset="0"/>
              </a:rPr>
              <a:t>2</a:t>
            </a:r>
            <a:endParaRPr lang="en-US" sz="2200">
              <a:latin typeface="Arial" pitchFamily="34" charset="0"/>
            </a:endParaRPr>
          </a:p>
        </p:txBody>
      </p:sp>
      <p:sp>
        <p:nvSpPr>
          <p:cNvPr id="43017" name="Rectangle 7"/>
          <p:cNvSpPr>
            <a:spLocks noChangeArrowheads="1"/>
          </p:cNvSpPr>
          <p:nvPr/>
        </p:nvSpPr>
        <p:spPr bwMode="auto">
          <a:xfrm>
            <a:off x="4800600" y="2387600"/>
            <a:ext cx="3360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Tension develops at surface</a:t>
            </a:r>
          </a:p>
        </p:txBody>
      </p:sp>
      <p:graphicFrame>
        <p:nvGraphicFramePr>
          <p:cNvPr id="43010" name="Object 8"/>
          <p:cNvGraphicFramePr>
            <a:graphicFrameLocks noChangeAspect="1"/>
          </p:cNvGraphicFramePr>
          <p:nvPr/>
        </p:nvGraphicFramePr>
        <p:xfrm>
          <a:off x="5241925" y="2797175"/>
          <a:ext cx="20955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5" name="Equation" r:id="rId4" imgW="1117600" imgH="203200" progId="Equation.3">
                  <p:embed/>
                </p:oleObj>
              </mc:Choice>
              <mc:Fallback>
                <p:oleObj name="Equation" r:id="rId4" imgW="1117600" imgH="203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1925" y="2797175"/>
                        <a:ext cx="20955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4800600" y="3260725"/>
            <a:ext cx="3586163" cy="1400175"/>
            <a:chOff x="3024" y="2054"/>
            <a:chExt cx="2259" cy="882"/>
          </a:xfrm>
        </p:grpSpPr>
        <p:sp>
          <p:nvSpPr>
            <p:cNvPr id="43070" name="Rectangle 2"/>
            <p:cNvSpPr>
              <a:spLocks noChangeArrowheads="1"/>
            </p:cNvSpPr>
            <p:nvPr/>
          </p:nvSpPr>
          <p:spPr bwMode="auto">
            <a:xfrm>
              <a:off x="3312" y="2544"/>
              <a:ext cx="957" cy="288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71" name="Rectangle 9"/>
            <p:cNvSpPr>
              <a:spLocks noChangeArrowheads="1"/>
            </p:cNvSpPr>
            <p:nvPr/>
          </p:nvSpPr>
          <p:spPr bwMode="auto">
            <a:xfrm>
              <a:off x="3024" y="2054"/>
              <a:ext cx="225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Critical temperature difference</a:t>
              </a:r>
            </a:p>
            <a:p>
              <a:r>
                <a:rPr lang="en-US" sz="2000">
                  <a:latin typeface="Arial" pitchFamily="34" charset="0"/>
                </a:rPr>
                <a:t>for fracture (set </a:t>
              </a:r>
              <a:r>
                <a:rPr lang="en-US" sz="2000">
                  <a:latin typeface="Symbol" pitchFamily="18" charset="2"/>
                </a:rPr>
                <a:t>s</a:t>
              </a:r>
              <a:r>
                <a:rPr lang="en-US" sz="2000">
                  <a:latin typeface="Arial" pitchFamily="34" charset="0"/>
                </a:rPr>
                <a:t> = </a:t>
              </a:r>
              <a:r>
                <a:rPr lang="en-US" sz="2000">
                  <a:latin typeface="Symbol" pitchFamily="18" charset="2"/>
                </a:rPr>
                <a:t>s</a:t>
              </a:r>
              <a:r>
                <a:rPr lang="en-US" i="1" baseline="-20000">
                  <a:latin typeface="Arial" pitchFamily="34" charset="0"/>
                </a:rPr>
                <a:t>f</a:t>
              </a:r>
              <a:r>
                <a:rPr lang="en-US" sz="2000">
                  <a:latin typeface="Arial" pitchFamily="34" charset="0"/>
                </a:rPr>
                <a:t>)</a:t>
              </a:r>
            </a:p>
          </p:txBody>
        </p:sp>
        <p:graphicFrame>
          <p:nvGraphicFramePr>
            <p:cNvPr id="43014" name="Object 10"/>
            <p:cNvGraphicFramePr>
              <a:graphicFrameLocks noChangeAspect="1"/>
            </p:cNvGraphicFramePr>
            <p:nvPr/>
          </p:nvGraphicFramePr>
          <p:xfrm>
            <a:off x="3341" y="2451"/>
            <a:ext cx="1433" cy="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36" name="Equation" r:id="rId6" imgW="1282700" imgH="431800" progId="Equation.3">
                    <p:embed/>
                  </p:oleObj>
                </mc:Choice>
                <mc:Fallback>
                  <p:oleObj name="Equation" r:id="rId6" imgW="1282700" imgH="4318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1" y="2451"/>
                          <a:ext cx="1433" cy="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371600" y="4495800"/>
            <a:ext cx="4495800" cy="625475"/>
            <a:chOff x="864" y="2832"/>
            <a:chExt cx="2832" cy="394"/>
          </a:xfrm>
        </p:grpSpPr>
        <p:sp>
          <p:nvSpPr>
            <p:cNvPr id="43066" name="Line 13"/>
            <p:cNvSpPr>
              <a:spLocks noChangeShapeType="1"/>
            </p:cNvSpPr>
            <p:nvPr/>
          </p:nvSpPr>
          <p:spPr bwMode="auto">
            <a:xfrm flipV="1">
              <a:off x="864" y="28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67" name="Line 14"/>
            <p:cNvSpPr>
              <a:spLocks noChangeShapeType="1"/>
            </p:cNvSpPr>
            <p:nvPr/>
          </p:nvSpPr>
          <p:spPr bwMode="auto">
            <a:xfrm flipV="1">
              <a:off x="3696" y="28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68" name="Line 15"/>
            <p:cNvSpPr>
              <a:spLocks noChangeShapeType="1"/>
            </p:cNvSpPr>
            <p:nvPr/>
          </p:nvSpPr>
          <p:spPr bwMode="auto">
            <a:xfrm>
              <a:off x="864" y="3024"/>
              <a:ext cx="28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69" name="Rectangle 16"/>
            <p:cNvSpPr>
              <a:spLocks noChangeArrowheads="1"/>
            </p:cNvSpPr>
            <p:nvPr/>
          </p:nvSpPr>
          <p:spPr bwMode="auto">
            <a:xfrm>
              <a:off x="1959" y="2976"/>
              <a:ext cx="7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set equal</a:t>
              </a: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533400" y="5880100"/>
            <a:ext cx="3660775" cy="649288"/>
            <a:chOff x="336" y="3668"/>
            <a:chExt cx="2306" cy="409"/>
          </a:xfrm>
        </p:grpSpPr>
        <p:sp>
          <p:nvSpPr>
            <p:cNvPr id="43065" name="Rectangle 18"/>
            <p:cNvSpPr>
              <a:spLocks noChangeArrowheads="1"/>
            </p:cNvSpPr>
            <p:nvPr/>
          </p:nvSpPr>
          <p:spPr bwMode="auto">
            <a:xfrm>
              <a:off x="336" y="3768"/>
              <a:ext cx="230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•  Large </a:t>
              </a:r>
              <a:r>
                <a:rPr lang="en-US" sz="2000" i="1">
                  <a:latin typeface="Arial" pitchFamily="34" charset="0"/>
                </a:rPr>
                <a:t>TSR</a:t>
              </a:r>
              <a:r>
                <a:rPr lang="en-US" sz="2000">
                  <a:latin typeface="Arial" pitchFamily="34" charset="0"/>
                </a:rPr>
                <a:t> when          is large</a:t>
              </a:r>
            </a:p>
          </p:txBody>
        </p:sp>
        <p:graphicFrame>
          <p:nvGraphicFramePr>
            <p:cNvPr id="43013" name="Object 19"/>
            <p:cNvGraphicFramePr>
              <a:graphicFrameLocks noChangeAspect="1"/>
            </p:cNvGraphicFramePr>
            <p:nvPr/>
          </p:nvGraphicFramePr>
          <p:xfrm>
            <a:off x="1733" y="3668"/>
            <a:ext cx="301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37" name="Equation" r:id="rId8" imgW="317500" imgH="431800" progId="Equation.3">
                    <p:embed/>
                  </p:oleObj>
                </mc:Choice>
                <mc:Fallback>
                  <p:oleObj name="Equation" r:id="rId8" imgW="317500" imgH="43180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3" y="3668"/>
                          <a:ext cx="301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021" name="Rectangle 2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Thermal Shock Resistance</a:t>
            </a:r>
          </a:p>
        </p:txBody>
      </p: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609600" y="3276600"/>
            <a:ext cx="3360738" cy="1346200"/>
            <a:chOff x="384" y="2064"/>
            <a:chExt cx="2117" cy="848"/>
          </a:xfrm>
        </p:grpSpPr>
        <p:sp>
          <p:nvSpPr>
            <p:cNvPr id="43062" name="Rectangle 3"/>
            <p:cNvSpPr>
              <a:spLocks noChangeArrowheads="1"/>
            </p:cNvSpPr>
            <p:nvPr/>
          </p:nvSpPr>
          <p:spPr bwMode="auto">
            <a:xfrm>
              <a:off x="460" y="2544"/>
              <a:ext cx="675" cy="288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063" name="Group 105"/>
            <p:cNvGrpSpPr>
              <a:grpSpLocks/>
            </p:cNvGrpSpPr>
            <p:nvPr/>
          </p:nvGrpSpPr>
          <p:grpSpPr bwMode="auto">
            <a:xfrm>
              <a:off x="384" y="2064"/>
              <a:ext cx="2117" cy="848"/>
              <a:chOff x="384" y="2064"/>
              <a:chExt cx="2117" cy="848"/>
            </a:xfrm>
          </p:grpSpPr>
          <p:sp>
            <p:nvSpPr>
              <p:cNvPr id="43064" name="Rectangle 11"/>
              <p:cNvSpPr>
                <a:spLocks noChangeArrowheads="1"/>
              </p:cNvSpPr>
              <p:nvPr/>
            </p:nvSpPr>
            <p:spPr bwMode="auto">
              <a:xfrm>
                <a:off x="384" y="2064"/>
                <a:ext cx="2117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Arial" pitchFamily="34" charset="0"/>
                  </a:rPr>
                  <a:t>Temperature difference that</a:t>
                </a:r>
              </a:p>
              <a:p>
                <a:r>
                  <a:rPr lang="en-US" sz="2000">
                    <a:latin typeface="Arial" pitchFamily="34" charset="0"/>
                  </a:rPr>
                  <a:t>can be produced by cooling:</a:t>
                </a:r>
              </a:p>
            </p:txBody>
          </p:sp>
          <p:graphicFrame>
            <p:nvGraphicFramePr>
              <p:cNvPr id="43012" name="Object 22"/>
              <p:cNvGraphicFramePr>
                <a:graphicFrameLocks noChangeAspect="1"/>
              </p:cNvGraphicFramePr>
              <p:nvPr/>
            </p:nvGraphicFramePr>
            <p:xfrm>
              <a:off x="498" y="2459"/>
              <a:ext cx="1810" cy="4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038" name="Equation" r:id="rId10" imgW="1574640" imgH="393480" progId="Equation.3">
                      <p:embed/>
                    </p:oleObj>
                  </mc:Choice>
                  <mc:Fallback>
                    <p:oleObj name="Equation" r:id="rId10" imgW="1574640" imgH="393480" progId="Equation.3">
                      <p:embed/>
                      <p:pic>
                        <p:nvPicPr>
                          <p:cNvPr id="0" name="Object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8" y="2459"/>
                            <a:ext cx="1810" cy="4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3023" name="Group 104"/>
          <p:cNvGrpSpPr>
            <a:grpSpLocks/>
          </p:cNvGrpSpPr>
          <p:nvPr/>
        </p:nvGrpSpPr>
        <p:grpSpPr bwMode="auto">
          <a:xfrm>
            <a:off x="774700" y="1765300"/>
            <a:ext cx="4000500" cy="1447800"/>
            <a:chOff x="488" y="1112"/>
            <a:chExt cx="2520" cy="912"/>
          </a:xfrm>
        </p:grpSpPr>
        <p:grpSp>
          <p:nvGrpSpPr>
            <p:cNvPr id="43026" name="Group 86"/>
            <p:cNvGrpSpPr>
              <a:grpSpLocks/>
            </p:cNvGrpSpPr>
            <p:nvPr/>
          </p:nvGrpSpPr>
          <p:grpSpPr bwMode="auto">
            <a:xfrm>
              <a:off x="828" y="1288"/>
              <a:ext cx="588" cy="272"/>
              <a:chOff x="552" y="1288"/>
              <a:chExt cx="588" cy="272"/>
            </a:xfrm>
          </p:grpSpPr>
          <p:sp>
            <p:nvSpPr>
              <p:cNvPr id="43060" name="Freeform 87"/>
              <p:cNvSpPr>
                <a:spLocks/>
              </p:cNvSpPr>
              <p:nvPr/>
            </p:nvSpPr>
            <p:spPr bwMode="auto">
              <a:xfrm>
                <a:off x="576" y="1288"/>
                <a:ext cx="564" cy="260"/>
              </a:xfrm>
              <a:custGeom>
                <a:avLst/>
                <a:gdLst>
                  <a:gd name="T0" fmla="*/ 564 w 564"/>
                  <a:gd name="T1" fmla="*/ 0 h 260"/>
                  <a:gd name="T2" fmla="*/ 448 w 564"/>
                  <a:gd name="T3" fmla="*/ 28 h 260"/>
                  <a:gd name="T4" fmla="*/ 336 w 564"/>
                  <a:gd name="T5" fmla="*/ 20 h 260"/>
                  <a:gd name="T6" fmla="*/ 284 w 564"/>
                  <a:gd name="T7" fmla="*/ 68 h 260"/>
                  <a:gd name="T8" fmla="*/ 268 w 564"/>
                  <a:gd name="T9" fmla="*/ 136 h 260"/>
                  <a:gd name="T10" fmla="*/ 216 w 564"/>
                  <a:gd name="T11" fmla="*/ 172 h 260"/>
                  <a:gd name="T12" fmla="*/ 72 w 564"/>
                  <a:gd name="T13" fmla="*/ 200 h 260"/>
                  <a:gd name="T14" fmla="*/ 0 w 564"/>
                  <a:gd name="T15" fmla="*/ 260 h 2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260"/>
                  <a:gd name="T26" fmla="*/ 564 w 564"/>
                  <a:gd name="T27" fmla="*/ 260 h 2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260">
                    <a:moveTo>
                      <a:pt x="564" y="0"/>
                    </a:moveTo>
                    <a:cubicBezTo>
                      <a:pt x="525" y="12"/>
                      <a:pt x="486" y="25"/>
                      <a:pt x="448" y="28"/>
                    </a:cubicBezTo>
                    <a:cubicBezTo>
                      <a:pt x="410" y="31"/>
                      <a:pt x="363" y="13"/>
                      <a:pt x="336" y="20"/>
                    </a:cubicBezTo>
                    <a:cubicBezTo>
                      <a:pt x="309" y="27"/>
                      <a:pt x="295" y="49"/>
                      <a:pt x="284" y="68"/>
                    </a:cubicBezTo>
                    <a:cubicBezTo>
                      <a:pt x="273" y="87"/>
                      <a:pt x="279" y="119"/>
                      <a:pt x="268" y="136"/>
                    </a:cubicBezTo>
                    <a:cubicBezTo>
                      <a:pt x="257" y="153"/>
                      <a:pt x="249" y="161"/>
                      <a:pt x="216" y="172"/>
                    </a:cubicBezTo>
                    <a:cubicBezTo>
                      <a:pt x="183" y="183"/>
                      <a:pt x="108" y="185"/>
                      <a:pt x="72" y="200"/>
                    </a:cubicBezTo>
                    <a:cubicBezTo>
                      <a:pt x="36" y="215"/>
                      <a:pt x="18" y="237"/>
                      <a:pt x="0" y="260"/>
                    </a:cubicBezTo>
                  </a:path>
                </a:pathLst>
              </a:custGeom>
              <a:noFill/>
              <a:ln w="28575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1" name="Freeform 88"/>
              <p:cNvSpPr>
                <a:spLocks/>
              </p:cNvSpPr>
              <p:nvPr/>
            </p:nvSpPr>
            <p:spPr bwMode="auto">
              <a:xfrm>
                <a:off x="552" y="1496"/>
                <a:ext cx="64" cy="64"/>
              </a:xfrm>
              <a:custGeom>
                <a:avLst/>
                <a:gdLst>
                  <a:gd name="T0" fmla="*/ 0 w 64"/>
                  <a:gd name="T1" fmla="*/ 64 h 64"/>
                  <a:gd name="T2" fmla="*/ 16 w 64"/>
                  <a:gd name="T3" fmla="*/ 0 h 64"/>
                  <a:gd name="T4" fmla="*/ 24 w 64"/>
                  <a:gd name="T5" fmla="*/ 48 h 64"/>
                  <a:gd name="T6" fmla="*/ 64 w 64"/>
                  <a:gd name="T7" fmla="*/ 64 h 64"/>
                  <a:gd name="T8" fmla="*/ 0 w 64"/>
                  <a:gd name="T9" fmla="*/ 64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64"/>
                  <a:gd name="T17" fmla="*/ 64 w 64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64">
                    <a:moveTo>
                      <a:pt x="0" y="64"/>
                    </a:moveTo>
                    <a:lnTo>
                      <a:pt x="16" y="0"/>
                    </a:lnTo>
                    <a:lnTo>
                      <a:pt x="24" y="48"/>
                    </a:lnTo>
                    <a:lnTo>
                      <a:pt x="64" y="64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0099FF"/>
              </a:solidFill>
              <a:ln w="1270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27" name="Group 89"/>
            <p:cNvGrpSpPr>
              <a:grpSpLocks/>
            </p:cNvGrpSpPr>
            <p:nvPr/>
          </p:nvGrpSpPr>
          <p:grpSpPr bwMode="auto">
            <a:xfrm>
              <a:off x="1104" y="1288"/>
              <a:ext cx="588" cy="272"/>
              <a:chOff x="552" y="1288"/>
              <a:chExt cx="588" cy="272"/>
            </a:xfrm>
          </p:grpSpPr>
          <p:sp>
            <p:nvSpPr>
              <p:cNvPr id="43058" name="Freeform 90"/>
              <p:cNvSpPr>
                <a:spLocks/>
              </p:cNvSpPr>
              <p:nvPr/>
            </p:nvSpPr>
            <p:spPr bwMode="auto">
              <a:xfrm>
                <a:off x="576" y="1288"/>
                <a:ext cx="564" cy="260"/>
              </a:xfrm>
              <a:custGeom>
                <a:avLst/>
                <a:gdLst>
                  <a:gd name="T0" fmla="*/ 564 w 564"/>
                  <a:gd name="T1" fmla="*/ 0 h 260"/>
                  <a:gd name="T2" fmla="*/ 448 w 564"/>
                  <a:gd name="T3" fmla="*/ 28 h 260"/>
                  <a:gd name="T4" fmla="*/ 336 w 564"/>
                  <a:gd name="T5" fmla="*/ 20 h 260"/>
                  <a:gd name="T6" fmla="*/ 284 w 564"/>
                  <a:gd name="T7" fmla="*/ 68 h 260"/>
                  <a:gd name="T8" fmla="*/ 268 w 564"/>
                  <a:gd name="T9" fmla="*/ 136 h 260"/>
                  <a:gd name="T10" fmla="*/ 216 w 564"/>
                  <a:gd name="T11" fmla="*/ 172 h 260"/>
                  <a:gd name="T12" fmla="*/ 72 w 564"/>
                  <a:gd name="T13" fmla="*/ 200 h 260"/>
                  <a:gd name="T14" fmla="*/ 0 w 564"/>
                  <a:gd name="T15" fmla="*/ 260 h 2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260"/>
                  <a:gd name="T26" fmla="*/ 564 w 564"/>
                  <a:gd name="T27" fmla="*/ 260 h 2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260">
                    <a:moveTo>
                      <a:pt x="564" y="0"/>
                    </a:moveTo>
                    <a:cubicBezTo>
                      <a:pt x="525" y="12"/>
                      <a:pt x="486" y="25"/>
                      <a:pt x="448" y="28"/>
                    </a:cubicBezTo>
                    <a:cubicBezTo>
                      <a:pt x="410" y="31"/>
                      <a:pt x="363" y="13"/>
                      <a:pt x="336" y="20"/>
                    </a:cubicBezTo>
                    <a:cubicBezTo>
                      <a:pt x="309" y="27"/>
                      <a:pt x="295" y="49"/>
                      <a:pt x="284" y="68"/>
                    </a:cubicBezTo>
                    <a:cubicBezTo>
                      <a:pt x="273" y="87"/>
                      <a:pt x="279" y="119"/>
                      <a:pt x="268" y="136"/>
                    </a:cubicBezTo>
                    <a:cubicBezTo>
                      <a:pt x="257" y="153"/>
                      <a:pt x="249" y="161"/>
                      <a:pt x="216" y="172"/>
                    </a:cubicBezTo>
                    <a:cubicBezTo>
                      <a:pt x="183" y="183"/>
                      <a:pt x="108" y="185"/>
                      <a:pt x="72" y="200"/>
                    </a:cubicBezTo>
                    <a:cubicBezTo>
                      <a:pt x="36" y="215"/>
                      <a:pt x="18" y="237"/>
                      <a:pt x="0" y="260"/>
                    </a:cubicBezTo>
                  </a:path>
                </a:pathLst>
              </a:custGeom>
              <a:noFill/>
              <a:ln w="28575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9" name="Freeform 91"/>
              <p:cNvSpPr>
                <a:spLocks/>
              </p:cNvSpPr>
              <p:nvPr/>
            </p:nvSpPr>
            <p:spPr bwMode="auto">
              <a:xfrm>
                <a:off x="552" y="1496"/>
                <a:ext cx="64" cy="64"/>
              </a:xfrm>
              <a:custGeom>
                <a:avLst/>
                <a:gdLst>
                  <a:gd name="T0" fmla="*/ 0 w 64"/>
                  <a:gd name="T1" fmla="*/ 64 h 64"/>
                  <a:gd name="T2" fmla="*/ 16 w 64"/>
                  <a:gd name="T3" fmla="*/ 0 h 64"/>
                  <a:gd name="T4" fmla="*/ 24 w 64"/>
                  <a:gd name="T5" fmla="*/ 48 h 64"/>
                  <a:gd name="T6" fmla="*/ 64 w 64"/>
                  <a:gd name="T7" fmla="*/ 64 h 64"/>
                  <a:gd name="T8" fmla="*/ 0 w 64"/>
                  <a:gd name="T9" fmla="*/ 64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64"/>
                  <a:gd name="T17" fmla="*/ 64 w 64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64">
                    <a:moveTo>
                      <a:pt x="0" y="64"/>
                    </a:moveTo>
                    <a:lnTo>
                      <a:pt x="16" y="0"/>
                    </a:lnTo>
                    <a:lnTo>
                      <a:pt x="24" y="48"/>
                    </a:lnTo>
                    <a:lnTo>
                      <a:pt x="64" y="64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0099FF"/>
              </a:solidFill>
              <a:ln w="1270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28" name="Group 92"/>
            <p:cNvGrpSpPr>
              <a:grpSpLocks/>
            </p:cNvGrpSpPr>
            <p:nvPr/>
          </p:nvGrpSpPr>
          <p:grpSpPr bwMode="auto">
            <a:xfrm>
              <a:off x="1380" y="1288"/>
              <a:ext cx="588" cy="272"/>
              <a:chOff x="552" y="1288"/>
              <a:chExt cx="588" cy="272"/>
            </a:xfrm>
          </p:grpSpPr>
          <p:sp>
            <p:nvSpPr>
              <p:cNvPr id="43056" name="Freeform 93"/>
              <p:cNvSpPr>
                <a:spLocks/>
              </p:cNvSpPr>
              <p:nvPr/>
            </p:nvSpPr>
            <p:spPr bwMode="auto">
              <a:xfrm>
                <a:off x="576" y="1288"/>
                <a:ext cx="564" cy="260"/>
              </a:xfrm>
              <a:custGeom>
                <a:avLst/>
                <a:gdLst>
                  <a:gd name="T0" fmla="*/ 564 w 564"/>
                  <a:gd name="T1" fmla="*/ 0 h 260"/>
                  <a:gd name="T2" fmla="*/ 448 w 564"/>
                  <a:gd name="T3" fmla="*/ 28 h 260"/>
                  <a:gd name="T4" fmla="*/ 336 w 564"/>
                  <a:gd name="T5" fmla="*/ 20 h 260"/>
                  <a:gd name="T6" fmla="*/ 284 w 564"/>
                  <a:gd name="T7" fmla="*/ 68 h 260"/>
                  <a:gd name="T8" fmla="*/ 268 w 564"/>
                  <a:gd name="T9" fmla="*/ 136 h 260"/>
                  <a:gd name="T10" fmla="*/ 216 w 564"/>
                  <a:gd name="T11" fmla="*/ 172 h 260"/>
                  <a:gd name="T12" fmla="*/ 72 w 564"/>
                  <a:gd name="T13" fmla="*/ 200 h 260"/>
                  <a:gd name="T14" fmla="*/ 0 w 564"/>
                  <a:gd name="T15" fmla="*/ 260 h 2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260"/>
                  <a:gd name="T26" fmla="*/ 564 w 564"/>
                  <a:gd name="T27" fmla="*/ 260 h 2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260">
                    <a:moveTo>
                      <a:pt x="564" y="0"/>
                    </a:moveTo>
                    <a:cubicBezTo>
                      <a:pt x="525" y="12"/>
                      <a:pt x="486" y="25"/>
                      <a:pt x="448" y="28"/>
                    </a:cubicBezTo>
                    <a:cubicBezTo>
                      <a:pt x="410" y="31"/>
                      <a:pt x="363" y="13"/>
                      <a:pt x="336" y="20"/>
                    </a:cubicBezTo>
                    <a:cubicBezTo>
                      <a:pt x="309" y="27"/>
                      <a:pt x="295" y="49"/>
                      <a:pt x="284" y="68"/>
                    </a:cubicBezTo>
                    <a:cubicBezTo>
                      <a:pt x="273" y="87"/>
                      <a:pt x="279" y="119"/>
                      <a:pt x="268" y="136"/>
                    </a:cubicBezTo>
                    <a:cubicBezTo>
                      <a:pt x="257" y="153"/>
                      <a:pt x="249" y="161"/>
                      <a:pt x="216" y="172"/>
                    </a:cubicBezTo>
                    <a:cubicBezTo>
                      <a:pt x="183" y="183"/>
                      <a:pt x="108" y="185"/>
                      <a:pt x="72" y="200"/>
                    </a:cubicBezTo>
                    <a:cubicBezTo>
                      <a:pt x="36" y="215"/>
                      <a:pt x="18" y="237"/>
                      <a:pt x="0" y="260"/>
                    </a:cubicBezTo>
                  </a:path>
                </a:pathLst>
              </a:custGeom>
              <a:noFill/>
              <a:ln w="28575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7" name="Freeform 94"/>
              <p:cNvSpPr>
                <a:spLocks/>
              </p:cNvSpPr>
              <p:nvPr/>
            </p:nvSpPr>
            <p:spPr bwMode="auto">
              <a:xfrm>
                <a:off x="552" y="1496"/>
                <a:ext cx="64" cy="64"/>
              </a:xfrm>
              <a:custGeom>
                <a:avLst/>
                <a:gdLst>
                  <a:gd name="T0" fmla="*/ 0 w 64"/>
                  <a:gd name="T1" fmla="*/ 64 h 64"/>
                  <a:gd name="T2" fmla="*/ 16 w 64"/>
                  <a:gd name="T3" fmla="*/ 0 h 64"/>
                  <a:gd name="T4" fmla="*/ 24 w 64"/>
                  <a:gd name="T5" fmla="*/ 48 h 64"/>
                  <a:gd name="T6" fmla="*/ 64 w 64"/>
                  <a:gd name="T7" fmla="*/ 64 h 64"/>
                  <a:gd name="T8" fmla="*/ 0 w 64"/>
                  <a:gd name="T9" fmla="*/ 64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64"/>
                  <a:gd name="T17" fmla="*/ 64 w 64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64">
                    <a:moveTo>
                      <a:pt x="0" y="64"/>
                    </a:moveTo>
                    <a:lnTo>
                      <a:pt x="16" y="0"/>
                    </a:lnTo>
                    <a:lnTo>
                      <a:pt x="24" y="48"/>
                    </a:lnTo>
                    <a:lnTo>
                      <a:pt x="64" y="64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0099FF"/>
              </a:solidFill>
              <a:ln w="1270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29" name="Group 95"/>
            <p:cNvGrpSpPr>
              <a:grpSpLocks/>
            </p:cNvGrpSpPr>
            <p:nvPr/>
          </p:nvGrpSpPr>
          <p:grpSpPr bwMode="auto">
            <a:xfrm>
              <a:off x="1656" y="1288"/>
              <a:ext cx="588" cy="272"/>
              <a:chOff x="552" y="1288"/>
              <a:chExt cx="588" cy="272"/>
            </a:xfrm>
          </p:grpSpPr>
          <p:sp>
            <p:nvSpPr>
              <p:cNvPr id="43054" name="Freeform 96"/>
              <p:cNvSpPr>
                <a:spLocks/>
              </p:cNvSpPr>
              <p:nvPr/>
            </p:nvSpPr>
            <p:spPr bwMode="auto">
              <a:xfrm>
                <a:off x="576" y="1288"/>
                <a:ext cx="564" cy="260"/>
              </a:xfrm>
              <a:custGeom>
                <a:avLst/>
                <a:gdLst>
                  <a:gd name="T0" fmla="*/ 564 w 564"/>
                  <a:gd name="T1" fmla="*/ 0 h 260"/>
                  <a:gd name="T2" fmla="*/ 448 w 564"/>
                  <a:gd name="T3" fmla="*/ 28 h 260"/>
                  <a:gd name="T4" fmla="*/ 336 w 564"/>
                  <a:gd name="T5" fmla="*/ 20 h 260"/>
                  <a:gd name="T6" fmla="*/ 284 w 564"/>
                  <a:gd name="T7" fmla="*/ 68 h 260"/>
                  <a:gd name="T8" fmla="*/ 268 w 564"/>
                  <a:gd name="T9" fmla="*/ 136 h 260"/>
                  <a:gd name="T10" fmla="*/ 216 w 564"/>
                  <a:gd name="T11" fmla="*/ 172 h 260"/>
                  <a:gd name="T12" fmla="*/ 72 w 564"/>
                  <a:gd name="T13" fmla="*/ 200 h 260"/>
                  <a:gd name="T14" fmla="*/ 0 w 564"/>
                  <a:gd name="T15" fmla="*/ 260 h 2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260"/>
                  <a:gd name="T26" fmla="*/ 564 w 564"/>
                  <a:gd name="T27" fmla="*/ 260 h 2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260">
                    <a:moveTo>
                      <a:pt x="564" y="0"/>
                    </a:moveTo>
                    <a:cubicBezTo>
                      <a:pt x="525" y="12"/>
                      <a:pt x="486" y="25"/>
                      <a:pt x="448" y="28"/>
                    </a:cubicBezTo>
                    <a:cubicBezTo>
                      <a:pt x="410" y="31"/>
                      <a:pt x="363" y="13"/>
                      <a:pt x="336" y="20"/>
                    </a:cubicBezTo>
                    <a:cubicBezTo>
                      <a:pt x="309" y="27"/>
                      <a:pt x="295" y="49"/>
                      <a:pt x="284" y="68"/>
                    </a:cubicBezTo>
                    <a:cubicBezTo>
                      <a:pt x="273" y="87"/>
                      <a:pt x="279" y="119"/>
                      <a:pt x="268" y="136"/>
                    </a:cubicBezTo>
                    <a:cubicBezTo>
                      <a:pt x="257" y="153"/>
                      <a:pt x="249" y="161"/>
                      <a:pt x="216" y="172"/>
                    </a:cubicBezTo>
                    <a:cubicBezTo>
                      <a:pt x="183" y="183"/>
                      <a:pt x="108" y="185"/>
                      <a:pt x="72" y="200"/>
                    </a:cubicBezTo>
                    <a:cubicBezTo>
                      <a:pt x="36" y="215"/>
                      <a:pt x="18" y="237"/>
                      <a:pt x="0" y="260"/>
                    </a:cubicBezTo>
                  </a:path>
                </a:pathLst>
              </a:custGeom>
              <a:noFill/>
              <a:ln w="28575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5" name="Freeform 97"/>
              <p:cNvSpPr>
                <a:spLocks/>
              </p:cNvSpPr>
              <p:nvPr/>
            </p:nvSpPr>
            <p:spPr bwMode="auto">
              <a:xfrm>
                <a:off x="552" y="1496"/>
                <a:ext cx="64" cy="64"/>
              </a:xfrm>
              <a:custGeom>
                <a:avLst/>
                <a:gdLst>
                  <a:gd name="T0" fmla="*/ 0 w 64"/>
                  <a:gd name="T1" fmla="*/ 64 h 64"/>
                  <a:gd name="T2" fmla="*/ 16 w 64"/>
                  <a:gd name="T3" fmla="*/ 0 h 64"/>
                  <a:gd name="T4" fmla="*/ 24 w 64"/>
                  <a:gd name="T5" fmla="*/ 48 h 64"/>
                  <a:gd name="T6" fmla="*/ 64 w 64"/>
                  <a:gd name="T7" fmla="*/ 64 h 64"/>
                  <a:gd name="T8" fmla="*/ 0 w 64"/>
                  <a:gd name="T9" fmla="*/ 64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64"/>
                  <a:gd name="T17" fmla="*/ 64 w 64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64">
                    <a:moveTo>
                      <a:pt x="0" y="64"/>
                    </a:moveTo>
                    <a:lnTo>
                      <a:pt x="16" y="0"/>
                    </a:lnTo>
                    <a:lnTo>
                      <a:pt x="24" y="48"/>
                    </a:lnTo>
                    <a:lnTo>
                      <a:pt x="64" y="64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0099FF"/>
              </a:solidFill>
              <a:ln w="1270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30" name="Group 98"/>
            <p:cNvGrpSpPr>
              <a:grpSpLocks/>
            </p:cNvGrpSpPr>
            <p:nvPr/>
          </p:nvGrpSpPr>
          <p:grpSpPr bwMode="auto">
            <a:xfrm>
              <a:off x="1932" y="1288"/>
              <a:ext cx="588" cy="272"/>
              <a:chOff x="552" y="1288"/>
              <a:chExt cx="588" cy="272"/>
            </a:xfrm>
          </p:grpSpPr>
          <p:sp>
            <p:nvSpPr>
              <p:cNvPr id="43052" name="Freeform 99"/>
              <p:cNvSpPr>
                <a:spLocks/>
              </p:cNvSpPr>
              <p:nvPr/>
            </p:nvSpPr>
            <p:spPr bwMode="auto">
              <a:xfrm>
                <a:off x="576" y="1288"/>
                <a:ext cx="564" cy="260"/>
              </a:xfrm>
              <a:custGeom>
                <a:avLst/>
                <a:gdLst>
                  <a:gd name="T0" fmla="*/ 564 w 564"/>
                  <a:gd name="T1" fmla="*/ 0 h 260"/>
                  <a:gd name="T2" fmla="*/ 448 w 564"/>
                  <a:gd name="T3" fmla="*/ 28 h 260"/>
                  <a:gd name="T4" fmla="*/ 336 w 564"/>
                  <a:gd name="T5" fmla="*/ 20 h 260"/>
                  <a:gd name="T6" fmla="*/ 284 w 564"/>
                  <a:gd name="T7" fmla="*/ 68 h 260"/>
                  <a:gd name="T8" fmla="*/ 268 w 564"/>
                  <a:gd name="T9" fmla="*/ 136 h 260"/>
                  <a:gd name="T10" fmla="*/ 216 w 564"/>
                  <a:gd name="T11" fmla="*/ 172 h 260"/>
                  <a:gd name="T12" fmla="*/ 72 w 564"/>
                  <a:gd name="T13" fmla="*/ 200 h 260"/>
                  <a:gd name="T14" fmla="*/ 0 w 564"/>
                  <a:gd name="T15" fmla="*/ 260 h 2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260"/>
                  <a:gd name="T26" fmla="*/ 564 w 564"/>
                  <a:gd name="T27" fmla="*/ 260 h 2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260">
                    <a:moveTo>
                      <a:pt x="564" y="0"/>
                    </a:moveTo>
                    <a:cubicBezTo>
                      <a:pt x="525" y="12"/>
                      <a:pt x="486" y="25"/>
                      <a:pt x="448" y="28"/>
                    </a:cubicBezTo>
                    <a:cubicBezTo>
                      <a:pt x="410" y="31"/>
                      <a:pt x="363" y="13"/>
                      <a:pt x="336" y="20"/>
                    </a:cubicBezTo>
                    <a:cubicBezTo>
                      <a:pt x="309" y="27"/>
                      <a:pt x="295" y="49"/>
                      <a:pt x="284" y="68"/>
                    </a:cubicBezTo>
                    <a:cubicBezTo>
                      <a:pt x="273" y="87"/>
                      <a:pt x="279" y="119"/>
                      <a:pt x="268" y="136"/>
                    </a:cubicBezTo>
                    <a:cubicBezTo>
                      <a:pt x="257" y="153"/>
                      <a:pt x="249" y="161"/>
                      <a:pt x="216" y="172"/>
                    </a:cubicBezTo>
                    <a:cubicBezTo>
                      <a:pt x="183" y="183"/>
                      <a:pt x="108" y="185"/>
                      <a:pt x="72" y="200"/>
                    </a:cubicBezTo>
                    <a:cubicBezTo>
                      <a:pt x="36" y="215"/>
                      <a:pt x="18" y="237"/>
                      <a:pt x="0" y="260"/>
                    </a:cubicBezTo>
                  </a:path>
                </a:pathLst>
              </a:custGeom>
              <a:noFill/>
              <a:ln w="28575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3" name="Freeform 100"/>
              <p:cNvSpPr>
                <a:spLocks/>
              </p:cNvSpPr>
              <p:nvPr/>
            </p:nvSpPr>
            <p:spPr bwMode="auto">
              <a:xfrm>
                <a:off x="552" y="1496"/>
                <a:ext cx="64" cy="64"/>
              </a:xfrm>
              <a:custGeom>
                <a:avLst/>
                <a:gdLst>
                  <a:gd name="T0" fmla="*/ 0 w 64"/>
                  <a:gd name="T1" fmla="*/ 64 h 64"/>
                  <a:gd name="T2" fmla="*/ 16 w 64"/>
                  <a:gd name="T3" fmla="*/ 0 h 64"/>
                  <a:gd name="T4" fmla="*/ 24 w 64"/>
                  <a:gd name="T5" fmla="*/ 48 h 64"/>
                  <a:gd name="T6" fmla="*/ 64 w 64"/>
                  <a:gd name="T7" fmla="*/ 64 h 64"/>
                  <a:gd name="T8" fmla="*/ 0 w 64"/>
                  <a:gd name="T9" fmla="*/ 64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64"/>
                  <a:gd name="T17" fmla="*/ 64 w 64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64">
                    <a:moveTo>
                      <a:pt x="0" y="64"/>
                    </a:moveTo>
                    <a:lnTo>
                      <a:pt x="16" y="0"/>
                    </a:lnTo>
                    <a:lnTo>
                      <a:pt x="24" y="48"/>
                    </a:lnTo>
                    <a:lnTo>
                      <a:pt x="64" y="64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0099FF"/>
              </a:solidFill>
              <a:ln w="1270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31" name="Group 101"/>
            <p:cNvGrpSpPr>
              <a:grpSpLocks/>
            </p:cNvGrpSpPr>
            <p:nvPr/>
          </p:nvGrpSpPr>
          <p:grpSpPr bwMode="auto">
            <a:xfrm>
              <a:off x="2208" y="1288"/>
              <a:ext cx="588" cy="272"/>
              <a:chOff x="552" y="1288"/>
              <a:chExt cx="588" cy="272"/>
            </a:xfrm>
          </p:grpSpPr>
          <p:sp>
            <p:nvSpPr>
              <p:cNvPr id="43050" name="Freeform 102"/>
              <p:cNvSpPr>
                <a:spLocks/>
              </p:cNvSpPr>
              <p:nvPr/>
            </p:nvSpPr>
            <p:spPr bwMode="auto">
              <a:xfrm>
                <a:off x="576" y="1288"/>
                <a:ext cx="564" cy="260"/>
              </a:xfrm>
              <a:custGeom>
                <a:avLst/>
                <a:gdLst>
                  <a:gd name="T0" fmla="*/ 564 w 564"/>
                  <a:gd name="T1" fmla="*/ 0 h 260"/>
                  <a:gd name="T2" fmla="*/ 448 w 564"/>
                  <a:gd name="T3" fmla="*/ 28 h 260"/>
                  <a:gd name="T4" fmla="*/ 336 w 564"/>
                  <a:gd name="T5" fmla="*/ 20 h 260"/>
                  <a:gd name="T6" fmla="*/ 284 w 564"/>
                  <a:gd name="T7" fmla="*/ 68 h 260"/>
                  <a:gd name="T8" fmla="*/ 268 w 564"/>
                  <a:gd name="T9" fmla="*/ 136 h 260"/>
                  <a:gd name="T10" fmla="*/ 216 w 564"/>
                  <a:gd name="T11" fmla="*/ 172 h 260"/>
                  <a:gd name="T12" fmla="*/ 72 w 564"/>
                  <a:gd name="T13" fmla="*/ 200 h 260"/>
                  <a:gd name="T14" fmla="*/ 0 w 564"/>
                  <a:gd name="T15" fmla="*/ 260 h 2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260"/>
                  <a:gd name="T26" fmla="*/ 564 w 564"/>
                  <a:gd name="T27" fmla="*/ 260 h 2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260">
                    <a:moveTo>
                      <a:pt x="564" y="0"/>
                    </a:moveTo>
                    <a:cubicBezTo>
                      <a:pt x="525" y="12"/>
                      <a:pt x="486" y="25"/>
                      <a:pt x="448" y="28"/>
                    </a:cubicBezTo>
                    <a:cubicBezTo>
                      <a:pt x="410" y="31"/>
                      <a:pt x="363" y="13"/>
                      <a:pt x="336" y="20"/>
                    </a:cubicBezTo>
                    <a:cubicBezTo>
                      <a:pt x="309" y="27"/>
                      <a:pt x="295" y="49"/>
                      <a:pt x="284" y="68"/>
                    </a:cubicBezTo>
                    <a:cubicBezTo>
                      <a:pt x="273" y="87"/>
                      <a:pt x="279" y="119"/>
                      <a:pt x="268" y="136"/>
                    </a:cubicBezTo>
                    <a:cubicBezTo>
                      <a:pt x="257" y="153"/>
                      <a:pt x="249" y="161"/>
                      <a:pt x="216" y="172"/>
                    </a:cubicBezTo>
                    <a:cubicBezTo>
                      <a:pt x="183" y="183"/>
                      <a:pt x="108" y="185"/>
                      <a:pt x="72" y="200"/>
                    </a:cubicBezTo>
                    <a:cubicBezTo>
                      <a:pt x="36" y="215"/>
                      <a:pt x="18" y="237"/>
                      <a:pt x="0" y="260"/>
                    </a:cubicBezTo>
                  </a:path>
                </a:pathLst>
              </a:custGeom>
              <a:noFill/>
              <a:ln w="28575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1" name="Freeform 103"/>
              <p:cNvSpPr>
                <a:spLocks/>
              </p:cNvSpPr>
              <p:nvPr/>
            </p:nvSpPr>
            <p:spPr bwMode="auto">
              <a:xfrm>
                <a:off x="552" y="1496"/>
                <a:ext cx="64" cy="64"/>
              </a:xfrm>
              <a:custGeom>
                <a:avLst/>
                <a:gdLst>
                  <a:gd name="T0" fmla="*/ 0 w 64"/>
                  <a:gd name="T1" fmla="*/ 64 h 64"/>
                  <a:gd name="T2" fmla="*/ 16 w 64"/>
                  <a:gd name="T3" fmla="*/ 0 h 64"/>
                  <a:gd name="T4" fmla="*/ 24 w 64"/>
                  <a:gd name="T5" fmla="*/ 48 h 64"/>
                  <a:gd name="T6" fmla="*/ 64 w 64"/>
                  <a:gd name="T7" fmla="*/ 64 h 64"/>
                  <a:gd name="T8" fmla="*/ 0 w 64"/>
                  <a:gd name="T9" fmla="*/ 64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64"/>
                  <a:gd name="T17" fmla="*/ 64 w 64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64">
                    <a:moveTo>
                      <a:pt x="0" y="64"/>
                    </a:moveTo>
                    <a:lnTo>
                      <a:pt x="16" y="0"/>
                    </a:lnTo>
                    <a:lnTo>
                      <a:pt x="24" y="48"/>
                    </a:lnTo>
                    <a:lnTo>
                      <a:pt x="64" y="64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0099FF"/>
              </a:solidFill>
              <a:ln w="1270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32" name="Rectangle 25"/>
            <p:cNvSpPr>
              <a:spLocks noChangeArrowheads="1"/>
            </p:cNvSpPr>
            <p:nvPr/>
          </p:nvSpPr>
          <p:spPr bwMode="auto">
            <a:xfrm>
              <a:off x="2768" y="1304"/>
              <a:ext cx="1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99FF"/>
                  </a:solidFill>
                  <a:latin typeface="Symbol" pitchFamily="18" charset="2"/>
                </a:rPr>
                <a:t>s</a:t>
              </a:r>
              <a:endParaRPr lang="en-US"/>
            </a:p>
          </p:txBody>
        </p:sp>
        <p:grpSp>
          <p:nvGrpSpPr>
            <p:cNvPr id="43033" name="Group 31"/>
            <p:cNvGrpSpPr>
              <a:grpSpLocks/>
            </p:cNvGrpSpPr>
            <p:nvPr/>
          </p:nvGrpSpPr>
          <p:grpSpPr bwMode="auto">
            <a:xfrm>
              <a:off x="2640" y="1568"/>
              <a:ext cx="368" cy="120"/>
              <a:chOff x="2640" y="1568"/>
              <a:chExt cx="368" cy="120"/>
            </a:xfrm>
          </p:grpSpPr>
          <p:grpSp>
            <p:nvGrpSpPr>
              <p:cNvPr id="43045" name="Group 29"/>
              <p:cNvGrpSpPr>
                <a:grpSpLocks/>
              </p:cNvGrpSpPr>
              <p:nvPr/>
            </p:nvGrpSpPr>
            <p:grpSpPr bwMode="auto">
              <a:xfrm>
                <a:off x="2640" y="1584"/>
                <a:ext cx="368" cy="96"/>
                <a:chOff x="2640" y="1584"/>
                <a:chExt cx="368" cy="96"/>
              </a:xfrm>
            </p:grpSpPr>
            <p:sp>
              <p:nvSpPr>
                <p:cNvPr id="43047" name="Freeform 26"/>
                <p:cNvSpPr>
                  <a:spLocks/>
                </p:cNvSpPr>
                <p:nvPr/>
              </p:nvSpPr>
              <p:spPr bwMode="auto">
                <a:xfrm>
                  <a:off x="2640" y="1584"/>
                  <a:ext cx="56" cy="96"/>
                </a:xfrm>
                <a:custGeom>
                  <a:avLst/>
                  <a:gdLst>
                    <a:gd name="T0" fmla="*/ 0 w 56"/>
                    <a:gd name="T1" fmla="*/ 48 h 96"/>
                    <a:gd name="T2" fmla="*/ 56 w 56"/>
                    <a:gd name="T3" fmla="*/ 0 h 96"/>
                    <a:gd name="T4" fmla="*/ 40 w 56"/>
                    <a:gd name="T5" fmla="*/ 48 h 96"/>
                    <a:gd name="T6" fmla="*/ 56 w 56"/>
                    <a:gd name="T7" fmla="*/ 96 h 96"/>
                    <a:gd name="T8" fmla="*/ 0 w 56"/>
                    <a:gd name="T9" fmla="*/ 48 h 9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6"/>
                    <a:gd name="T16" fmla="*/ 0 h 96"/>
                    <a:gd name="T17" fmla="*/ 56 w 56"/>
                    <a:gd name="T18" fmla="*/ 96 h 9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6" h="96">
                      <a:moveTo>
                        <a:pt x="0" y="48"/>
                      </a:moveTo>
                      <a:lnTo>
                        <a:pt x="56" y="0"/>
                      </a:lnTo>
                      <a:lnTo>
                        <a:pt x="40" y="48"/>
                      </a:lnTo>
                      <a:lnTo>
                        <a:pt x="56" y="96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99FF"/>
                </a:solidFill>
                <a:ln w="12700">
                  <a:solidFill>
                    <a:srgbClr val="0099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8" name="Freeform 27"/>
                <p:cNvSpPr>
                  <a:spLocks/>
                </p:cNvSpPr>
                <p:nvPr/>
              </p:nvSpPr>
              <p:spPr bwMode="auto">
                <a:xfrm>
                  <a:off x="2952" y="1584"/>
                  <a:ext cx="56" cy="96"/>
                </a:xfrm>
                <a:custGeom>
                  <a:avLst/>
                  <a:gdLst>
                    <a:gd name="T0" fmla="*/ 56 w 56"/>
                    <a:gd name="T1" fmla="*/ 48 h 96"/>
                    <a:gd name="T2" fmla="*/ 0 w 56"/>
                    <a:gd name="T3" fmla="*/ 96 h 96"/>
                    <a:gd name="T4" fmla="*/ 16 w 56"/>
                    <a:gd name="T5" fmla="*/ 48 h 96"/>
                    <a:gd name="T6" fmla="*/ 0 w 56"/>
                    <a:gd name="T7" fmla="*/ 0 h 96"/>
                    <a:gd name="T8" fmla="*/ 56 w 56"/>
                    <a:gd name="T9" fmla="*/ 48 h 9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6"/>
                    <a:gd name="T16" fmla="*/ 0 h 96"/>
                    <a:gd name="T17" fmla="*/ 56 w 56"/>
                    <a:gd name="T18" fmla="*/ 96 h 9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6" h="96">
                      <a:moveTo>
                        <a:pt x="56" y="48"/>
                      </a:moveTo>
                      <a:lnTo>
                        <a:pt x="0" y="96"/>
                      </a:lnTo>
                      <a:lnTo>
                        <a:pt x="16" y="48"/>
                      </a:lnTo>
                      <a:lnTo>
                        <a:pt x="0" y="0"/>
                      </a:lnTo>
                      <a:lnTo>
                        <a:pt x="56" y="48"/>
                      </a:lnTo>
                      <a:close/>
                    </a:path>
                  </a:pathLst>
                </a:custGeom>
                <a:solidFill>
                  <a:srgbClr val="0099FF"/>
                </a:solidFill>
                <a:ln w="12700">
                  <a:solidFill>
                    <a:srgbClr val="0099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9" name="Line 28"/>
                <p:cNvSpPr>
                  <a:spLocks noChangeShapeType="1"/>
                </p:cNvSpPr>
                <p:nvPr/>
              </p:nvSpPr>
              <p:spPr bwMode="auto">
                <a:xfrm>
                  <a:off x="2680" y="1632"/>
                  <a:ext cx="288" cy="1"/>
                </a:xfrm>
                <a:prstGeom prst="line">
                  <a:avLst/>
                </a:prstGeom>
                <a:noFill/>
                <a:ln w="25400">
                  <a:solidFill>
                    <a:srgbClr val="0099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43046" name="Rectangle 30"/>
              <p:cNvSpPr>
                <a:spLocks noChangeArrowheads="1"/>
              </p:cNvSpPr>
              <p:nvPr/>
            </p:nvSpPr>
            <p:spPr bwMode="auto">
              <a:xfrm>
                <a:off x="2768" y="1568"/>
                <a:ext cx="104" cy="120"/>
              </a:xfrm>
              <a:prstGeom prst="rect">
                <a:avLst/>
              </a:prstGeom>
              <a:solidFill>
                <a:srgbClr val="99CCFF"/>
              </a:solidFill>
              <a:ln w="25400">
                <a:solidFill>
                  <a:srgbClr val="0099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34" name="Rectangle 32"/>
            <p:cNvSpPr>
              <a:spLocks noChangeArrowheads="1"/>
            </p:cNvSpPr>
            <p:nvPr/>
          </p:nvSpPr>
          <p:spPr bwMode="auto">
            <a:xfrm>
              <a:off x="1304" y="1112"/>
              <a:ext cx="83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99FF"/>
                  </a:solidFill>
                  <a:latin typeface="Arial" pitchFamily="34" charset="0"/>
                </a:rPr>
                <a:t>rapid quench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3035" name="Rectangle 33"/>
            <p:cNvSpPr>
              <a:spLocks noChangeArrowheads="1"/>
            </p:cNvSpPr>
            <p:nvPr/>
          </p:nvSpPr>
          <p:spPr bwMode="auto">
            <a:xfrm>
              <a:off x="488" y="1568"/>
              <a:ext cx="2160" cy="136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36" name="Rectangle 34"/>
            <p:cNvSpPr>
              <a:spLocks noChangeArrowheads="1"/>
            </p:cNvSpPr>
            <p:nvPr/>
          </p:nvSpPr>
          <p:spPr bwMode="auto">
            <a:xfrm>
              <a:off x="488" y="1696"/>
              <a:ext cx="2160" cy="328"/>
            </a:xfrm>
            <a:prstGeom prst="rect">
              <a:avLst/>
            </a:prstGeom>
            <a:solidFill>
              <a:srgbClr val="FF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37" name="Rectangle 35"/>
            <p:cNvSpPr>
              <a:spLocks noChangeArrowheads="1"/>
            </p:cNvSpPr>
            <p:nvPr/>
          </p:nvSpPr>
          <p:spPr bwMode="auto">
            <a:xfrm>
              <a:off x="824" y="1760"/>
              <a:ext cx="96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resists contraction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3038" name="Rectangle 36"/>
            <p:cNvSpPr>
              <a:spLocks noChangeArrowheads="1"/>
            </p:cNvSpPr>
            <p:nvPr/>
          </p:nvSpPr>
          <p:spPr bwMode="auto">
            <a:xfrm>
              <a:off x="536" y="1552"/>
              <a:ext cx="16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tries to contract during cooling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3039" name="Line 38"/>
            <p:cNvSpPr>
              <a:spLocks noChangeShapeType="1"/>
            </p:cNvSpPr>
            <p:nvPr/>
          </p:nvSpPr>
          <p:spPr bwMode="auto">
            <a:xfrm flipH="1" flipV="1">
              <a:off x="576" y="1544"/>
              <a:ext cx="8" cy="8"/>
            </a:xfrm>
            <a:prstGeom prst="line">
              <a:avLst/>
            </a:prstGeom>
            <a:noFill/>
            <a:ln w="2540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43040" name="Group 85"/>
            <p:cNvGrpSpPr>
              <a:grpSpLocks/>
            </p:cNvGrpSpPr>
            <p:nvPr/>
          </p:nvGrpSpPr>
          <p:grpSpPr bwMode="auto">
            <a:xfrm>
              <a:off x="552" y="1288"/>
              <a:ext cx="588" cy="272"/>
              <a:chOff x="552" y="1288"/>
              <a:chExt cx="588" cy="272"/>
            </a:xfrm>
          </p:grpSpPr>
          <p:sp>
            <p:nvSpPr>
              <p:cNvPr id="43043" name="Freeform 84"/>
              <p:cNvSpPr>
                <a:spLocks/>
              </p:cNvSpPr>
              <p:nvPr/>
            </p:nvSpPr>
            <p:spPr bwMode="auto">
              <a:xfrm>
                <a:off x="576" y="1288"/>
                <a:ext cx="564" cy="260"/>
              </a:xfrm>
              <a:custGeom>
                <a:avLst/>
                <a:gdLst>
                  <a:gd name="T0" fmla="*/ 564 w 564"/>
                  <a:gd name="T1" fmla="*/ 0 h 260"/>
                  <a:gd name="T2" fmla="*/ 448 w 564"/>
                  <a:gd name="T3" fmla="*/ 28 h 260"/>
                  <a:gd name="T4" fmla="*/ 336 w 564"/>
                  <a:gd name="T5" fmla="*/ 20 h 260"/>
                  <a:gd name="T6" fmla="*/ 284 w 564"/>
                  <a:gd name="T7" fmla="*/ 68 h 260"/>
                  <a:gd name="T8" fmla="*/ 268 w 564"/>
                  <a:gd name="T9" fmla="*/ 136 h 260"/>
                  <a:gd name="T10" fmla="*/ 216 w 564"/>
                  <a:gd name="T11" fmla="*/ 172 h 260"/>
                  <a:gd name="T12" fmla="*/ 72 w 564"/>
                  <a:gd name="T13" fmla="*/ 200 h 260"/>
                  <a:gd name="T14" fmla="*/ 0 w 564"/>
                  <a:gd name="T15" fmla="*/ 260 h 2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260"/>
                  <a:gd name="T26" fmla="*/ 564 w 564"/>
                  <a:gd name="T27" fmla="*/ 260 h 2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260">
                    <a:moveTo>
                      <a:pt x="564" y="0"/>
                    </a:moveTo>
                    <a:cubicBezTo>
                      <a:pt x="525" y="12"/>
                      <a:pt x="486" y="25"/>
                      <a:pt x="448" y="28"/>
                    </a:cubicBezTo>
                    <a:cubicBezTo>
                      <a:pt x="410" y="31"/>
                      <a:pt x="363" y="13"/>
                      <a:pt x="336" y="20"/>
                    </a:cubicBezTo>
                    <a:cubicBezTo>
                      <a:pt x="309" y="27"/>
                      <a:pt x="295" y="49"/>
                      <a:pt x="284" y="68"/>
                    </a:cubicBezTo>
                    <a:cubicBezTo>
                      <a:pt x="273" y="87"/>
                      <a:pt x="279" y="119"/>
                      <a:pt x="268" y="136"/>
                    </a:cubicBezTo>
                    <a:cubicBezTo>
                      <a:pt x="257" y="153"/>
                      <a:pt x="249" y="161"/>
                      <a:pt x="216" y="172"/>
                    </a:cubicBezTo>
                    <a:cubicBezTo>
                      <a:pt x="183" y="183"/>
                      <a:pt x="108" y="185"/>
                      <a:pt x="72" y="200"/>
                    </a:cubicBezTo>
                    <a:cubicBezTo>
                      <a:pt x="36" y="215"/>
                      <a:pt x="18" y="237"/>
                      <a:pt x="0" y="260"/>
                    </a:cubicBezTo>
                  </a:path>
                </a:pathLst>
              </a:custGeom>
              <a:noFill/>
              <a:ln w="28575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4" name="Freeform 39"/>
              <p:cNvSpPr>
                <a:spLocks/>
              </p:cNvSpPr>
              <p:nvPr/>
            </p:nvSpPr>
            <p:spPr bwMode="auto">
              <a:xfrm>
                <a:off x="552" y="1496"/>
                <a:ext cx="64" cy="64"/>
              </a:xfrm>
              <a:custGeom>
                <a:avLst/>
                <a:gdLst>
                  <a:gd name="T0" fmla="*/ 0 w 64"/>
                  <a:gd name="T1" fmla="*/ 64 h 64"/>
                  <a:gd name="T2" fmla="*/ 16 w 64"/>
                  <a:gd name="T3" fmla="*/ 0 h 64"/>
                  <a:gd name="T4" fmla="*/ 24 w 64"/>
                  <a:gd name="T5" fmla="*/ 48 h 64"/>
                  <a:gd name="T6" fmla="*/ 64 w 64"/>
                  <a:gd name="T7" fmla="*/ 64 h 64"/>
                  <a:gd name="T8" fmla="*/ 0 w 64"/>
                  <a:gd name="T9" fmla="*/ 64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64"/>
                  <a:gd name="T17" fmla="*/ 64 w 64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64">
                    <a:moveTo>
                      <a:pt x="0" y="64"/>
                    </a:moveTo>
                    <a:lnTo>
                      <a:pt x="16" y="0"/>
                    </a:lnTo>
                    <a:lnTo>
                      <a:pt x="24" y="48"/>
                    </a:lnTo>
                    <a:lnTo>
                      <a:pt x="64" y="64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0099FF"/>
              </a:solidFill>
              <a:ln w="1270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41" name="Rectangle 80"/>
            <p:cNvSpPr>
              <a:spLocks noChangeArrowheads="1"/>
            </p:cNvSpPr>
            <p:nvPr/>
          </p:nvSpPr>
          <p:spPr bwMode="auto">
            <a:xfrm>
              <a:off x="2368" y="1459"/>
              <a:ext cx="1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rgbClr val="0099FF"/>
                  </a:solidFill>
                  <a:latin typeface="Arial" pitchFamily="34" charset="0"/>
                </a:rPr>
                <a:t>T</a:t>
              </a:r>
              <a:r>
                <a:rPr lang="en-US" i="1" baseline="-25000">
                  <a:solidFill>
                    <a:srgbClr val="0099FF"/>
                  </a:solidFill>
                  <a:latin typeface="Arial" pitchFamily="34" charset="0"/>
                </a:rPr>
                <a:t>2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43042" name="Rectangle 82"/>
            <p:cNvSpPr>
              <a:spLocks noChangeArrowheads="1"/>
            </p:cNvSpPr>
            <p:nvPr/>
          </p:nvSpPr>
          <p:spPr bwMode="auto">
            <a:xfrm>
              <a:off x="2384" y="1736"/>
              <a:ext cx="1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rgbClr val="990000"/>
                  </a:solidFill>
                  <a:latin typeface="Arial" pitchFamily="34" charset="0"/>
                </a:rPr>
                <a:t>T</a:t>
              </a:r>
              <a:r>
                <a:rPr lang="en-US" i="1" baseline="-25000">
                  <a:solidFill>
                    <a:srgbClr val="990000"/>
                  </a:solidFill>
                  <a:latin typeface="Arial" pitchFamily="34" charset="0"/>
                </a:rPr>
                <a:t>1</a:t>
              </a:r>
              <a:endParaRPr lang="en-US" i="1">
                <a:latin typeface="Arial" pitchFamily="34" charset="0"/>
              </a:endParaRPr>
            </a:p>
          </p:txBody>
        </p:sp>
      </p:grpSp>
      <p:grpSp>
        <p:nvGrpSpPr>
          <p:cNvPr id="17" name="Group 69"/>
          <p:cNvGrpSpPr>
            <a:grpSpLocks/>
          </p:cNvGrpSpPr>
          <p:nvPr/>
        </p:nvGrpSpPr>
        <p:grpSpPr bwMode="auto">
          <a:xfrm>
            <a:off x="446088" y="5176838"/>
            <a:ext cx="7635875" cy="736600"/>
            <a:chOff x="281" y="3261"/>
            <a:chExt cx="4810" cy="464"/>
          </a:xfrm>
        </p:grpSpPr>
        <p:graphicFrame>
          <p:nvGraphicFramePr>
            <p:cNvPr id="43011" name="Object 20"/>
            <p:cNvGraphicFramePr>
              <a:graphicFrameLocks noChangeAspect="1"/>
            </p:cNvGraphicFramePr>
            <p:nvPr/>
          </p:nvGraphicFramePr>
          <p:xfrm>
            <a:off x="452" y="3261"/>
            <a:ext cx="4639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39" name="Equation" r:id="rId12" imgW="4330700" imgH="431800" progId="Equation.3">
                    <p:embed/>
                  </p:oleObj>
                </mc:Choice>
                <mc:Fallback>
                  <p:oleObj name="Equation" r:id="rId12" imgW="4330700" imgH="43180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" y="3261"/>
                          <a:ext cx="4639" cy="464"/>
                        </a:xfrm>
                        <a:prstGeom prst="rect">
                          <a:avLst/>
                        </a:prstGeom>
                        <a:solidFill>
                          <a:schemeClr val="hlink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025" name="Rectangle 64"/>
            <p:cNvSpPr>
              <a:spLocks noChangeArrowheads="1"/>
            </p:cNvSpPr>
            <p:nvPr/>
          </p:nvSpPr>
          <p:spPr bwMode="auto">
            <a:xfrm>
              <a:off x="281" y="3355"/>
              <a:ext cx="172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•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A08F8B-4BE1-41AF-87A6-95511C06AA31}" type="slidenum">
              <a:rPr lang="en-US"/>
              <a:pPr/>
              <a:t>16</a:t>
            </a:fld>
            <a:endParaRPr lang="en-US"/>
          </a:p>
        </p:txBody>
      </p:sp>
      <p:grpSp>
        <p:nvGrpSpPr>
          <p:cNvPr id="45059" name="Group 59"/>
          <p:cNvGrpSpPr>
            <a:grpSpLocks noChangeAspect="1"/>
          </p:cNvGrpSpPr>
          <p:nvPr/>
        </p:nvGrpSpPr>
        <p:grpSpPr bwMode="auto">
          <a:xfrm>
            <a:off x="762000" y="1524000"/>
            <a:ext cx="3276600" cy="1371600"/>
            <a:chOff x="480" y="960"/>
            <a:chExt cx="2064" cy="864"/>
          </a:xfrm>
        </p:grpSpPr>
        <p:sp>
          <p:nvSpPr>
            <p:cNvPr id="45112" name="AutoShape 58"/>
            <p:cNvSpPr>
              <a:spLocks noChangeAspect="1" noChangeArrowheads="1" noTextEdit="1"/>
            </p:cNvSpPr>
            <p:nvPr/>
          </p:nvSpPr>
          <p:spPr bwMode="auto">
            <a:xfrm>
              <a:off x="480" y="960"/>
              <a:ext cx="2064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pic>
          <p:nvPicPr>
            <p:cNvPr id="45113" name="Picture 6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6" y="966"/>
              <a:ext cx="2046" cy="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5060" name="Group 55"/>
          <p:cNvGrpSpPr>
            <a:grpSpLocks noChangeAspect="1"/>
          </p:cNvGrpSpPr>
          <p:nvPr/>
        </p:nvGrpSpPr>
        <p:grpSpPr bwMode="auto">
          <a:xfrm>
            <a:off x="1447800" y="4191000"/>
            <a:ext cx="1647825" cy="1828800"/>
            <a:chOff x="912" y="2640"/>
            <a:chExt cx="1038" cy="1152"/>
          </a:xfrm>
        </p:grpSpPr>
        <p:sp>
          <p:nvSpPr>
            <p:cNvPr id="45110" name="AutoShape 56"/>
            <p:cNvSpPr>
              <a:spLocks noChangeAspect="1" noChangeArrowheads="1" noTextEdit="1"/>
            </p:cNvSpPr>
            <p:nvPr/>
          </p:nvSpPr>
          <p:spPr bwMode="auto">
            <a:xfrm>
              <a:off x="912" y="2640"/>
              <a:ext cx="1038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pic>
          <p:nvPicPr>
            <p:cNvPr id="45111" name="Picture 5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17" y="2645"/>
              <a:ext cx="1023" cy="1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533400" y="1066800"/>
            <a:ext cx="18526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Application:</a:t>
            </a:r>
            <a:endParaRPr lang="en-US" sz="2200">
              <a:latin typeface="Arial" pitchFamily="34" charset="0"/>
            </a:endParaRPr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814388" y="1531938"/>
            <a:ext cx="26717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>
                <a:latin typeface="Arial" pitchFamily="34" charset="0"/>
              </a:rPr>
              <a:t>Space Shuttle Orbiter</a:t>
            </a:r>
          </a:p>
        </p:txBody>
      </p:sp>
      <p:sp>
        <p:nvSpPr>
          <p:cNvPr id="45063" name="Rectangle 6"/>
          <p:cNvSpPr>
            <a:spLocks noChangeArrowheads="1"/>
          </p:cNvSpPr>
          <p:nvPr/>
        </p:nvSpPr>
        <p:spPr bwMode="auto">
          <a:xfrm>
            <a:off x="533400" y="3444875"/>
            <a:ext cx="3500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</a:t>
            </a:r>
            <a:r>
              <a:rPr lang="en-US">
                <a:solidFill>
                  <a:srgbClr val="0000FF"/>
                </a:solidFill>
                <a:latin typeface="Arial" pitchFamily="34" charset="0"/>
              </a:rPr>
              <a:t>Silica tiles</a:t>
            </a:r>
            <a:r>
              <a:rPr lang="en-US" sz="2200">
                <a:latin typeface="Arial" pitchFamily="34" charset="0"/>
              </a:rPr>
              <a:t> (400-1260</a:t>
            </a:r>
            <a:r>
              <a:rPr lang="en-US" sz="2200">
                <a:latin typeface="Arial" pitchFamily="34" charset="0"/>
                <a:cs typeface="Arial" pitchFamily="34" charset="0"/>
                <a:sym typeface="Symbol" pitchFamily="18" charset="2"/>
              </a:rPr>
              <a:t>º</a:t>
            </a:r>
            <a:r>
              <a:rPr lang="en-US" sz="2200">
                <a:latin typeface="Arial" pitchFamily="34" charset="0"/>
              </a:rPr>
              <a:t>C)</a:t>
            </a:r>
            <a:r>
              <a:rPr lang="en-US">
                <a:latin typeface="Arial" pitchFamily="34" charset="0"/>
              </a:rPr>
              <a:t>:</a:t>
            </a:r>
            <a:endParaRPr lang="en-US" sz="2200">
              <a:latin typeface="Arial" pitchFamily="34" charset="0"/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790575" y="3779838"/>
            <a:ext cx="302895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>
                <a:latin typeface="Arial" pitchFamily="34" charset="0"/>
              </a:rPr>
              <a:t>-- large scale application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4464050" y="3779838"/>
            <a:ext cx="211137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>
                <a:latin typeface="Arial" pitchFamily="34" charset="0"/>
              </a:rPr>
              <a:t>-- microstructure:</a:t>
            </a:r>
          </a:p>
        </p:txBody>
      </p:sp>
      <p:sp>
        <p:nvSpPr>
          <p:cNvPr id="45066" name="Line 11"/>
          <p:cNvSpPr>
            <a:spLocks noChangeShapeType="1"/>
          </p:cNvSpPr>
          <p:nvPr/>
        </p:nvSpPr>
        <p:spPr bwMode="auto">
          <a:xfrm flipH="1">
            <a:off x="2362200" y="4724400"/>
            <a:ext cx="2209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5067" name="Rectangle 15"/>
          <p:cNvSpPr>
            <a:spLocks noChangeArrowheads="1"/>
          </p:cNvSpPr>
          <p:nvPr/>
        </p:nvSpPr>
        <p:spPr bwMode="auto">
          <a:xfrm>
            <a:off x="4495800" y="3063875"/>
            <a:ext cx="4114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Fig. 19.2W,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6e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.  (Fig. 19.2W adapted from L.J. Korb, C.A. Morant, R.M. Calland, and C.S. Thatcher, "The Shuttle Orbiter Thermal Protection System",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Ceramic Bulletin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, No. 11, Nov. 1981, p. 1189.)</a:t>
            </a:r>
          </a:p>
        </p:txBody>
      </p:sp>
      <p:sp>
        <p:nvSpPr>
          <p:cNvPr id="45068" name="Rectangle 16"/>
          <p:cNvSpPr>
            <a:spLocks noChangeArrowheads="1"/>
          </p:cNvSpPr>
          <p:nvPr/>
        </p:nvSpPr>
        <p:spPr bwMode="auto">
          <a:xfrm>
            <a:off x="609600" y="6096000"/>
            <a:ext cx="3657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Fig. 19.3W,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5e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.  (Fig. 19.3W courtesy the National Aeronautics and Space Administration.)</a:t>
            </a:r>
          </a:p>
        </p:txBody>
      </p:sp>
      <p:sp>
        <p:nvSpPr>
          <p:cNvPr id="45069" name="Rectangle 17"/>
          <p:cNvSpPr>
            <a:spLocks noChangeArrowheads="1"/>
          </p:cNvSpPr>
          <p:nvPr/>
        </p:nvSpPr>
        <p:spPr bwMode="auto">
          <a:xfrm>
            <a:off x="4495800" y="6096000"/>
            <a:ext cx="358140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Fig. 19.4W,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5e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.  (Fig. 219.4W courtesy Lockheed Aerospace Ceramics</a:t>
            </a:r>
          </a:p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Systems, Sunnyvale, CA.)</a:t>
            </a:r>
          </a:p>
        </p:txBody>
      </p:sp>
      <p:sp>
        <p:nvSpPr>
          <p:cNvPr id="45070" name="Rectangle 1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Thermal Protection System</a:t>
            </a:r>
          </a:p>
        </p:txBody>
      </p:sp>
      <p:sp>
        <p:nvSpPr>
          <p:cNvPr id="45071" name="Rectangle 21"/>
          <p:cNvSpPr>
            <a:spLocks noChangeArrowheads="1"/>
          </p:cNvSpPr>
          <p:nvPr/>
        </p:nvSpPr>
        <p:spPr bwMode="auto">
          <a:xfrm>
            <a:off x="4170363" y="2652713"/>
            <a:ext cx="1308100" cy="3635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5072" name="Group 51"/>
          <p:cNvGrpSpPr>
            <a:grpSpLocks/>
          </p:cNvGrpSpPr>
          <p:nvPr/>
        </p:nvGrpSpPr>
        <p:grpSpPr bwMode="auto">
          <a:xfrm>
            <a:off x="4489450" y="817563"/>
            <a:ext cx="3595688" cy="2206625"/>
            <a:chOff x="2828" y="515"/>
            <a:chExt cx="2265" cy="1390"/>
          </a:xfrm>
        </p:grpSpPr>
        <p:sp>
          <p:nvSpPr>
            <p:cNvPr id="45083" name="Rectangle 22"/>
            <p:cNvSpPr>
              <a:spLocks noChangeArrowheads="1"/>
            </p:cNvSpPr>
            <p:nvPr/>
          </p:nvSpPr>
          <p:spPr bwMode="auto">
            <a:xfrm>
              <a:off x="2828" y="1671"/>
              <a:ext cx="411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Arial" pitchFamily="34" charset="0"/>
                </a:rPr>
                <a:t>reinf C-C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5084" name="Rectangle 23"/>
            <p:cNvSpPr>
              <a:spLocks noChangeArrowheads="1"/>
            </p:cNvSpPr>
            <p:nvPr/>
          </p:nvSpPr>
          <p:spPr bwMode="auto">
            <a:xfrm>
              <a:off x="2835" y="1782"/>
              <a:ext cx="38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Arial" pitchFamily="34" charset="0"/>
                </a:rPr>
                <a:t>(1650ºC)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5085" name="Rectangle 24"/>
            <p:cNvSpPr>
              <a:spLocks noChangeArrowheads="1"/>
            </p:cNvSpPr>
            <p:nvPr/>
          </p:nvSpPr>
          <p:spPr bwMode="auto">
            <a:xfrm>
              <a:off x="3022" y="515"/>
              <a:ext cx="933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rgbClr val="000000"/>
                  </a:solidFill>
                  <a:latin typeface="Arial Rounded MT Bold" pitchFamily="34" charset="0"/>
                </a:rPr>
                <a:t>Re-entry T  </a:t>
              </a:r>
              <a:endParaRPr lang="en-US"/>
            </a:p>
          </p:txBody>
        </p:sp>
        <p:sp>
          <p:nvSpPr>
            <p:cNvPr id="45086" name="Rectangle 25"/>
            <p:cNvSpPr>
              <a:spLocks noChangeArrowheads="1"/>
            </p:cNvSpPr>
            <p:nvPr/>
          </p:nvSpPr>
          <p:spPr bwMode="auto">
            <a:xfrm>
              <a:off x="3022" y="709"/>
              <a:ext cx="95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rgbClr val="000000"/>
                  </a:solidFill>
                  <a:latin typeface="Arial Rounded MT Bold" pitchFamily="34" charset="0"/>
                </a:rPr>
                <a:t>Distribution</a:t>
              </a:r>
              <a:endParaRPr lang="en-US"/>
            </a:p>
          </p:txBody>
        </p:sp>
        <p:pic>
          <p:nvPicPr>
            <p:cNvPr id="45087" name="Picture 2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53" y="557"/>
              <a:ext cx="2140" cy="1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088" name="Freeform 27"/>
            <p:cNvSpPr>
              <a:spLocks/>
            </p:cNvSpPr>
            <p:nvPr/>
          </p:nvSpPr>
          <p:spPr bwMode="auto">
            <a:xfrm>
              <a:off x="3056" y="1401"/>
              <a:ext cx="63" cy="97"/>
            </a:xfrm>
            <a:custGeom>
              <a:avLst/>
              <a:gdLst>
                <a:gd name="T0" fmla="*/ 35 w 63"/>
                <a:gd name="T1" fmla="*/ 0 h 97"/>
                <a:gd name="T2" fmla="*/ 14 w 63"/>
                <a:gd name="T3" fmla="*/ 14 h 97"/>
                <a:gd name="T4" fmla="*/ 0 w 63"/>
                <a:gd name="T5" fmla="*/ 42 h 97"/>
                <a:gd name="T6" fmla="*/ 7 w 63"/>
                <a:gd name="T7" fmla="*/ 70 h 97"/>
                <a:gd name="T8" fmla="*/ 21 w 63"/>
                <a:gd name="T9" fmla="*/ 90 h 97"/>
                <a:gd name="T10" fmla="*/ 35 w 63"/>
                <a:gd name="T11" fmla="*/ 97 h 97"/>
                <a:gd name="T12" fmla="*/ 49 w 63"/>
                <a:gd name="T13" fmla="*/ 84 h 97"/>
                <a:gd name="T14" fmla="*/ 63 w 63"/>
                <a:gd name="T15" fmla="*/ 63 h 97"/>
                <a:gd name="T16" fmla="*/ 56 w 63"/>
                <a:gd name="T17" fmla="*/ 35 h 97"/>
                <a:gd name="T18" fmla="*/ 49 w 63"/>
                <a:gd name="T19" fmla="*/ 14 h 97"/>
                <a:gd name="T20" fmla="*/ 35 w 63"/>
                <a:gd name="T21" fmla="*/ 0 h 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3"/>
                <a:gd name="T34" fmla="*/ 0 h 97"/>
                <a:gd name="T35" fmla="*/ 63 w 63"/>
                <a:gd name="T36" fmla="*/ 97 h 9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3" h="97">
                  <a:moveTo>
                    <a:pt x="35" y="0"/>
                  </a:moveTo>
                  <a:lnTo>
                    <a:pt x="14" y="14"/>
                  </a:lnTo>
                  <a:lnTo>
                    <a:pt x="0" y="42"/>
                  </a:lnTo>
                  <a:lnTo>
                    <a:pt x="7" y="70"/>
                  </a:lnTo>
                  <a:lnTo>
                    <a:pt x="21" y="90"/>
                  </a:lnTo>
                  <a:lnTo>
                    <a:pt x="35" y="97"/>
                  </a:lnTo>
                  <a:lnTo>
                    <a:pt x="49" y="84"/>
                  </a:lnTo>
                  <a:lnTo>
                    <a:pt x="63" y="63"/>
                  </a:lnTo>
                  <a:lnTo>
                    <a:pt x="56" y="35"/>
                  </a:lnTo>
                  <a:lnTo>
                    <a:pt x="49" y="1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089" name="Group 33"/>
            <p:cNvGrpSpPr>
              <a:grpSpLocks/>
            </p:cNvGrpSpPr>
            <p:nvPr/>
          </p:nvGrpSpPr>
          <p:grpSpPr bwMode="auto">
            <a:xfrm>
              <a:off x="3396" y="1561"/>
              <a:ext cx="76" cy="110"/>
              <a:chOff x="3396" y="1561"/>
              <a:chExt cx="76" cy="110"/>
            </a:xfrm>
          </p:grpSpPr>
          <p:sp>
            <p:nvSpPr>
              <p:cNvPr id="45108" name="Freeform 31"/>
              <p:cNvSpPr>
                <a:spLocks/>
              </p:cNvSpPr>
              <p:nvPr/>
            </p:nvSpPr>
            <p:spPr bwMode="auto">
              <a:xfrm>
                <a:off x="3396" y="1561"/>
                <a:ext cx="76" cy="83"/>
              </a:xfrm>
              <a:custGeom>
                <a:avLst/>
                <a:gdLst>
                  <a:gd name="T0" fmla="*/ 7 w 76"/>
                  <a:gd name="T1" fmla="*/ 0 h 83"/>
                  <a:gd name="T2" fmla="*/ 76 w 76"/>
                  <a:gd name="T3" fmla="*/ 48 h 83"/>
                  <a:gd name="T4" fmla="*/ 28 w 76"/>
                  <a:gd name="T5" fmla="*/ 41 h 83"/>
                  <a:gd name="T6" fmla="*/ 0 w 76"/>
                  <a:gd name="T7" fmla="*/ 83 h 83"/>
                  <a:gd name="T8" fmla="*/ 7 w 76"/>
                  <a:gd name="T9" fmla="*/ 0 h 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83"/>
                  <a:gd name="T17" fmla="*/ 76 w 76"/>
                  <a:gd name="T18" fmla="*/ 83 h 8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83">
                    <a:moveTo>
                      <a:pt x="7" y="0"/>
                    </a:moveTo>
                    <a:lnTo>
                      <a:pt x="76" y="48"/>
                    </a:lnTo>
                    <a:lnTo>
                      <a:pt x="28" y="41"/>
                    </a:lnTo>
                    <a:lnTo>
                      <a:pt x="0" y="83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09" name="Line 32"/>
              <p:cNvSpPr>
                <a:spLocks noChangeShapeType="1"/>
              </p:cNvSpPr>
              <p:nvPr/>
            </p:nvSpPr>
            <p:spPr bwMode="auto">
              <a:xfrm>
                <a:off x="3424" y="1602"/>
                <a:ext cx="27" cy="69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45090" name="Freeform 34"/>
            <p:cNvSpPr>
              <a:spLocks/>
            </p:cNvSpPr>
            <p:nvPr/>
          </p:nvSpPr>
          <p:spPr bwMode="auto">
            <a:xfrm>
              <a:off x="3701" y="1277"/>
              <a:ext cx="803" cy="221"/>
            </a:xfrm>
            <a:custGeom>
              <a:avLst/>
              <a:gdLst>
                <a:gd name="T0" fmla="*/ 0 w 803"/>
                <a:gd name="T1" fmla="*/ 221 h 221"/>
                <a:gd name="T2" fmla="*/ 0 w 803"/>
                <a:gd name="T3" fmla="*/ 208 h 221"/>
                <a:gd name="T4" fmla="*/ 41 w 803"/>
                <a:gd name="T5" fmla="*/ 201 h 221"/>
                <a:gd name="T6" fmla="*/ 41 w 803"/>
                <a:gd name="T7" fmla="*/ 194 h 221"/>
                <a:gd name="T8" fmla="*/ 90 w 803"/>
                <a:gd name="T9" fmla="*/ 180 h 221"/>
                <a:gd name="T10" fmla="*/ 96 w 803"/>
                <a:gd name="T11" fmla="*/ 173 h 221"/>
                <a:gd name="T12" fmla="*/ 207 w 803"/>
                <a:gd name="T13" fmla="*/ 152 h 221"/>
                <a:gd name="T14" fmla="*/ 207 w 803"/>
                <a:gd name="T15" fmla="*/ 131 h 221"/>
                <a:gd name="T16" fmla="*/ 277 w 803"/>
                <a:gd name="T17" fmla="*/ 124 h 221"/>
                <a:gd name="T18" fmla="*/ 290 w 803"/>
                <a:gd name="T19" fmla="*/ 104 h 221"/>
                <a:gd name="T20" fmla="*/ 387 w 803"/>
                <a:gd name="T21" fmla="*/ 90 h 221"/>
                <a:gd name="T22" fmla="*/ 394 w 803"/>
                <a:gd name="T23" fmla="*/ 83 h 221"/>
                <a:gd name="T24" fmla="*/ 644 w 803"/>
                <a:gd name="T25" fmla="*/ 41 h 221"/>
                <a:gd name="T26" fmla="*/ 644 w 803"/>
                <a:gd name="T27" fmla="*/ 21 h 221"/>
                <a:gd name="T28" fmla="*/ 803 w 803"/>
                <a:gd name="T29" fmla="*/ 0 h 221"/>
                <a:gd name="T30" fmla="*/ 789 w 803"/>
                <a:gd name="T31" fmla="*/ 145 h 221"/>
                <a:gd name="T32" fmla="*/ 464 w 803"/>
                <a:gd name="T33" fmla="*/ 145 h 221"/>
                <a:gd name="T34" fmla="*/ 0 w 803"/>
                <a:gd name="T35" fmla="*/ 221 h 2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3"/>
                <a:gd name="T55" fmla="*/ 0 h 221"/>
                <a:gd name="T56" fmla="*/ 803 w 803"/>
                <a:gd name="T57" fmla="*/ 221 h 22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3" h="221">
                  <a:moveTo>
                    <a:pt x="0" y="221"/>
                  </a:moveTo>
                  <a:lnTo>
                    <a:pt x="0" y="208"/>
                  </a:lnTo>
                  <a:lnTo>
                    <a:pt x="41" y="201"/>
                  </a:lnTo>
                  <a:lnTo>
                    <a:pt x="41" y="194"/>
                  </a:lnTo>
                  <a:lnTo>
                    <a:pt x="90" y="180"/>
                  </a:lnTo>
                  <a:lnTo>
                    <a:pt x="96" y="173"/>
                  </a:lnTo>
                  <a:lnTo>
                    <a:pt x="207" y="152"/>
                  </a:lnTo>
                  <a:lnTo>
                    <a:pt x="207" y="131"/>
                  </a:lnTo>
                  <a:lnTo>
                    <a:pt x="277" y="124"/>
                  </a:lnTo>
                  <a:lnTo>
                    <a:pt x="290" y="104"/>
                  </a:lnTo>
                  <a:lnTo>
                    <a:pt x="387" y="90"/>
                  </a:lnTo>
                  <a:lnTo>
                    <a:pt x="394" y="83"/>
                  </a:lnTo>
                  <a:lnTo>
                    <a:pt x="644" y="41"/>
                  </a:lnTo>
                  <a:lnTo>
                    <a:pt x="644" y="21"/>
                  </a:lnTo>
                  <a:lnTo>
                    <a:pt x="803" y="0"/>
                  </a:lnTo>
                  <a:lnTo>
                    <a:pt x="789" y="145"/>
                  </a:lnTo>
                  <a:lnTo>
                    <a:pt x="464" y="145"/>
                  </a:lnTo>
                  <a:lnTo>
                    <a:pt x="0" y="221"/>
                  </a:lnTo>
                  <a:close/>
                </a:path>
              </a:pathLst>
            </a:custGeom>
            <a:solidFill>
              <a:srgbClr val="99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1" name="Freeform 35"/>
            <p:cNvSpPr>
              <a:spLocks/>
            </p:cNvSpPr>
            <p:nvPr/>
          </p:nvSpPr>
          <p:spPr bwMode="auto">
            <a:xfrm>
              <a:off x="3825" y="1491"/>
              <a:ext cx="1122" cy="167"/>
            </a:xfrm>
            <a:custGeom>
              <a:avLst/>
              <a:gdLst>
                <a:gd name="T0" fmla="*/ 7 w 1122"/>
                <a:gd name="T1" fmla="*/ 49 h 167"/>
                <a:gd name="T2" fmla="*/ 388 w 1122"/>
                <a:gd name="T3" fmla="*/ 42 h 167"/>
                <a:gd name="T4" fmla="*/ 928 w 1122"/>
                <a:gd name="T5" fmla="*/ 167 h 167"/>
                <a:gd name="T6" fmla="*/ 1122 w 1122"/>
                <a:gd name="T7" fmla="*/ 146 h 167"/>
                <a:gd name="T8" fmla="*/ 1122 w 1122"/>
                <a:gd name="T9" fmla="*/ 139 h 167"/>
                <a:gd name="T10" fmla="*/ 942 w 1122"/>
                <a:gd name="T11" fmla="*/ 139 h 167"/>
                <a:gd name="T12" fmla="*/ 492 w 1122"/>
                <a:gd name="T13" fmla="*/ 28 h 167"/>
                <a:gd name="T14" fmla="*/ 471 w 1122"/>
                <a:gd name="T15" fmla="*/ 0 h 167"/>
                <a:gd name="T16" fmla="*/ 222 w 1122"/>
                <a:gd name="T17" fmla="*/ 7 h 167"/>
                <a:gd name="T18" fmla="*/ 0 w 1122"/>
                <a:gd name="T19" fmla="*/ 21 h 167"/>
                <a:gd name="T20" fmla="*/ 7 w 1122"/>
                <a:gd name="T21" fmla="*/ 49 h 1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22"/>
                <a:gd name="T34" fmla="*/ 0 h 167"/>
                <a:gd name="T35" fmla="*/ 1122 w 1122"/>
                <a:gd name="T36" fmla="*/ 167 h 16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22" h="167">
                  <a:moveTo>
                    <a:pt x="7" y="49"/>
                  </a:moveTo>
                  <a:lnTo>
                    <a:pt x="388" y="42"/>
                  </a:lnTo>
                  <a:lnTo>
                    <a:pt x="928" y="167"/>
                  </a:lnTo>
                  <a:lnTo>
                    <a:pt x="1122" y="146"/>
                  </a:lnTo>
                  <a:lnTo>
                    <a:pt x="1122" y="139"/>
                  </a:lnTo>
                  <a:lnTo>
                    <a:pt x="942" y="139"/>
                  </a:lnTo>
                  <a:lnTo>
                    <a:pt x="492" y="28"/>
                  </a:lnTo>
                  <a:lnTo>
                    <a:pt x="471" y="0"/>
                  </a:lnTo>
                  <a:lnTo>
                    <a:pt x="222" y="7"/>
                  </a:lnTo>
                  <a:lnTo>
                    <a:pt x="0" y="21"/>
                  </a:lnTo>
                  <a:lnTo>
                    <a:pt x="7" y="4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2" name="Freeform 36"/>
            <p:cNvSpPr>
              <a:spLocks/>
            </p:cNvSpPr>
            <p:nvPr/>
          </p:nvSpPr>
          <p:spPr bwMode="auto">
            <a:xfrm>
              <a:off x="4033" y="1422"/>
              <a:ext cx="706" cy="118"/>
            </a:xfrm>
            <a:custGeom>
              <a:avLst/>
              <a:gdLst>
                <a:gd name="T0" fmla="*/ 0 w 706"/>
                <a:gd name="T1" fmla="*/ 35 h 118"/>
                <a:gd name="T2" fmla="*/ 28 w 706"/>
                <a:gd name="T3" fmla="*/ 63 h 118"/>
                <a:gd name="T4" fmla="*/ 222 w 706"/>
                <a:gd name="T5" fmla="*/ 35 h 118"/>
                <a:gd name="T6" fmla="*/ 554 w 706"/>
                <a:gd name="T7" fmla="*/ 118 h 118"/>
                <a:gd name="T8" fmla="*/ 706 w 706"/>
                <a:gd name="T9" fmla="*/ 104 h 118"/>
                <a:gd name="T10" fmla="*/ 582 w 706"/>
                <a:gd name="T11" fmla="*/ 0 h 118"/>
                <a:gd name="T12" fmla="*/ 145 w 706"/>
                <a:gd name="T13" fmla="*/ 7 h 118"/>
                <a:gd name="T14" fmla="*/ 14 w 706"/>
                <a:gd name="T15" fmla="*/ 28 h 118"/>
                <a:gd name="T16" fmla="*/ 42 w 706"/>
                <a:gd name="T17" fmla="*/ 56 h 118"/>
                <a:gd name="T18" fmla="*/ 0 w 706"/>
                <a:gd name="T19" fmla="*/ 35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06"/>
                <a:gd name="T31" fmla="*/ 0 h 118"/>
                <a:gd name="T32" fmla="*/ 706 w 706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06" h="118">
                  <a:moveTo>
                    <a:pt x="0" y="35"/>
                  </a:moveTo>
                  <a:lnTo>
                    <a:pt x="28" y="63"/>
                  </a:lnTo>
                  <a:lnTo>
                    <a:pt x="222" y="35"/>
                  </a:lnTo>
                  <a:lnTo>
                    <a:pt x="554" y="118"/>
                  </a:lnTo>
                  <a:lnTo>
                    <a:pt x="706" y="104"/>
                  </a:lnTo>
                  <a:lnTo>
                    <a:pt x="582" y="0"/>
                  </a:lnTo>
                  <a:lnTo>
                    <a:pt x="145" y="7"/>
                  </a:lnTo>
                  <a:lnTo>
                    <a:pt x="14" y="28"/>
                  </a:lnTo>
                  <a:lnTo>
                    <a:pt x="42" y="56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99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3" name="Freeform 37"/>
            <p:cNvSpPr>
              <a:spLocks/>
            </p:cNvSpPr>
            <p:nvPr/>
          </p:nvSpPr>
          <p:spPr bwMode="auto">
            <a:xfrm>
              <a:off x="4545" y="1090"/>
              <a:ext cx="236" cy="173"/>
            </a:xfrm>
            <a:custGeom>
              <a:avLst/>
              <a:gdLst>
                <a:gd name="T0" fmla="*/ 201 w 236"/>
                <a:gd name="T1" fmla="*/ 0 h 173"/>
                <a:gd name="T2" fmla="*/ 160 w 236"/>
                <a:gd name="T3" fmla="*/ 14 h 173"/>
                <a:gd name="T4" fmla="*/ 84 w 236"/>
                <a:gd name="T5" fmla="*/ 28 h 173"/>
                <a:gd name="T6" fmla="*/ 28 w 236"/>
                <a:gd name="T7" fmla="*/ 41 h 173"/>
                <a:gd name="T8" fmla="*/ 14 w 236"/>
                <a:gd name="T9" fmla="*/ 62 h 173"/>
                <a:gd name="T10" fmla="*/ 21 w 236"/>
                <a:gd name="T11" fmla="*/ 90 h 173"/>
                <a:gd name="T12" fmla="*/ 21 w 236"/>
                <a:gd name="T13" fmla="*/ 124 h 173"/>
                <a:gd name="T14" fmla="*/ 14 w 236"/>
                <a:gd name="T15" fmla="*/ 159 h 173"/>
                <a:gd name="T16" fmla="*/ 0 w 236"/>
                <a:gd name="T17" fmla="*/ 173 h 173"/>
                <a:gd name="T18" fmla="*/ 194 w 236"/>
                <a:gd name="T19" fmla="*/ 166 h 173"/>
                <a:gd name="T20" fmla="*/ 229 w 236"/>
                <a:gd name="T21" fmla="*/ 145 h 173"/>
                <a:gd name="T22" fmla="*/ 236 w 236"/>
                <a:gd name="T23" fmla="*/ 104 h 173"/>
                <a:gd name="T24" fmla="*/ 236 w 236"/>
                <a:gd name="T25" fmla="*/ 55 h 173"/>
                <a:gd name="T26" fmla="*/ 222 w 236"/>
                <a:gd name="T27" fmla="*/ 28 h 173"/>
                <a:gd name="T28" fmla="*/ 215 w 236"/>
                <a:gd name="T29" fmla="*/ 7 h 173"/>
                <a:gd name="T30" fmla="*/ 201 w 236"/>
                <a:gd name="T31" fmla="*/ 0 h 17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36"/>
                <a:gd name="T49" fmla="*/ 0 h 173"/>
                <a:gd name="T50" fmla="*/ 236 w 236"/>
                <a:gd name="T51" fmla="*/ 173 h 17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6" h="173">
                  <a:moveTo>
                    <a:pt x="201" y="0"/>
                  </a:moveTo>
                  <a:lnTo>
                    <a:pt x="160" y="14"/>
                  </a:lnTo>
                  <a:lnTo>
                    <a:pt x="84" y="28"/>
                  </a:lnTo>
                  <a:lnTo>
                    <a:pt x="28" y="41"/>
                  </a:lnTo>
                  <a:lnTo>
                    <a:pt x="14" y="62"/>
                  </a:lnTo>
                  <a:lnTo>
                    <a:pt x="21" y="90"/>
                  </a:lnTo>
                  <a:lnTo>
                    <a:pt x="21" y="124"/>
                  </a:lnTo>
                  <a:lnTo>
                    <a:pt x="14" y="159"/>
                  </a:lnTo>
                  <a:lnTo>
                    <a:pt x="0" y="173"/>
                  </a:lnTo>
                  <a:lnTo>
                    <a:pt x="194" y="166"/>
                  </a:lnTo>
                  <a:lnTo>
                    <a:pt x="229" y="145"/>
                  </a:lnTo>
                  <a:lnTo>
                    <a:pt x="236" y="104"/>
                  </a:lnTo>
                  <a:lnTo>
                    <a:pt x="236" y="55"/>
                  </a:lnTo>
                  <a:lnTo>
                    <a:pt x="222" y="28"/>
                  </a:lnTo>
                  <a:lnTo>
                    <a:pt x="215" y="7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rgbClr val="99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4" name="Freeform 38"/>
            <p:cNvSpPr>
              <a:spLocks/>
            </p:cNvSpPr>
            <p:nvPr/>
          </p:nvSpPr>
          <p:spPr bwMode="auto">
            <a:xfrm>
              <a:off x="3098" y="1318"/>
              <a:ext cx="963" cy="236"/>
            </a:xfrm>
            <a:custGeom>
              <a:avLst/>
              <a:gdLst>
                <a:gd name="T0" fmla="*/ 0 w 963"/>
                <a:gd name="T1" fmla="*/ 83 h 236"/>
                <a:gd name="T2" fmla="*/ 14 w 963"/>
                <a:gd name="T3" fmla="*/ 104 h 236"/>
                <a:gd name="T4" fmla="*/ 21 w 963"/>
                <a:gd name="T5" fmla="*/ 146 h 236"/>
                <a:gd name="T6" fmla="*/ 7 w 963"/>
                <a:gd name="T7" fmla="*/ 167 h 236"/>
                <a:gd name="T8" fmla="*/ 0 w 963"/>
                <a:gd name="T9" fmla="*/ 180 h 236"/>
                <a:gd name="T10" fmla="*/ 55 w 963"/>
                <a:gd name="T11" fmla="*/ 201 h 236"/>
                <a:gd name="T12" fmla="*/ 194 w 963"/>
                <a:gd name="T13" fmla="*/ 229 h 236"/>
                <a:gd name="T14" fmla="*/ 360 w 963"/>
                <a:gd name="T15" fmla="*/ 236 h 236"/>
                <a:gd name="T16" fmla="*/ 575 w 963"/>
                <a:gd name="T17" fmla="*/ 236 h 236"/>
                <a:gd name="T18" fmla="*/ 727 w 963"/>
                <a:gd name="T19" fmla="*/ 236 h 236"/>
                <a:gd name="T20" fmla="*/ 727 w 963"/>
                <a:gd name="T21" fmla="*/ 201 h 236"/>
                <a:gd name="T22" fmla="*/ 963 w 963"/>
                <a:gd name="T23" fmla="*/ 173 h 236"/>
                <a:gd name="T24" fmla="*/ 928 w 963"/>
                <a:gd name="T25" fmla="*/ 132 h 236"/>
                <a:gd name="T26" fmla="*/ 616 w 963"/>
                <a:gd name="T27" fmla="*/ 180 h 236"/>
                <a:gd name="T28" fmla="*/ 422 w 963"/>
                <a:gd name="T29" fmla="*/ 208 h 236"/>
                <a:gd name="T30" fmla="*/ 422 w 963"/>
                <a:gd name="T31" fmla="*/ 125 h 236"/>
                <a:gd name="T32" fmla="*/ 422 w 963"/>
                <a:gd name="T33" fmla="*/ 118 h 236"/>
                <a:gd name="T34" fmla="*/ 270 w 963"/>
                <a:gd name="T35" fmla="*/ 111 h 236"/>
                <a:gd name="T36" fmla="*/ 256 w 963"/>
                <a:gd name="T37" fmla="*/ 104 h 236"/>
                <a:gd name="T38" fmla="*/ 249 w 963"/>
                <a:gd name="T39" fmla="*/ 83 h 236"/>
                <a:gd name="T40" fmla="*/ 229 w 963"/>
                <a:gd name="T41" fmla="*/ 83 h 236"/>
                <a:gd name="T42" fmla="*/ 229 w 963"/>
                <a:gd name="T43" fmla="*/ 97 h 236"/>
                <a:gd name="T44" fmla="*/ 187 w 963"/>
                <a:gd name="T45" fmla="*/ 90 h 236"/>
                <a:gd name="T46" fmla="*/ 180 w 963"/>
                <a:gd name="T47" fmla="*/ 35 h 236"/>
                <a:gd name="T48" fmla="*/ 166 w 963"/>
                <a:gd name="T49" fmla="*/ 7 h 236"/>
                <a:gd name="T50" fmla="*/ 145 w 963"/>
                <a:gd name="T51" fmla="*/ 7 h 236"/>
                <a:gd name="T52" fmla="*/ 145 w 963"/>
                <a:gd name="T53" fmla="*/ 0 h 236"/>
                <a:gd name="T54" fmla="*/ 0 w 963"/>
                <a:gd name="T55" fmla="*/ 83 h 2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963"/>
                <a:gd name="T85" fmla="*/ 0 h 236"/>
                <a:gd name="T86" fmla="*/ 963 w 963"/>
                <a:gd name="T87" fmla="*/ 236 h 2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963" h="236">
                  <a:moveTo>
                    <a:pt x="0" y="83"/>
                  </a:moveTo>
                  <a:lnTo>
                    <a:pt x="14" y="104"/>
                  </a:lnTo>
                  <a:lnTo>
                    <a:pt x="21" y="146"/>
                  </a:lnTo>
                  <a:lnTo>
                    <a:pt x="7" y="167"/>
                  </a:lnTo>
                  <a:lnTo>
                    <a:pt x="0" y="180"/>
                  </a:lnTo>
                  <a:lnTo>
                    <a:pt x="55" y="201"/>
                  </a:lnTo>
                  <a:lnTo>
                    <a:pt x="194" y="229"/>
                  </a:lnTo>
                  <a:lnTo>
                    <a:pt x="360" y="236"/>
                  </a:lnTo>
                  <a:lnTo>
                    <a:pt x="575" y="236"/>
                  </a:lnTo>
                  <a:lnTo>
                    <a:pt x="727" y="236"/>
                  </a:lnTo>
                  <a:lnTo>
                    <a:pt x="727" y="201"/>
                  </a:lnTo>
                  <a:lnTo>
                    <a:pt x="963" y="173"/>
                  </a:lnTo>
                  <a:lnTo>
                    <a:pt x="928" y="132"/>
                  </a:lnTo>
                  <a:lnTo>
                    <a:pt x="616" y="180"/>
                  </a:lnTo>
                  <a:lnTo>
                    <a:pt x="422" y="208"/>
                  </a:lnTo>
                  <a:lnTo>
                    <a:pt x="422" y="125"/>
                  </a:lnTo>
                  <a:lnTo>
                    <a:pt x="422" y="118"/>
                  </a:lnTo>
                  <a:lnTo>
                    <a:pt x="270" y="111"/>
                  </a:lnTo>
                  <a:lnTo>
                    <a:pt x="256" y="104"/>
                  </a:lnTo>
                  <a:lnTo>
                    <a:pt x="249" y="83"/>
                  </a:lnTo>
                  <a:lnTo>
                    <a:pt x="229" y="83"/>
                  </a:lnTo>
                  <a:lnTo>
                    <a:pt x="229" y="97"/>
                  </a:lnTo>
                  <a:lnTo>
                    <a:pt x="187" y="90"/>
                  </a:lnTo>
                  <a:lnTo>
                    <a:pt x="180" y="35"/>
                  </a:lnTo>
                  <a:lnTo>
                    <a:pt x="166" y="7"/>
                  </a:lnTo>
                  <a:lnTo>
                    <a:pt x="145" y="7"/>
                  </a:lnTo>
                  <a:lnTo>
                    <a:pt x="145" y="0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095" name="Group 41"/>
            <p:cNvGrpSpPr>
              <a:grpSpLocks/>
            </p:cNvGrpSpPr>
            <p:nvPr/>
          </p:nvGrpSpPr>
          <p:grpSpPr bwMode="auto">
            <a:xfrm>
              <a:off x="4289" y="1436"/>
              <a:ext cx="83" cy="256"/>
              <a:chOff x="4289" y="1436"/>
              <a:chExt cx="83" cy="256"/>
            </a:xfrm>
          </p:grpSpPr>
          <p:sp>
            <p:nvSpPr>
              <p:cNvPr id="45106" name="Freeform 39"/>
              <p:cNvSpPr>
                <a:spLocks/>
              </p:cNvSpPr>
              <p:nvPr/>
            </p:nvSpPr>
            <p:spPr bwMode="auto">
              <a:xfrm>
                <a:off x="4289" y="1436"/>
                <a:ext cx="83" cy="76"/>
              </a:xfrm>
              <a:custGeom>
                <a:avLst/>
                <a:gdLst>
                  <a:gd name="T0" fmla="*/ 49 w 83"/>
                  <a:gd name="T1" fmla="*/ 0 h 76"/>
                  <a:gd name="T2" fmla="*/ 83 w 83"/>
                  <a:gd name="T3" fmla="*/ 76 h 76"/>
                  <a:gd name="T4" fmla="*/ 42 w 83"/>
                  <a:gd name="T5" fmla="*/ 49 h 76"/>
                  <a:gd name="T6" fmla="*/ 0 w 83"/>
                  <a:gd name="T7" fmla="*/ 62 h 76"/>
                  <a:gd name="T8" fmla="*/ 49 w 83"/>
                  <a:gd name="T9" fmla="*/ 0 h 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76"/>
                  <a:gd name="T17" fmla="*/ 83 w 83"/>
                  <a:gd name="T18" fmla="*/ 76 h 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76">
                    <a:moveTo>
                      <a:pt x="49" y="0"/>
                    </a:moveTo>
                    <a:lnTo>
                      <a:pt x="83" y="76"/>
                    </a:lnTo>
                    <a:lnTo>
                      <a:pt x="42" y="49"/>
                    </a:lnTo>
                    <a:lnTo>
                      <a:pt x="0" y="62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07" name="Line 40"/>
              <p:cNvSpPr>
                <a:spLocks noChangeShapeType="1"/>
              </p:cNvSpPr>
              <p:nvPr/>
            </p:nvSpPr>
            <p:spPr bwMode="auto">
              <a:xfrm flipV="1">
                <a:off x="4303" y="1485"/>
                <a:ext cx="28" cy="207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45096" name="Rectangle 42"/>
            <p:cNvSpPr>
              <a:spLocks noChangeArrowheads="1"/>
            </p:cNvSpPr>
            <p:nvPr/>
          </p:nvSpPr>
          <p:spPr bwMode="auto">
            <a:xfrm>
              <a:off x="3382" y="1671"/>
              <a:ext cx="411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77"/>
                  </a:solidFill>
                  <a:latin typeface="Arial" pitchFamily="34" charset="0"/>
                </a:rPr>
                <a:t>silica tiles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5097" name="Rectangle 44"/>
            <p:cNvSpPr>
              <a:spLocks noChangeArrowheads="1"/>
            </p:cNvSpPr>
            <p:nvPr/>
          </p:nvSpPr>
          <p:spPr bwMode="auto">
            <a:xfrm>
              <a:off x="3306" y="1782"/>
              <a:ext cx="577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77"/>
                  </a:solidFill>
                  <a:latin typeface="Arial" pitchFamily="34" charset="0"/>
                </a:rPr>
                <a:t>(400-1260ºC)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5098" name="Rectangle 45"/>
            <p:cNvSpPr>
              <a:spLocks noChangeArrowheads="1"/>
            </p:cNvSpPr>
            <p:nvPr/>
          </p:nvSpPr>
          <p:spPr bwMode="auto">
            <a:xfrm>
              <a:off x="4054" y="1678"/>
              <a:ext cx="100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996600"/>
                  </a:solidFill>
                  <a:latin typeface="Arial" pitchFamily="34" charset="0"/>
                </a:rPr>
                <a:t>nylon felt, silicon rubber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5099" name="Rectangle 47"/>
            <p:cNvSpPr>
              <a:spLocks noChangeArrowheads="1"/>
            </p:cNvSpPr>
            <p:nvPr/>
          </p:nvSpPr>
          <p:spPr bwMode="auto">
            <a:xfrm>
              <a:off x="4261" y="1789"/>
              <a:ext cx="66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996600"/>
                  </a:solidFill>
                  <a:latin typeface="Arial" pitchFamily="34" charset="0"/>
                </a:rPr>
                <a:t>coating (400ºC)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5100" name="Rectangle 48"/>
            <p:cNvSpPr>
              <a:spLocks noChangeArrowheads="1"/>
            </p:cNvSpPr>
            <p:nvPr/>
          </p:nvSpPr>
          <p:spPr bwMode="auto">
            <a:xfrm>
              <a:off x="4000" y="1648"/>
              <a:ext cx="220" cy="56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1" name="Rectangle 49"/>
            <p:cNvSpPr>
              <a:spLocks noChangeArrowheads="1"/>
            </p:cNvSpPr>
            <p:nvPr/>
          </p:nvSpPr>
          <p:spPr bwMode="auto">
            <a:xfrm rot="350471">
              <a:off x="3243" y="1553"/>
              <a:ext cx="151" cy="156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2" name="Rectangle 50"/>
            <p:cNvSpPr>
              <a:spLocks noChangeArrowheads="1"/>
            </p:cNvSpPr>
            <p:nvPr/>
          </p:nvSpPr>
          <p:spPr bwMode="auto">
            <a:xfrm>
              <a:off x="3016" y="1528"/>
              <a:ext cx="128" cy="164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5103" name="Group 30"/>
            <p:cNvGrpSpPr>
              <a:grpSpLocks/>
            </p:cNvGrpSpPr>
            <p:nvPr/>
          </p:nvGrpSpPr>
          <p:grpSpPr bwMode="auto">
            <a:xfrm>
              <a:off x="3033" y="1502"/>
              <a:ext cx="83" cy="146"/>
              <a:chOff x="3029" y="1498"/>
              <a:chExt cx="83" cy="146"/>
            </a:xfrm>
          </p:grpSpPr>
          <p:sp>
            <p:nvSpPr>
              <p:cNvPr id="45104" name="Freeform 28"/>
              <p:cNvSpPr>
                <a:spLocks/>
              </p:cNvSpPr>
              <p:nvPr/>
            </p:nvSpPr>
            <p:spPr bwMode="auto">
              <a:xfrm>
                <a:off x="3029" y="1498"/>
                <a:ext cx="83" cy="77"/>
              </a:xfrm>
              <a:custGeom>
                <a:avLst/>
                <a:gdLst>
                  <a:gd name="T0" fmla="*/ 48 w 83"/>
                  <a:gd name="T1" fmla="*/ 0 h 77"/>
                  <a:gd name="T2" fmla="*/ 83 w 83"/>
                  <a:gd name="T3" fmla="*/ 77 h 77"/>
                  <a:gd name="T4" fmla="*/ 41 w 83"/>
                  <a:gd name="T5" fmla="*/ 49 h 77"/>
                  <a:gd name="T6" fmla="*/ 0 w 83"/>
                  <a:gd name="T7" fmla="*/ 63 h 77"/>
                  <a:gd name="T8" fmla="*/ 48 w 83"/>
                  <a:gd name="T9" fmla="*/ 0 h 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77"/>
                  <a:gd name="T17" fmla="*/ 83 w 83"/>
                  <a:gd name="T18" fmla="*/ 77 h 7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77">
                    <a:moveTo>
                      <a:pt x="48" y="0"/>
                    </a:moveTo>
                    <a:lnTo>
                      <a:pt x="83" y="77"/>
                    </a:lnTo>
                    <a:lnTo>
                      <a:pt x="41" y="49"/>
                    </a:lnTo>
                    <a:lnTo>
                      <a:pt x="0" y="63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05" name="Line 29"/>
              <p:cNvSpPr>
                <a:spLocks noChangeShapeType="1"/>
              </p:cNvSpPr>
              <p:nvPr/>
            </p:nvSpPr>
            <p:spPr bwMode="auto">
              <a:xfrm flipV="1">
                <a:off x="3056" y="1547"/>
                <a:ext cx="14" cy="97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</p:grpSp>
      <p:sp>
        <p:nvSpPr>
          <p:cNvPr id="45073" name="AutoShape 61"/>
          <p:cNvSpPr>
            <a:spLocks noChangeAspect="1" noChangeArrowheads="1" noTextEdit="1"/>
          </p:cNvSpPr>
          <p:nvPr/>
        </p:nvSpPr>
        <p:spPr bwMode="auto">
          <a:xfrm>
            <a:off x="4343400" y="4114800"/>
            <a:ext cx="2514600" cy="214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5074" name="Rectangle 12"/>
          <p:cNvSpPr>
            <a:spLocks noChangeArrowheads="1"/>
          </p:cNvSpPr>
          <p:nvPr/>
        </p:nvSpPr>
        <p:spPr bwMode="auto">
          <a:xfrm>
            <a:off x="6754813" y="4267200"/>
            <a:ext cx="1708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Arial" pitchFamily="34" charset="0"/>
              </a:rPr>
              <a:t>~90% porosity!</a:t>
            </a:r>
          </a:p>
          <a:p>
            <a:r>
              <a:rPr lang="en-US" sz="2000">
                <a:latin typeface="Arial" pitchFamily="34" charset="0"/>
              </a:rPr>
              <a:t>Si fibers</a:t>
            </a:r>
          </a:p>
          <a:p>
            <a:r>
              <a:rPr lang="en-US" sz="2000">
                <a:latin typeface="Arial" pitchFamily="34" charset="0"/>
              </a:rPr>
              <a:t>bonded to one</a:t>
            </a:r>
          </a:p>
          <a:p>
            <a:r>
              <a:rPr lang="en-US" sz="2000">
                <a:latin typeface="Arial" pitchFamily="34" charset="0"/>
              </a:rPr>
              <a:t>another during</a:t>
            </a:r>
          </a:p>
          <a:p>
            <a:r>
              <a:rPr lang="en-US" sz="2000">
                <a:latin typeface="Arial" pitchFamily="34" charset="0"/>
              </a:rPr>
              <a:t>heat treatment.</a:t>
            </a:r>
          </a:p>
        </p:txBody>
      </p:sp>
      <p:pic>
        <p:nvPicPr>
          <p:cNvPr id="45075" name="Picture 6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57700" y="4229100"/>
            <a:ext cx="2238375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5076" name="Group 67"/>
          <p:cNvGrpSpPr>
            <a:grpSpLocks/>
          </p:cNvGrpSpPr>
          <p:nvPr/>
        </p:nvGrpSpPr>
        <p:grpSpPr bwMode="auto">
          <a:xfrm>
            <a:off x="4505325" y="5902325"/>
            <a:ext cx="2228850" cy="114300"/>
            <a:chOff x="2838" y="3718"/>
            <a:chExt cx="1404" cy="72"/>
          </a:xfrm>
        </p:grpSpPr>
        <p:sp>
          <p:nvSpPr>
            <p:cNvPr id="45080" name="Freeform 64"/>
            <p:cNvSpPr>
              <a:spLocks/>
            </p:cNvSpPr>
            <p:nvPr/>
          </p:nvSpPr>
          <p:spPr bwMode="auto">
            <a:xfrm>
              <a:off x="2838" y="3718"/>
              <a:ext cx="61" cy="72"/>
            </a:xfrm>
            <a:custGeom>
              <a:avLst/>
              <a:gdLst>
                <a:gd name="T0" fmla="*/ 0 w 61"/>
                <a:gd name="T1" fmla="*/ 36 h 72"/>
                <a:gd name="T2" fmla="*/ 61 w 61"/>
                <a:gd name="T3" fmla="*/ 0 h 72"/>
                <a:gd name="T4" fmla="*/ 43 w 61"/>
                <a:gd name="T5" fmla="*/ 36 h 72"/>
                <a:gd name="T6" fmla="*/ 61 w 61"/>
                <a:gd name="T7" fmla="*/ 72 h 72"/>
                <a:gd name="T8" fmla="*/ 0 w 61"/>
                <a:gd name="T9" fmla="*/ 36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"/>
                <a:gd name="T16" fmla="*/ 0 h 72"/>
                <a:gd name="T17" fmla="*/ 61 w 61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" h="72">
                  <a:moveTo>
                    <a:pt x="0" y="36"/>
                  </a:moveTo>
                  <a:lnTo>
                    <a:pt x="61" y="0"/>
                  </a:lnTo>
                  <a:lnTo>
                    <a:pt x="43" y="36"/>
                  </a:lnTo>
                  <a:lnTo>
                    <a:pt x="61" y="72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1" name="Freeform 65"/>
            <p:cNvSpPr>
              <a:spLocks/>
            </p:cNvSpPr>
            <p:nvPr/>
          </p:nvSpPr>
          <p:spPr bwMode="auto">
            <a:xfrm>
              <a:off x="4181" y="3718"/>
              <a:ext cx="61" cy="72"/>
            </a:xfrm>
            <a:custGeom>
              <a:avLst/>
              <a:gdLst>
                <a:gd name="T0" fmla="*/ 61 w 61"/>
                <a:gd name="T1" fmla="*/ 36 h 72"/>
                <a:gd name="T2" fmla="*/ 0 w 61"/>
                <a:gd name="T3" fmla="*/ 72 h 72"/>
                <a:gd name="T4" fmla="*/ 19 w 61"/>
                <a:gd name="T5" fmla="*/ 36 h 72"/>
                <a:gd name="T6" fmla="*/ 0 w 61"/>
                <a:gd name="T7" fmla="*/ 0 h 72"/>
                <a:gd name="T8" fmla="*/ 61 w 61"/>
                <a:gd name="T9" fmla="*/ 36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"/>
                <a:gd name="T16" fmla="*/ 0 h 72"/>
                <a:gd name="T17" fmla="*/ 61 w 61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" h="72">
                  <a:moveTo>
                    <a:pt x="61" y="36"/>
                  </a:moveTo>
                  <a:lnTo>
                    <a:pt x="0" y="72"/>
                  </a:lnTo>
                  <a:lnTo>
                    <a:pt x="19" y="36"/>
                  </a:lnTo>
                  <a:lnTo>
                    <a:pt x="0" y="0"/>
                  </a:lnTo>
                  <a:lnTo>
                    <a:pt x="61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2" name="Line 66"/>
            <p:cNvSpPr>
              <a:spLocks noChangeShapeType="1"/>
            </p:cNvSpPr>
            <p:nvPr/>
          </p:nvSpPr>
          <p:spPr bwMode="auto">
            <a:xfrm>
              <a:off x="2881" y="3754"/>
              <a:ext cx="131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45077" name="Rectangle 68"/>
          <p:cNvSpPr>
            <a:spLocks noChangeArrowheads="1"/>
          </p:cNvSpPr>
          <p:nvPr/>
        </p:nvSpPr>
        <p:spPr bwMode="auto">
          <a:xfrm>
            <a:off x="5099050" y="5797550"/>
            <a:ext cx="755650" cy="280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8" name="Rectangle 69"/>
          <p:cNvSpPr>
            <a:spLocks noChangeArrowheads="1"/>
          </p:cNvSpPr>
          <p:nvPr/>
        </p:nvSpPr>
        <p:spPr bwMode="auto">
          <a:xfrm>
            <a:off x="5099050" y="5795963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100</a:t>
            </a:r>
            <a:r>
              <a:rPr lang="en-US" sz="80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1800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m</a:t>
            </a:r>
            <a:endParaRPr lang="en-US">
              <a:latin typeface="Arial" pitchFamily="34" charset="0"/>
            </a:endParaRPr>
          </a:p>
        </p:txBody>
      </p:sp>
      <p:sp>
        <p:nvSpPr>
          <p:cNvPr id="45079" name="Rectangle 74"/>
          <p:cNvSpPr>
            <a:spLocks noChangeArrowheads="1"/>
          </p:cNvSpPr>
          <p:nvPr/>
        </p:nvSpPr>
        <p:spPr bwMode="auto">
          <a:xfrm>
            <a:off x="508000" y="2895600"/>
            <a:ext cx="3868738" cy="63976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Chapter-opening photograph, Chapter 23,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5e 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(courtesy of the National Aeronautics and Space Administration.)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006C-64F9-4F92-8293-A7189C020AC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73769" y="300787"/>
            <a:ext cx="8470231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 </a:t>
            </a:r>
            <a:r>
              <a:rPr lang="en-US" sz="2800" b="1" dirty="0" smtClean="0"/>
              <a:t>THERMAL DIFFUSIVITY</a:t>
            </a:r>
          </a:p>
          <a:p>
            <a:r>
              <a:rPr lang="en-US" sz="2800" b="1" dirty="0" smtClean="0"/>
              <a:t>It </a:t>
            </a:r>
            <a:r>
              <a:rPr lang="en-US" sz="2800" b="1" dirty="0"/>
              <a:t>measures the ability of a material to conduct thermal energy relative to its ability to store thermal </a:t>
            </a:r>
            <a:r>
              <a:rPr lang="en-US" sz="2800" b="1" dirty="0" err="1" smtClean="0"/>
              <a:t>energy.It</a:t>
            </a:r>
            <a:r>
              <a:rPr lang="en-US" sz="2800" b="1" dirty="0" smtClean="0"/>
              <a:t> </a:t>
            </a:r>
            <a:r>
              <a:rPr lang="en-US" sz="2800" b="1" dirty="0"/>
              <a:t>has the SI unit of </a:t>
            </a:r>
            <a:r>
              <a:rPr lang="en-US" sz="2800" b="1" dirty="0" smtClean="0"/>
              <a:t>m²/s. Thermal </a:t>
            </a:r>
            <a:r>
              <a:rPr lang="en-US" sz="2800" b="1" dirty="0"/>
              <a:t>diffusivity is usually denoted </a:t>
            </a:r>
            <a:r>
              <a:rPr lang="en-US" sz="2800" b="1" dirty="0" smtClean="0"/>
              <a:t>by α </a:t>
            </a:r>
          </a:p>
          <a:p>
            <a:r>
              <a:rPr lang="en-US" sz="2800" b="1" dirty="0" smtClean="0"/>
              <a:t>The </a:t>
            </a:r>
            <a:r>
              <a:rPr lang="en-US" sz="2800" b="1" dirty="0"/>
              <a:t>formula is:</a:t>
            </a:r>
          </a:p>
          <a:p>
            <a:pPr lvl="0"/>
            <a:endParaRPr lang="en-US" sz="2800" b="1" dirty="0" smtClean="0">
              <a:solidFill>
                <a:srgbClr val="000000"/>
              </a:solidFill>
            </a:endParaRPr>
          </a:p>
          <a:p>
            <a:pPr lvl="0"/>
            <a:r>
              <a:rPr lang="en-US" sz="2800" b="1" dirty="0">
                <a:solidFill>
                  <a:srgbClr val="000000"/>
                </a:solidFill>
              </a:rPr>
              <a:t>	</a:t>
            </a:r>
            <a:r>
              <a:rPr lang="en-US" sz="2800" b="1" dirty="0" smtClean="0">
                <a:solidFill>
                  <a:srgbClr val="000000"/>
                </a:solidFill>
              </a:rPr>
              <a:t>		α = k/(c x rho )</a:t>
            </a:r>
            <a:endParaRPr lang="en-US" sz="2800" b="1" dirty="0">
              <a:solidFill>
                <a:srgbClr val="000000"/>
              </a:solidFill>
            </a:endParaRPr>
          </a:p>
          <a:p>
            <a:pPr algn="ctr"/>
            <a:r>
              <a:rPr lang="en-US" sz="2800" b="1" dirty="0" smtClean="0"/>
              <a:t> </a:t>
            </a:r>
            <a:r>
              <a:rPr lang="el-GR" sz="2800" b="1" dirty="0" smtClean="0"/>
              <a:t> </a:t>
            </a:r>
            <a:endParaRPr lang="en-US" sz="2800" dirty="0" smtClean="0"/>
          </a:p>
          <a:p>
            <a:r>
              <a:rPr lang="en-US" sz="2800" b="1" dirty="0" smtClean="0"/>
              <a:t>where</a:t>
            </a:r>
            <a:endParaRPr lang="en-US" sz="2800" b="1" dirty="0"/>
          </a:p>
          <a:p>
            <a:r>
              <a:rPr lang="en-US" sz="2800" b="1" dirty="0"/>
              <a:t>k is thermal conductivity (W/(</a:t>
            </a:r>
            <a:r>
              <a:rPr lang="en-US" sz="2800" b="1" dirty="0" err="1"/>
              <a:t>m·K</a:t>
            </a:r>
            <a:r>
              <a:rPr lang="en-US" sz="2800" b="1" dirty="0"/>
              <a:t>))</a:t>
            </a:r>
          </a:p>
          <a:p>
            <a:r>
              <a:rPr lang="en-US" sz="2800" b="1" dirty="0" smtClean="0"/>
              <a:t>rho </a:t>
            </a:r>
            <a:r>
              <a:rPr lang="en-US" sz="2800" b="1" dirty="0"/>
              <a:t>is density (kg/m³)</a:t>
            </a:r>
          </a:p>
          <a:p>
            <a:r>
              <a:rPr lang="en-US" sz="3600" b="1" dirty="0" smtClean="0"/>
              <a:t>c </a:t>
            </a:r>
            <a:r>
              <a:rPr lang="en-US" sz="3600" b="1" dirty="0"/>
              <a:t>is specific heat capacity (J/(</a:t>
            </a:r>
            <a:r>
              <a:rPr lang="en-US" sz="3600" b="1" dirty="0" err="1"/>
              <a:t>kg·K</a:t>
            </a:r>
            <a:r>
              <a:rPr lang="en-US" sz="3600" b="1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02611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40C118-11B1-4E03-AE5F-DEA69D6BB537}" type="slidenum">
              <a:rPr lang="en-US"/>
              <a:pPr/>
              <a:t>18</a:t>
            </a:fld>
            <a:endParaRPr lang="en-US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533400" y="1027113"/>
            <a:ext cx="8059738" cy="481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 b="1">
                <a:latin typeface="Arial" pitchFamily="34" charset="0"/>
              </a:rPr>
              <a:t>The thermal properties of materials include:</a:t>
            </a:r>
            <a:r>
              <a:rPr lang="en-US">
                <a:latin typeface="Arial" pitchFamily="34" charset="0"/>
              </a:rPr>
              <a:t> </a:t>
            </a:r>
            <a:endParaRPr lang="en-US" sz="2200">
              <a:latin typeface="Arial" pitchFamily="34" charset="0"/>
            </a:endParaRPr>
          </a:p>
          <a:p>
            <a:r>
              <a:rPr lang="en-US">
                <a:latin typeface="Arial" pitchFamily="34" charset="0"/>
              </a:rPr>
              <a:t>•  </a:t>
            </a:r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Heat capacity</a:t>
            </a:r>
            <a:r>
              <a:rPr lang="en-US" b="1">
                <a:latin typeface="Arial" pitchFamily="34" charset="0"/>
              </a:rPr>
              <a:t>:</a:t>
            </a:r>
          </a:p>
          <a:p>
            <a:r>
              <a:rPr lang="en-US" sz="2200">
                <a:latin typeface="Arial" pitchFamily="34" charset="0"/>
              </a:rPr>
              <a:t>    -- energy required to increase a mole of material by a unit </a:t>
            </a:r>
            <a:r>
              <a:rPr lang="en-US" sz="2200" i="1">
                <a:latin typeface="Arial" pitchFamily="34" charset="0"/>
              </a:rPr>
              <a:t>T</a:t>
            </a:r>
            <a:endParaRPr lang="en-US" sz="2200">
              <a:latin typeface="Arial" pitchFamily="34" charset="0"/>
            </a:endParaRPr>
          </a:p>
          <a:p>
            <a:r>
              <a:rPr lang="en-US" sz="2200">
                <a:latin typeface="Arial" pitchFamily="34" charset="0"/>
              </a:rPr>
              <a:t>    -- energy is stored as atomic vibrations</a:t>
            </a:r>
          </a:p>
          <a:p>
            <a:r>
              <a:rPr lang="en-US">
                <a:latin typeface="Arial" pitchFamily="34" charset="0"/>
              </a:rPr>
              <a:t>•  </a:t>
            </a:r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Coefficient of thermal expansion</a:t>
            </a:r>
            <a:r>
              <a:rPr lang="en-US" b="1">
                <a:latin typeface="Arial" pitchFamily="34" charset="0"/>
              </a:rPr>
              <a:t>:</a:t>
            </a:r>
          </a:p>
          <a:p>
            <a:r>
              <a:rPr lang="en-US" sz="2200">
                <a:latin typeface="Arial" pitchFamily="34" charset="0"/>
              </a:rPr>
              <a:t>    -- the size of a material changes with a change in temperature</a:t>
            </a:r>
          </a:p>
          <a:p>
            <a:r>
              <a:rPr lang="en-US" sz="2200">
                <a:latin typeface="Arial" pitchFamily="34" charset="0"/>
              </a:rPr>
              <a:t>    -- polymers have the largest values</a:t>
            </a:r>
          </a:p>
          <a:p>
            <a:r>
              <a:rPr lang="en-US">
                <a:latin typeface="Arial" pitchFamily="34" charset="0"/>
              </a:rPr>
              <a:t>•  </a:t>
            </a:r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Thermal conductivity</a:t>
            </a:r>
            <a:r>
              <a:rPr lang="en-US" b="1">
                <a:latin typeface="Arial" pitchFamily="34" charset="0"/>
              </a:rPr>
              <a:t>:</a:t>
            </a:r>
          </a:p>
          <a:p>
            <a:r>
              <a:rPr lang="en-US" sz="2200">
                <a:latin typeface="Arial" pitchFamily="34" charset="0"/>
              </a:rPr>
              <a:t>    -- the ability of a material to transport heat</a:t>
            </a:r>
          </a:p>
          <a:p>
            <a:r>
              <a:rPr lang="en-US" sz="2200">
                <a:latin typeface="Arial" pitchFamily="34" charset="0"/>
              </a:rPr>
              <a:t>    -- metals have the largest values</a:t>
            </a:r>
          </a:p>
          <a:p>
            <a:r>
              <a:rPr lang="en-US">
                <a:latin typeface="Arial" pitchFamily="34" charset="0"/>
              </a:rPr>
              <a:t>•  </a:t>
            </a:r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Thermal shock resistance</a:t>
            </a:r>
            <a:r>
              <a:rPr lang="en-US" b="1">
                <a:latin typeface="Arial" pitchFamily="34" charset="0"/>
              </a:rPr>
              <a:t>:</a:t>
            </a:r>
          </a:p>
          <a:p>
            <a:r>
              <a:rPr lang="en-US" sz="2200">
                <a:latin typeface="Arial" pitchFamily="34" charset="0"/>
              </a:rPr>
              <a:t>    -- the ability of a material to be rapidly cooled and not fracture  </a:t>
            </a:r>
          </a:p>
          <a:p>
            <a:r>
              <a:rPr lang="en-US" sz="1600">
                <a:latin typeface="Arial" pitchFamily="34" charset="0"/>
              </a:rPr>
              <a:t/>
            </a:r>
            <a:br>
              <a:rPr lang="en-US" sz="1600">
                <a:latin typeface="Arial" pitchFamily="34" charset="0"/>
              </a:rPr>
            </a:br>
            <a:r>
              <a:rPr lang="en-US" sz="2200">
                <a:latin typeface="Arial" pitchFamily="34" charset="0"/>
              </a:rPr>
              <a:t>    -- is proportional to</a:t>
            </a:r>
          </a:p>
        </p:txBody>
      </p:sp>
      <p:sp>
        <p:nvSpPr>
          <p:cNvPr id="4710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graphicFrame>
        <p:nvGraphicFramePr>
          <p:cNvPr id="47106" name="Object 1024"/>
          <p:cNvGraphicFramePr>
            <a:graphicFrameLocks noChangeAspect="1"/>
          </p:cNvGraphicFramePr>
          <p:nvPr/>
        </p:nvGraphicFramePr>
        <p:xfrm>
          <a:off x="3305175" y="5337175"/>
          <a:ext cx="5397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Equation" r:id="rId4" imgW="317500" imgH="431800" progId="Equation.3">
                  <p:embed/>
                </p:oleObj>
              </mc:Choice>
              <mc:Fallback>
                <p:oleObj name="Equation" r:id="rId4" imgW="317500" imgH="4318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175" y="5337175"/>
                        <a:ext cx="53975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C0BC13-6879-49EF-A6E1-241451031048}" type="slidenum">
              <a:rPr lang="en-US"/>
              <a:pPr/>
              <a:t>19</a:t>
            </a:fld>
            <a:endParaRPr lang="en-US"/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609600" y="1066800"/>
            <a:ext cx="7848600" cy="426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685800" y="2438400"/>
            <a:ext cx="24749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itchFamily="34" charset="0"/>
              </a:rPr>
              <a:t>Core Problems: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5800" y="3687763"/>
            <a:ext cx="31083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itchFamily="34" charset="0"/>
              </a:rPr>
              <a:t>Self-help Problems:</a:t>
            </a:r>
          </a:p>
        </p:txBody>
      </p:sp>
      <p:sp>
        <p:nvSpPr>
          <p:cNvPr id="49158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ANNOUNCEMENTS</a:t>
            </a:r>
          </a:p>
        </p:txBody>
      </p:sp>
      <p:sp>
        <p:nvSpPr>
          <p:cNvPr id="49159" name="Rectangle 6"/>
          <p:cNvSpPr>
            <a:spLocks noChangeArrowheads="1"/>
          </p:cNvSpPr>
          <p:nvPr/>
        </p:nvSpPr>
        <p:spPr bwMode="auto">
          <a:xfrm>
            <a:off x="717550" y="1173163"/>
            <a:ext cx="14271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itchFamily="34" charset="0"/>
              </a:rPr>
              <a:t>Reading: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F20159-6734-4D07-A093-80471DC64ED5}" type="slidenum">
              <a:rPr lang="en-US"/>
              <a:pPr/>
              <a:t>2</a:t>
            </a:fld>
            <a:endParaRPr lang="en-US"/>
          </a:p>
        </p:txBody>
      </p:sp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3698875" y="3000375"/>
            <a:ext cx="228600" cy="3810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3"/>
          <p:cNvSpPr>
            <a:spLocks noChangeArrowheads="1"/>
          </p:cNvSpPr>
          <p:nvPr/>
        </p:nvSpPr>
        <p:spPr bwMode="auto">
          <a:xfrm>
            <a:off x="4275138" y="2771775"/>
            <a:ext cx="457200" cy="3810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66FF"/>
              </a:solidFill>
            </a:endParaRPr>
          </a:p>
        </p:txBody>
      </p:sp>
      <p:sp>
        <p:nvSpPr>
          <p:cNvPr id="16391" name="Rectangle 4"/>
          <p:cNvSpPr>
            <a:spLocks noChangeArrowheads="1"/>
          </p:cNvSpPr>
          <p:nvPr/>
        </p:nvSpPr>
        <p:spPr bwMode="auto">
          <a:xfrm>
            <a:off x="4275138" y="3228975"/>
            <a:ext cx="457200" cy="38100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539750" y="1647825"/>
            <a:ext cx="80010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Quantitatively:</a:t>
            </a:r>
            <a:r>
              <a:rPr lang="en-US" sz="2200">
                <a:latin typeface="Arial" pitchFamily="34" charset="0"/>
              </a:rPr>
              <a:t>  The energy required to produce a unit rise in </a:t>
            </a:r>
            <a:br>
              <a:rPr lang="en-US" sz="2200">
                <a:latin typeface="Arial" pitchFamily="34" charset="0"/>
              </a:rPr>
            </a:br>
            <a:r>
              <a:rPr lang="en-US" sz="2200">
                <a:latin typeface="Arial" pitchFamily="34" charset="0"/>
              </a:rPr>
              <a:t>    temperature for one mole of a material.</a:t>
            </a:r>
            <a:endParaRPr lang="en-US">
              <a:latin typeface="Arial" pitchFamily="34" charset="0"/>
            </a:endParaRPr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 flipH="1" flipV="1">
            <a:off x="2982913" y="3000375"/>
            <a:ext cx="685800" cy="1555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1230313" y="2771775"/>
            <a:ext cx="1681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heat capacity</a:t>
            </a:r>
          </a:p>
          <a:p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(J/mol-K)</a:t>
            </a:r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5265738" y="2543175"/>
            <a:ext cx="242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energy input (J/mol)</a:t>
            </a:r>
          </a:p>
        </p:txBody>
      </p:sp>
      <p:sp>
        <p:nvSpPr>
          <p:cNvPr id="16396" name="Line 11"/>
          <p:cNvSpPr>
            <a:spLocks noChangeShapeType="1"/>
          </p:cNvSpPr>
          <p:nvPr/>
        </p:nvSpPr>
        <p:spPr bwMode="auto">
          <a:xfrm flipV="1">
            <a:off x="4694238" y="2771775"/>
            <a:ext cx="571500" cy="76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>
            <a:off x="4732338" y="3457575"/>
            <a:ext cx="571500" cy="76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6398" name="Rectangle 13"/>
          <p:cNvSpPr>
            <a:spLocks noChangeArrowheads="1"/>
          </p:cNvSpPr>
          <p:nvPr/>
        </p:nvSpPr>
        <p:spPr bwMode="auto">
          <a:xfrm>
            <a:off x="5265738" y="3289300"/>
            <a:ext cx="2867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00"/>
                </a:solidFill>
                <a:latin typeface="Arial" pitchFamily="34" charset="0"/>
              </a:rPr>
              <a:t>temperature change (K)</a:t>
            </a:r>
          </a:p>
        </p:txBody>
      </p:sp>
      <p:sp>
        <p:nvSpPr>
          <p:cNvPr id="16399" name="Rectangle 1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Heat Capacity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533400" y="3914775"/>
            <a:ext cx="6107113" cy="1598613"/>
            <a:chOff x="336" y="2466"/>
            <a:chExt cx="3847" cy="1007"/>
          </a:xfrm>
        </p:grpSpPr>
        <p:sp>
          <p:nvSpPr>
            <p:cNvPr id="16404" name="Rectangle 14"/>
            <p:cNvSpPr>
              <a:spLocks noChangeArrowheads="1"/>
            </p:cNvSpPr>
            <p:nvPr/>
          </p:nvSpPr>
          <p:spPr bwMode="auto">
            <a:xfrm>
              <a:off x="336" y="2466"/>
              <a:ext cx="3847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latin typeface="Arial" pitchFamily="34" charset="0"/>
                </a:rPr>
                <a:t>•  </a:t>
              </a:r>
              <a:r>
                <a:rPr lang="en-US">
                  <a:latin typeface="Arial" pitchFamily="34" charset="0"/>
                </a:rPr>
                <a:t>Two ways to measure heat capacity:</a:t>
              </a:r>
              <a:br>
                <a:rPr lang="en-US">
                  <a:latin typeface="Arial" pitchFamily="34" charset="0"/>
                </a:rPr>
              </a:br>
              <a:r>
                <a:rPr lang="en-US">
                  <a:latin typeface="Arial" pitchFamily="34" charset="0"/>
                </a:rPr>
                <a:t>	</a:t>
              </a:r>
              <a:r>
                <a:rPr lang="en-US" sz="2200" i="1">
                  <a:latin typeface="Arial" pitchFamily="34" charset="0"/>
                </a:rPr>
                <a:t>C</a:t>
              </a:r>
              <a:r>
                <a:rPr lang="en-US" sz="2800" i="1" baseline="-25000">
                  <a:latin typeface="Arial" pitchFamily="34" charset="0"/>
                </a:rPr>
                <a:t>p</a:t>
              </a:r>
              <a:r>
                <a:rPr lang="en-US" sz="2200">
                  <a:latin typeface="Arial" pitchFamily="34" charset="0"/>
                </a:rPr>
                <a:t>  :  Heat capacity at constant pressure.</a:t>
              </a:r>
            </a:p>
            <a:p>
              <a:r>
                <a:rPr lang="en-US" sz="2200">
                  <a:latin typeface="Arial" pitchFamily="34" charset="0"/>
                </a:rPr>
                <a:t>	</a:t>
              </a:r>
              <a:r>
                <a:rPr lang="en-US" sz="2200" i="1">
                  <a:latin typeface="Arial" pitchFamily="34" charset="0"/>
                </a:rPr>
                <a:t>C</a:t>
              </a:r>
              <a:r>
                <a:rPr lang="en-US" sz="2800" i="1" baseline="-25000">
                  <a:latin typeface="Arial" pitchFamily="34" charset="0"/>
                </a:rPr>
                <a:t>v</a:t>
              </a:r>
              <a:r>
                <a:rPr lang="en-US" sz="2200">
                  <a:latin typeface="Arial" pitchFamily="34" charset="0"/>
                </a:rPr>
                <a:t>  </a:t>
              </a:r>
              <a:r>
                <a:rPr lang="en-US" sz="800">
                  <a:latin typeface="Arial" pitchFamily="34" charset="0"/>
                </a:rPr>
                <a:t> </a:t>
              </a:r>
              <a:r>
                <a:rPr lang="en-US" sz="2200">
                  <a:latin typeface="Arial" pitchFamily="34" charset="0"/>
                </a:rPr>
                <a:t>:  Heat capacity at constant volume.</a:t>
              </a:r>
            </a:p>
          </p:txBody>
        </p:sp>
        <p:sp>
          <p:nvSpPr>
            <p:cNvPr id="16405" name="Text Box 16"/>
            <p:cNvSpPr txBox="1">
              <a:spLocks noChangeArrowheads="1"/>
            </p:cNvSpPr>
            <p:nvPr/>
          </p:nvSpPr>
          <p:spPr bwMode="auto">
            <a:xfrm>
              <a:off x="1104" y="3185"/>
              <a:ext cx="1549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200" i="1">
                  <a:latin typeface="Arial" pitchFamily="34" charset="0"/>
                </a:rPr>
                <a:t>C</a:t>
              </a:r>
              <a:r>
                <a:rPr lang="en-US" sz="2800" i="1" baseline="-25000">
                  <a:latin typeface="Arial" pitchFamily="34" charset="0"/>
                </a:rPr>
                <a:t>p</a:t>
              </a:r>
              <a:r>
                <a:rPr lang="en-US" baseline="-25000">
                  <a:latin typeface="Arial" pitchFamily="34" charset="0"/>
                  <a:cs typeface="Times New Roman" pitchFamily="18" charset="0"/>
                </a:rPr>
                <a:t> </a:t>
              </a:r>
              <a:r>
                <a:rPr lang="en-US">
                  <a:latin typeface="Arial" pitchFamily="34" charset="0"/>
                  <a:cs typeface="Times New Roman" pitchFamily="18" charset="0"/>
                </a:rPr>
                <a:t>usually &gt; </a:t>
              </a:r>
              <a:r>
                <a:rPr lang="en-US" sz="2200" i="1">
                  <a:latin typeface="Arial" pitchFamily="34" charset="0"/>
                  <a:cs typeface="Times New Roman" pitchFamily="18" charset="0"/>
                </a:rPr>
                <a:t>C</a:t>
              </a:r>
              <a:r>
                <a:rPr lang="en-US" sz="2800" i="1" baseline="-25000">
                  <a:latin typeface="Arial" pitchFamily="34" charset="0"/>
                  <a:cs typeface="Times New Roman" pitchFamily="18" charset="0"/>
                </a:rPr>
                <a:t>v</a:t>
              </a: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533400" y="5588000"/>
            <a:ext cx="6683375" cy="838200"/>
            <a:chOff x="336" y="3520"/>
            <a:chExt cx="4210" cy="528"/>
          </a:xfrm>
        </p:grpSpPr>
        <p:sp>
          <p:nvSpPr>
            <p:cNvPr id="16403" name="Rectangle 18"/>
            <p:cNvSpPr>
              <a:spLocks noChangeArrowheads="1"/>
            </p:cNvSpPr>
            <p:nvPr/>
          </p:nvSpPr>
          <p:spPr bwMode="auto">
            <a:xfrm>
              <a:off x="336" y="3665"/>
              <a:ext cx="239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latin typeface="Arial" pitchFamily="34" charset="0"/>
                </a:rPr>
                <a:t>• </a:t>
              </a:r>
              <a:r>
                <a:rPr lang="en-US">
                  <a:latin typeface="Arial" pitchFamily="34" charset="0"/>
                  <a:cs typeface="Times New Roman" pitchFamily="18" charset="0"/>
                </a:rPr>
                <a:t>Heat capacity has units of </a:t>
              </a:r>
            </a:p>
          </p:txBody>
        </p:sp>
        <p:graphicFrame>
          <p:nvGraphicFramePr>
            <p:cNvPr id="16387" name="Object 19"/>
            <p:cNvGraphicFramePr>
              <a:graphicFrameLocks noChangeAspect="1"/>
            </p:cNvGraphicFramePr>
            <p:nvPr/>
          </p:nvGraphicFramePr>
          <p:xfrm>
            <a:off x="2752" y="3520"/>
            <a:ext cx="1794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6" name="Equation" r:id="rId4" imgW="1460160" imgH="431640" progId="Equation.3">
                    <p:embed/>
                  </p:oleObj>
                </mc:Choice>
                <mc:Fallback>
                  <p:oleObj name="Equation" r:id="rId4" imgW="1460160" imgH="43164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2" y="3520"/>
                          <a:ext cx="1794" cy="5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386" name="Object 7"/>
          <p:cNvGraphicFramePr>
            <a:graphicFrameLocks noChangeAspect="1"/>
          </p:cNvGraphicFramePr>
          <p:nvPr/>
        </p:nvGraphicFramePr>
        <p:xfrm>
          <a:off x="3657600" y="2789238"/>
          <a:ext cx="11493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6" imgW="545760" imgH="393480" progId="Equation.3">
                  <p:embed/>
                </p:oleObj>
              </mc:Choice>
              <mc:Fallback>
                <p:oleObj name="Equation" r:id="rId6" imgW="54576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789238"/>
                        <a:ext cx="114935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2" name="Rectangle 21"/>
          <p:cNvSpPr>
            <a:spLocks noChangeArrowheads="1"/>
          </p:cNvSpPr>
          <p:nvPr/>
        </p:nvSpPr>
        <p:spPr bwMode="auto">
          <a:xfrm>
            <a:off x="546100" y="1030288"/>
            <a:ext cx="5810250" cy="4889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latin typeface="Arial" pitchFamily="34" charset="0"/>
              </a:rPr>
              <a:t>The ability of a material to absorb heat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ED27BD-03DD-44CC-86CE-D5824BC5FD18}" type="slidenum">
              <a:rPr lang="en-US"/>
              <a:pPr/>
              <a:t>3</a:t>
            </a:fld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712788" y="1095375"/>
            <a:ext cx="56515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Arial" pitchFamily="34" charset="0"/>
              </a:rPr>
              <a:t>•  </a:t>
            </a:r>
            <a:r>
              <a:rPr lang="en-US">
                <a:latin typeface="Arial" pitchFamily="34" charset="0"/>
              </a:rPr>
              <a:t>Heat capacity...</a:t>
            </a:r>
          </a:p>
          <a:p>
            <a:r>
              <a:rPr lang="en-US" sz="2200">
                <a:latin typeface="Arial" pitchFamily="34" charset="0"/>
              </a:rPr>
              <a:t>    -- increases with temperature</a:t>
            </a:r>
          </a:p>
          <a:p>
            <a:r>
              <a:rPr lang="en-US" sz="2200">
                <a:latin typeface="Arial" pitchFamily="34" charset="0"/>
              </a:rPr>
              <a:t>    -- for solids it reaches a limiting value of 3</a:t>
            </a:r>
            <a:r>
              <a:rPr lang="en-US" sz="2200" i="1">
                <a:latin typeface="Arial" pitchFamily="34" charset="0"/>
              </a:rPr>
              <a:t>R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5800" y="5213350"/>
            <a:ext cx="744537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•  From atomic perspective:</a:t>
            </a:r>
          </a:p>
          <a:p>
            <a:r>
              <a:rPr lang="en-US" sz="2200">
                <a:latin typeface="Arial" pitchFamily="34" charset="0"/>
              </a:rPr>
              <a:t>    -- Energy is stored as atomic vibrations.</a:t>
            </a:r>
          </a:p>
          <a:p>
            <a:r>
              <a:rPr lang="en-US" sz="2200">
                <a:latin typeface="Arial" pitchFamily="34" charset="0"/>
              </a:rPr>
              <a:t>    -- As temperature</a:t>
            </a:r>
            <a:r>
              <a:rPr lang="en-US" sz="2200" i="1">
                <a:latin typeface="Arial" pitchFamily="34" charset="0"/>
              </a:rPr>
              <a:t> </a:t>
            </a:r>
            <a:r>
              <a:rPr lang="en-US" sz="2200">
                <a:latin typeface="Arial" pitchFamily="34" charset="0"/>
              </a:rPr>
              <a:t>increases, the average energy of </a:t>
            </a:r>
            <a:br>
              <a:rPr lang="en-US" sz="2200">
                <a:latin typeface="Arial" pitchFamily="34" charset="0"/>
              </a:rPr>
            </a:br>
            <a:r>
              <a:rPr lang="en-US" sz="2200">
                <a:latin typeface="Arial" pitchFamily="34" charset="0"/>
              </a:rPr>
              <a:t>       atomic vibrations increases.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/>
              <a:t>Dependence of Heat Capacity on Temperature</a:t>
            </a:r>
            <a:endParaRPr lang="en-US" smtClean="0"/>
          </a:p>
        </p:txBody>
      </p:sp>
      <p:pic>
        <p:nvPicPr>
          <p:cNvPr id="18438" name="Picture 75" descr="Fig 19_2 cur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8475" y="2613025"/>
            <a:ext cx="2655888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Rectangle 67"/>
          <p:cNvSpPr>
            <a:spLocks noChangeArrowheads="1"/>
          </p:cNvSpPr>
          <p:nvPr/>
        </p:nvSpPr>
        <p:spPr bwMode="auto">
          <a:xfrm>
            <a:off x="6705600" y="4114800"/>
            <a:ext cx="182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Adapted from Fig. 19.2,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18440" name="Rectangle 41"/>
          <p:cNvSpPr>
            <a:spLocks noChangeArrowheads="1"/>
          </p:cNvSpPr>
          <p:nvPr/>
        </p:nvSpPr>
        <p:spPr bwMode="auto">
          <a:xfrm>
            <a:off x="436563" y="2479675"/>
            <a:ext cx="1984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777777"/>
                </a:solidFill>
                <a:latin typeface="Arial" pitchFamily="34" charset="0"/>
              </a:rPr>
              <a:t>R</a:t>
            </a:r>
            <a:r>
              <a:rPr lang="en-US" sz="2000">
                <a:solidFill>
                  <a:srgbClr val="777777"/>
                </a:solidFill>
                <a:latin typeface="Arial" pitchFamily="34" charset="0"/>
              </a:rPr>
              <a:t> = gas constant </a:t>
            </a:r>
            <a:endParaRPr lang="en-US"/>
          </a:p>
        </p:txBody>
      </p:sp>
      <p:sp>
        <p:nvSpPr>
          <p:cNvPr id="18441" name="Rectangle 42"/>
          <p:cNvSpPr>
            <a:spLocks noChangeArrowheads="1"/>
          </p:cNvSpPr>
          <p:nvPr/>
        </p:nvSpPr>
        <p:spPr bwMode="auto">
          <a:xfrm>
            <a:off x="2670175" y="2409825"/>
            <a:ext cx="319088" cy="333375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Rectangle 43"/>
          <p:cNvSpPr>
            <a:spLocks noChangeArrowheads="1"/>
          </p:cNvSpPr>
          <p:nvPr/>
        </p:nvSpPr>
        <p:spPr bwMode="auto">
          <a:xfrm>
            <a:off x="2595563" y="2468563"/>
            <a:ext cx="325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777777"/>
                </a:solidFill>
                <a:latin typeface="Arial" pitchFamily="34" charset="0"/>
              </a:rPr>
              <a:t>3</a:t>
            </a:r>
            <a:r>
              <a:rPr lang="en-US" sz="2000" i="1">
                <a:solidFill>
                  <a:srgbClr val="777777"/>
                </a:solidFill>
                <a:latin typeface="Arial" pitchFamily="34" charset="0"/>
              </a:rPr>
              <a:t>R</a:t>
            </a:r>
            <a:endParaRPr lang="en-US" i="1">
              <a:solidFill>
                <a:srgbClr val="777777"/>
              </a:solidFill>
              <a:latin typeface="Arial" pitchFamily="34" charset="0"/>
            </a:endParaRPr>
          </a:p>
        </p:txBody>
      </p:sp>
      <p:sp>
        <p:nvSpPr>
          <p:cNvPr id="18443" name="Rectangle 44"/>
          <p:cNvSpPr>
            <a:spLocks noChangeArrowheads="1"/>
          </p:cNvSpPr>
          <p:nvPr/>
        </p:nvSpPr>
        <p:spPr bwMode="auto">
          <a:xfrm>
            <a:off x="422275" y="2806700"/>
            <a:ext cx="1927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777777"/>
                </a:solidFill>
                <a:latin typeface="Arial" pitchFamily="34" charset="0"/>
              </a:rPr>
              <a:t>    </a:t>
            </a:r>
            <a:r>
              <a:rPr lang="en-US" sz="2000">
                <a:solidFill>
                  <a:srgbClr val="777777"/>
                </a:solidFill>
                <a:latin typeface="Arial" pitchFamily="34" charset="0"/>
              </a:rPr>
              <a:t>= 8.31 J/mol-K</a:t>
            </a:r>
            <a:endParaRPr lang="en-US" b="1">
              <a:latin typeface="Arial" pitchFamily="34" charset="0"/>
            </a:endParaRPr>
          </a:p>
        </p:txBody>
      </p:sp>
      <p:sp>
        <p:nvSpPr>
          <p:cNvPr id="18444" name="Rectangle 48"/>
          <p:cNvSpPr>
            <a:spLocks noChangeArrowheads="1"/>
          </p:cNvSpPr>
          <p:nvPr/>
        </p:nvSpPr>
        <p:spPr bwMode="auto">
          <a:xfrm>
            <a:off x="5815013" y="2455863"/>
            <a:ext cx="1549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DD0000"/>
                </a:solidFill>
                <a:latin typeface="Arial" pitchFamily="34" charset="0"/>
              </a:rPr>
              <a:t>C</a:t>
            </a:r>
            <a:r>
              <a:rPr lang="en-US" i="1" baseline="-25000">
                <a:solidFill>
                  <a:srgbClr val="DD0000"/>
                </a:solidFill>
                <a:latin typeface="Arial" pitchFamily="34" charset="0"/>
              </a:rPr>
              <a:t>v</a:t>
            </a:r>
            <a:r>
              <a:rPr lang="en-US">
                <a:solidFill>
                  <a:srgbClr val="DD0000"/>
                </a:solidFill>
                <a:latin typeface="Arial" pitchFamily="34" charset="0"/>
              </a:rPr>
              <a:t> </a:t>
            </a:r>
            <a:r>
              <a:rPr lang="en-US" sz="2000">
                <a:solidFill>
                  <a:srgbClr val="DD0000"/>
                </a:solidFill>
                <a:latin typeface="Arial" pitchFamily="34" charset="0"/>
              </a:rPr>
              <a:t>= constant</a:t>
            </a:r>
            <a:endParaRPr lang="en-US" sz="2000" i="1">
              <a:latin typeface="Arial" pitchFamily="34" charset="0"/>
            </a:endParaRPr>
          </a:p>
        </p:txBody>
      </p:sp>
      <p:sp>
        <p:nvSpPr>
          <p:cNvPr id="18445" name="Rectangle 54"/>
          <p:cNvSpPr>
            <a:spLocks noChangeArrowheads="1"/>
          </p:cNvSpPr>
          <p:nvPr/>
        </p:nvSpPr>
        <p:spPr bwMode="auto">
          <a:xfrm>
            <a:off x="5646738" y="2568575"/>
            <a:ext cx="88900" cy="2032000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Freeform 56"/>
          <p:cNvSpPr>
            <a:spLocks/>
          </p:cNvSpPr>
          <p:nvPr/>
        </p:nvSpPr>
        <p:spPr bwMode="auto">
          <a:xfrm>
            <a:off x="5567363" y="4470400"/>
            <a:ext cx="104775" cy="152400"/>
          </a:xfrm>
          <a:custGeom>
            <a:avLst/>
            <a:gdLst>
              <a:gd name="T0" fmla="*/ 2147483647 w 64"/>
              <a:gd name="T1" fmla="*/ 2147483647 h 96"/>
              <a:gd name="T2" fmla="*/ 0 w 64"/>
              <a:gd name="T3" fmla="*/ 2147483647 h 96"/>
              <a:gd name="T4" fmla="*/ 2147483647 w 64"/>
              <a:gd name="T5" fmla="*/ 2147483647 h 96"/>
              <a:gd name="T6" fmla="*/ 0 w 64"/>
              <a:gd name="T7" fmla="*/ 0 h 96"/>
              <a:gd name="T8" fmla="*/ 2147483647 w 64"/>
              <a:gd name="T9" fmla="*/ 2147483647 h 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"/>
              <a:gd name="T16" fmla="*/ 0 h 96"/>
              <a:gd name="T17" fmla="*/ 64 w 64"/>
              <a:gd name="T18" fmla="*/ 96 h 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" h="96">
                <a:moveTo>
                  <a:pt x="64" y="48"/>
                </a:moveTo>
                <a:lnTo>
                  <a:pt x="0" y="96"/>
                </a:lnTo>
                <a:lnTo>
                  <a:pt x="24" y="48"/>
                </a:lnTo>
                <a:lnTo>
                  <a:pt x="0" y="0"/>
                </a:lnTo>
                <a:lnTo>
                  <a:pt x="64" y="48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Rectangle 59"/>
          <p:cNvSpPr>
            <a:spLocks noChangeArrowheads="1"/>
          </p:cNvSpPr>
          <p:nvPr/>
        </p:nvSpPr>
        <p:spPr bwMode="auto">
          <a:xfrm>
            <a:off x="4513263" y="4735513"/>
            <a:ext cx="2244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AA"/>
                </a:solidFill>
                <a:latin typeface="Arial" pitchFamily="34" charset="0"/>
              </a:rPr>
              <a:t>Debye temperature </a:t>
            </a:r>
            <a:endParaRPr lang="en-US"/>
          </a:p>
        </p:txBody>
      </p:sp>
      <p:sp>
        <p:nvSpPr>
          <p:cNvPr id="18448" name="Rectangle 60"/>
          <p:cNvSpPr>
            <a:spLocks noChangeArrowheads="1"/>
          </p:cNvSpPr>
          <p:nvPr/>
        </p:nvSpPr>
        <p:spPr bwMode="auto">
          <a:xfrm>
            <a:off x="4513263" y="5027613"/>
            <a:ext cx="2187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AA"/>
                </a:solidFill>
                <a:latin typeface="Arial" pitchFamily="34" charset="0"/>
              </a:rPr>
              <a:t>(usually less than </a:t>
            </a:r>
            <a:r>
              <a:rPr lang="en-US" sz="2000" i="1">
                <a:solidFill>
                  <a:srgbClr val="0000AA"/>
                </a:solidFill>
                <a:latin typeface="Arial" pitchFamily="34" charset="0"/>
              </a:rPr>
              <a:t>T</a:t>
            </a:r>
            <a:endParaRPr lang="en-US" i="1"/>
          </a:p>
        </p:txBody>
      </p:sp>
      <p:sp>
        <p:nvSpPr>
          <p:cNvPr id="18449" name="Rectangle 61"/>
          <p:cNvSpPr>
            <a:spLocks noChangeArrowheads="1"/>
          </p:cNvSpPr>
          <p:nvPr/>
        </p:nvSpPr>
        <p:spPr bwMode="auto">
          <a:xfrm>
            <a:off x="6718300" y="5078413"/>
            <a:ext cx="579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AA"/>
                </a:solidFill>
                <a:latin typeface="Arial" pitchFamily="34" charset="0"/>
              </a:rPr>
              <a:t>room</a:t>
            </a:r>
            <a:endParaRPr lang="en-US"/>
          </a:p>
        </p:txBody>
      </p:sp>
      <p:sp>
        <p:nvSpPr>
          <p:cNvPr id="18450" name="Rectangle 62"/>
          <p:cNvSpPr>
            <a:spLocks noChangeArrowheads="1"/>
          </p:cNvSpPr>
          <p:nvPr/>
        </p:nvSpPr>
        <p:spPr bwMode="auto">
          <a:xfrm>
            <a:off x="7337425" y="4999038"/>
            <a:ext cx="84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AA"/>
                </a:solidFill>
                <a:latin typeface="Arial" pitchFamily="34" charset="0"/>
              </a:rPr>
              <a:t>)</a:t>
            </a:r>
            <a:endParaRPr lang="en-US"/>
          </a:p>
        </p:txBody>
      </p:sp>
      <p:sp>
        <p:nvSpPr>
          <p:cNvPr id="18451" name="Line 63"/>
          <p:cNvSpPr>
            <a:spLocks noChangeShapeType="1"/>
          </p:cNvSpPr>
          <p:nvPr/>
        </p:nvSpPr>
        <p:spPr bwMode="auto">
          <a:xfrm flipV="1">
            <a:off x="4335463" y="4392613"/>
            <a:ext cx="1587" cy="127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452" name="Rectangle 64"/>
          <p:cNvSpPr>
            <a:spLocks noChangeArrowheads="1"/>
          </p:cNvSpPr>
          <p:nvPr/>
        </p:nvSpPr>
        <p:spPr bwMode="auto">
          <a:xfrm>
            <a:off x="5910263" y="4367213"/>
            <a:ext cx="6778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Arial" pitchFamily="34" charset="0"/>
              </a:rPr>
              <a:t>T</a:t>
            </a:r>
            <a:r>
              <a:rPr lang="en-US">
                <a:solidFill>
                  <a:srgbClr val="000000"/>
                </a:solidFill>
                <a:latin typeface="Arial" pitchFamily="34" charset="0"/>
              </a:rPr>
              <a:t> (K)</a:t>
            </a:r>
            <a:endParaRPr lang="en-US"/>
          </a:p>
        </p:txBody>
      </p:sp>
      <p:sp>
        <p:nvSpPr>
          <p:cNvPr id="18453" name="Rectangle 65"/>
          <p:cNvSpPr>
            <a:spLocks noChangeArrowheads="1"/>
          </p:cNvSpPr>
          <p:nvPr/>
        </p:nvSpPr>
        <p:spPr bwMode="auto">
          <a:xfrm>
            <a:off x="4170363" y="4519613"/>
            <a:ext cx="131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AA"/>
                </a:solidFill>
                <a:latin typeface="Symbol" pitchFamily="18" charset="2"/>
              </a:rPr>
              <a:t>q</a:t>
            </a:r>
            <a:endParaRPr lang="en-US"/>
          </a:p>
        </p:txBody>
      </p:sp>
      <p:sp>
        <p:nvSpPr>
          <p:cNvPr id="18454" name="Rectangle 66"/>
          <p:cNvSpPr>
            <a:spLocks noChangeArrowheads="1"/>
          </p:cNvSpPr>
          <p:nvPr/>
        </p:nvSpPr>
        <p:spPr bwMode="auto">
          <a:xfrm>
            <a:off x="4297363" y="458311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0000AA"/>
                </a:solidFill>
                <a:latin typeface="Arial" pitchFamily="34" charset="0"/>
              </a:rPr>
              <a:t>D</a:t>
            </a:r>
            <a:endParaRPr lang="en-US" i="1"/>
          </a:p>
        </p:txBody>
      </p:sp>
      <p:sp>
        <p:nvSpPr>
          <p:cNvPr id="18455" name="Rectangle 69"/>
          <p:cNvSpPr>
            <a:spLocks noChangeArrowheads="1"/>
          </p:cNvSpPr>
          <p:nvPr/>
        </p:nvSpPr>
        <p:spPr bwMode="auto">
          <a:xfrm>
            <a:off x="2887663" y="4557713"/>
            <a:ext cx="233362" cy="158750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Rectangle 70"/>
          <p:cNvSpPr>
            <a:spLocks noChangeArrowheads="1"/>
          </p:cNvSpPr>
          <p:nvPr/>
        </p:nvSpPr>
        <p:spPr bwMode="auto">
          <a:xfrm>
            <a:off x="2816225" y="4354513"/>
            <a:ext cx="158750" cy="304800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Text Box 71"/>
          <p:cNvSpPr txBox="1">
            <a:spLocks noChangeArrowheads="1"/>
          </p:cNvSpPr>
          <p:nvPr/>
        </p:nvSpPr>
        <p:spPr bwMode="auto">
          <a:xfrm>
            <a:off x="2895600" y="4505325"/>
            <a:ext cx="247650" cy="36671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pitchFamily="34" charset="0"/>
              </a:rPr>
              <a:t>0</a:t>
            </a:r>
          </a:p>
        </p:txBody>
      </p:sp>
      <p:sp>
        <p:nvSpPr>
          <p:cNvPr id="18458" name="Text Box 72"/>
          <p:cNvSpPr txBox="1">
            <a:spLocks noChangeArrowheads="1"/>
          </p:cNvSpPr>
          <p:nvPr/>
        </p:nvSpPr>
        <p:spPr bwMode="auto">
          <a:xfrm>
            <a:off x="2713038" y="4294188"/>
            <a:ext cx="320675" cy="3667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pitchFamily="34" charset="0"/>
              </a:rPr>
              <a:t>0</a:t>
            </a:r>
          </a:p>
        </p:txBody>
      </p:sp>
      <p:sp>
        <p:nvSpPr>
          <p:cNvPr id="18459" name="Rectangle 46"/>
          <p:cNvSpPr>
            <a:spLocks noChangeArrowheads="1"/>
          </p:cNvSpPr>
          <p:nvPr/>
        </p:nvSpPr>
        <p:spPr bwMode="auto">
          <a:xfrm rot="36658">
            <a:off x="2522538" y="3352800"/>
            <a:ext cx="3222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en-US" i="1" baseline="-25000">
                <a:solidFill>
                  <a:srgbClr val="000000"/>
                </a:solidFill>
                <a:latin typeface="Arial" pitchFamily="34" charset="0"/>
              </a:rPr>
              <a:t>v</a:t>
            </a:r>
            <a:endParaRPr lang="en-US" i="1"/>
          </a:p>
        </p:txBody>
      </p:sp>
      <p:sp>
        <p:nvSpPr>
          <p:cNvPr id="18460" name="Line 76"/>
          <p:cNvSpPr>
            <a:spLocks noChangeShapeType="1"/>
          </p:cNvSpPr>
          <p:nvPr/>
        </p:nvSpPr>
        <p:spPr bwMode="auto">
          <a:xfrm>
            <a:off x="3025775" y="2613025"/>
            <a:ext cx="2624138" cy="0"/>
          </a:xfrm>
          <a:prstGeom prst="line">
            <a:avLst/>
          </a:prstGeom>
          <a:noFill/>
          <a:ln w="19050">
            <a:solidFill>
              <a:srgbClr val="777777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18461" name="Group 74"/>
          <p:cNvGrpSpPr>
            <a:grpSpLocks/>
          </p:cNvGrpSpPr>
          <p:nvPr/>
        </p:nvGrpSpPr>
        <p:grpSpPr bwMode="auto">
          <a:xfrm>
            <a:off x="2949575" y="2249488"/>
            <a:ext cx="144463" cy="2298700"/>
            <a:chOff x="1856" y="1630"/>
            <a:chExt cx="78" cy="1235"/>
          </a:xfrm>
        </p:grpSpPr>
        <p:sp>
          <p:nvSpPr>
            <p:cNvPr id="18463" name="Freeform 52"/>
            <p:cNvSpPr>
              <a:spLocks/>
            </p:cNvSpPr>
            <p:nvPr/>
          </p:nvSpPr>
          <p:spPr bwMode="auto">
            <a:xfrm>
              <a:off x="1856" y="1630"/>
              <a:ext cx="78" cy="69"/>
            </a:xfrm>
            <a:custGeom>
              <a:avLst/>
              <a:gdLst>
                <a:gd name="T0" fmla="*/ 5 w 96"/>
                <a:gd name="T1" fmla="*/ 0 h 64"/>
                <a:gd name="T2" fmla="*/ 10 w 96"/>
                <a:gd name="T3" fmla="*/ 146 h 64"/>
                <a:gd name="T4" fmla="*/ 5 w 96"/>
                <a:gd name="T5" fmla="*/ 92 h 64"/>
                <a:gd name="T6" fmla="*/ 0 w 96"/>
                <a:gd name="T7" fmla="*/ 146 h 64"/>
                <a:gd name="T8" fmla="*/ 5 w 96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64"/>
                <a:gd name="T17" fmla="*/ 96 w 96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64">
                  <a:moveTo>
                    <a:pt x="48" y="0"/>
                  </a:moveTo>
                  <a:lnTo>
                    <a:pt x="96" y="64"/>
                  </a:lnTo>
                  <a:lnTo>
                    <a:pt x="48" y="40"/>
                  </a:lnTo>
                  <a:lnTo>
                    <a:pt x="0" y="6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Line 53"/>
            <p:cNvSpPr>
              <a:spLocks noChangeShapeType="1"/>
            </p:cNvSpPr>
            <p:nvPr/>
          </p:nvSpPr>
          <p:spPr bwMode="auto">
            <a:xfrm flipV="1">
              <a:off x="1895" y="1673"/>
              <a:ext cx="1" cy="1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8462" name="Line 57"/>
          <p:cNvSpPr>
            <a:spLocks noChangeShapeType="1"/>
          </p:cNvSpPr>
          <p:nvPr/>
        </p:nvSpPr>
        <p:spPr bwMode="auto">
          <a:xfrm>
            <a:off x="3019425" y="4535488"/>
            <a:ext cx="2598738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57E8C0-6E84-4889-84F0-3609CB5F559D}" type="slidenum">
              <a:rPr lang="en-US"/>
              <a:pPr/>
              <a:t>4</a:t>
            </a:fld>
            <a:endParaRPr lang="en-US"/>
          </a:p>
        </p:txBody>
      </p:sp>
      <p:pic>
        <p:nvPicPr>
          <p:cNvPr id="20483" name="Picture 6" descr="Fig 1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754188"/>
            <a:ext cx="5899150" cy="440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Vibrations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066800"/>
            <a:ext cx="8442325" cy="56356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0" smtClean="0">
                <a:cs typeface="Times New Roman" pitchFamily="18" charset="0"/>
              </a:rPr>
              <a:t>Atomic vibrations are in the form of lattice waves or </a:t>
            </a:r>
            <a:r>
              <a:rPr lang="en-US" sz="2400" b="0" smtClean="0">
                <a:solidFill>
                  <a:srgbClr val="003399"/>
                </a:solidFill>
                <a:cs typeface="Times New Roman" pitchFamily="18" charset="0"/>
              </a:rPr>
              <a:t>phonons</a:t>
            </a:r>
            <a:r>
              <a:rPr lang="en-US" sz="2400" b="0" smtClean="0">
                <a:cs typeface="Times New Roman" pitchFamily="18" charset="0"/>
              </a:rPr>
              <a:t> 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812800" y="6045200"/>
            <a:ext cx="1847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Adapted from Fig. 19.1,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862A51-9B64-487D-BEA2-2005E7424D8B}" type="slidenum">
              <a:rPr lang="en-US"/>
              <a:pPr/>
              <a:t>5</a:t>
            </a:fld>
            <a:endParaRPr lang="en-US"/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1065213" y="1701800"/>
            <a:ext cx="798512" cy="4152900"/>
            <a:chOff x="728" y="1072"/>
            <a:chExt cx="400" cy="2616"/>
          </a:xfrm>
        </p:grpSpPr>
        <p:sp>
          <p:nvSpPr>
            <p:cNvPr id="22568" name="Freeform 42"/>
            <p:cNvSpPr>
              <a:spLocks/>
            </p:cNvSpPr>
            <p:nvPr/>
          </p:nvSpPr>
          <p:spPr bwMode="auto">
            <a:xfrm>
              <a:off x="728" y="1072"/>
              <a:ext cx="400" cy="256"/>
            </a:xfrm>
            <a:custGeom>
              <a:avLst/>
              <a:gdLst>
                <a:gd name="T0" fmla="*/ 200 w 400"/>
                <a:gd name="T1" fmla="*/ 0 h 256"/>
                <a:gd name="T2" fmla="*/ 400 w 400"/>
                <a:gd name="T3" fmla="*/ 256 h 256"/>
                <a:gd name="T4" fmla="*/ 200 w 400"/>
                <a:gd name="T5" fmla="*/ 168 h 256"/>
                <a:gd name="T6" fmla="*/ 0 w 400"/>
                <a:gd name="T7" fmla="*/ 256 h 256"/>
                <a:gd name="T8" fmla="*/ 200 w 400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0"/>
                <a:gd name="T16" fmla="*/ 0 h 256"/>
                <a:gd name="T17" fmla="*/ 400 w 400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0" h="256">
                  <a:moveTo>
                    <a:pt x="200" y="0"/>
                  </a:moveTo>
                  <a:lnTo>
                    <a:pt x="400" y="256"/>
                  </a:lnTo>
                  <a:lnTo>
                    <a:pt x="200" y="168"/>
                  </a:lnTo>
                  <a:lnTo>
                    <a:pt x="0" y="256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777777"/>
            </a:solidFill>
            <a:ln w="12700">
              <a:solidFill>
                <a:srgbClr val="7777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9" name="Line 43"/>
            <p:cNvSpPr>
              <a:spLocks noChangeShapeType="1"/>
            </p:cNvSpPr>
            <p:nvPr/>
          </p:nvSpPr>
          <p:spPr bwMode="auto">
            <a:xfrm flipV="1">
              <a:off x="928" y="1240"/>
              <a:ext cx="1" cy="2448"/>
            </a:xfrm>
            <a:prstGeom prst="line">
              <a:avLst/>
            </a:prstGeom>
            <a:noFill/>
            <a:ln w="355600">
              <a:solidFill>
                <a:srgbClr val="7777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2532" name="Rectangle 44"/>
          <p:cNvSpPr>
            <a:spLocks noChangeArrowheads="1"/>
          </p:cNvSpPr>
          <p:nvPr/>
        </p:nvSpPr>
        <p:spPr bwMode="auto">
          <a:xfrm rot="-5400000">
            <a:off x="677069" y="3782219"/>
            <a:ext cx="1468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Arial" pitchFamily="34" charset="0"/>
              </a:rPr>
              <a:t>increasing </a:t>
            </a:r>
            <a:r>
              <a:rPr lang="en-US" sz="2000" i="1">
                <a:solidFill>
                  <a:schemeClr val="bg1"/>
                </a:solidFill>
                <a:latin typeface="Arial" pitchFamily="34" charset="0"/>
              </a:rPr>
              <a:t>c</a:t>
            </a:r>
            <a:r>
              <a:rPr lang="en-US" i="1" baseline="-25000">
                <a:solidFill>
                  <a:schemeClr val="bg1"/>
                </a:solidFill>
                <a:latin typeface="Arial" pitchFamily="34" charset="0"/>
              </a:rPr>
              <a:t>p</a:t>
            </a:r>
            <a:endParaRPr lang="en-US" sz="2000" b="1" i="1">
              <a:latin typeface="Arial" pitchFamily="34" charset="0"/>
            </a:endParaRPr>
          </a:p>
        </p:txBody>
      </p:sp>
      <p:sp>
        <p:nvSpPr>
          <p:cNvPr id="317443" name="Rectangle 3"/>
          <p:cNvSpPr>
            <a:spLocks noChangeArrowheads="1"/>
          </p:cNvSpPr>
          <p:nvPr/>
        </p:nvSpPr>
        <p:spPr bwMode="auto">
          <a:xfrm>
            <a:off x="5470525" y="2911475"/>
            <a:ext cx="3049588" cy="669925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200">
                <a:latin typeface="Arial" pitchFamily="34" charset="0"/>
              </a:rPr>
              <a:t>•  Why is </a:t>
            </a:r>
            <a:r>
              <a:rPr lang="en-US" sz="2200" i="1">
                <a:latin typeface="Arial" pitchFamily="34" charset="0"/>
              </a:rPr>
              <a:t>c</a:t>
            </a:r>
            <a:r>
              <a:rPr lang="en-US" sz="2600" i="1" baseline="-17000">
                <a:latin typeface="Arial" pitchFamily="34" charset="0"/>
              </a:rPr>
              <a:t>p</a:t>
            </a:r>
            <a:r>
              <a:rPr lang="en-US" sz="2200" i="1">
                <a:latin typeface="Arial" pitchFamily="34" charset="0"/>
              </a:rPr>
              <a:t> </a:t>
            </a:r>
            <a:r>
              <a:rPr lang="en-US" sz="2200">
                <a:latin typeface="Arial" pitchFamily="34" charset="0"/>
              </a:rPr>
              <a:t>significantly</a:t>
            </a:r>
          </a:p>
          <a:p>
            <a:r>
              <a:rPr lang="en-US" sz="2200">
                <a:latin typeface="Arial" pitchFamily="34" charset="0"/>
              </a:rPr>
              <a:t>    larger for polymers?</a:t>
            </a:r>
          </a:p>
        </p:txBody>
      </p:sp>
      <p:grpSp>
        <p:nvGrpSpPr>
          <p:cNvPr id="22534" name="Group 62"/>
          <p:cNvGrpSpPr>
            <a:grpSpLocks/>
          </p:cNvGrpSpPr>
          <p:nvPr/>
        </p:nvGrpSpPr>
        <p:grpSpPr bwMode="auto">
          <a:xfrm>
            <a:off x="1828800" y="1181100"/>
            <a:ext cx="6738938" cy="5083175"/>
            <a:chOff x="1152" y="744"/>
            <a:chExt cx="4245" cy="3202"/>
          </a:xfrm>
        </p:grpSpPr>
        <p:sp>
          <p:nvSpPr>
            <p:cNvPr id="22537" name="Rectangle 4"/>
            <p:cNvSpPr>
              <a:spLocks noChangeArrowheads="1"/>
            </p:cNvSpPr>
            <p:nvPr/>
          </p:nvSpPr>
          <p:spPr bwMode="auto">
            <a:xfrm>
              <a:off x="3360" y="3485"/>
              <a:ext cx="15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Selected values from Table 19.1, </a:t>
              </a:r>
              <a:r>
                <a:rPr lang="en-US" sz="1200" i="1">
                  <a:solidFill>
                    <a:srgbClr val="000000"/>
                  </a:solidFill>
                  <a:latin typeface="Arial" pitchFamily="34" charset="0"/>
                </a:rPr>
                <a:t>Callister &amp; Rethwisch 8e</a:t>
              </a:r>
              <a:r>
                <a:rPr lang="en-US" sz="1200">
                  <a:solidFill>
                    <a:srgbClr val="000000"/>
                  </a:solidFill>
                  <a:latin typeface="Arial" pitchFamily="34" charset="0"/>
                </a:rPr>
                <a:t>.</a:t>
              </a:r>
            </a:p>
          </p:txBody>
        </p:sp>
        <p:sp>
          <p:nvSpPr>
            <p:cNvPr id="22538" name="Rectangle 6"/>
            <p:cNvSpPr>
              <a:spLocks noChangeArrowheads="1"/>
            </p:cNvSpPr>
            <p:nvPr/>
          </p:nvSpPr>
          <p:spPr bwMode="auto">
            <a:xfrm>
              <a:off x="1152" y="1008"/>
              <a:ext cx="8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•  </a:t>
              </a:r>
              <a:r>
                <a:rPr lang="en-US" sz="2000" u="sng">
                  <a:solidFill>
                    <a:srgbClr val="009900"/>
                  </a:solidFill>
                  <a:latin typeface="Arial" pitchFamily="34" charset="0"/>
                </a:rPr>
                <a:t>Polymers</a:t>
              </a:r>
              <a:endParaRPr lang="en-US" u="sng">
                <a:latin typeface="Arial" pitchFamily="34" charset="0"/>
              </a:endParaRPr>
            </a:p>
          </p:txBody>
        </p:sp>
        <p:sp>
          <p:nvSpPr>
            <p:cNvPr id="22539" name="Rectangle 7"/>
            <p:cNvSpPr>
              <a:spLocks noChangeArrowheads="1"/>
            </p:cNvSpPr>
            <p:nvPr/>
          </p:nvSpPr>
          <p:spPr bwMode="auto">
            <a:xfrm>
              <a:off x="1404" y="1204"/>
              <a:ext cx="101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Polypropylene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40" name="Rectangle 8"/>
            <p:cNvSpPr>
              <a:spLocks noChangeArrowheads="1"/>
            </p:cNvSpPr>
            <p:nvPr/>
          </p:nvSpPr>
          <p:spPr bwMode="auto">
            <a:xfrm>
              <a:off x="2524" y="1204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41" name="Rectangle 9"/>
            <p:cNvSpPr>
              <a:spLocks noChangeArrowheads="1"/>
            </p:cNvSpPr>
            <p:nvPr/>
          </p:nvSpPr>
          <p:spPr bwMode="auto">
            <a:xfrm>
              <a:off x="1404" y="1388"/>
              <a:ext cx="96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Polyethylene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42" name="Rectangle 10"/>
            <p:cNvSpPr>
              <a:spLocks noChangeArrowheads="1"/>
            </p:cNvSpPr>
            <p:nvPr/>
          </p:nvSpPr>
          <p:spPr bwMode="auto">
            <a:xfrm>
              <a:off x="1404" y="1572"/>
              <a:ext cx="8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Polystyrene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43" name="Rectangle 11"/>
            <p:cNvSpPr>
              <a:spLocks noChangeArrowheads="1"/>
            </p:cNvSpPr>
            <p:nvPr/>
          </p:nvSpPr>
          <p:spPr bwMode="auto">
            <a:xfrm>
              <a:off x="1404" y="1756"/>
              <a:ext cx="4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Teflon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44" name="Rectangle 12"/>
            <p:cNvSpPr>
              <a:spLocks noChangeArrowheads="1"/>
            </p:cNvSpPr>
            <p:nvPr/>
          </p:nvSpPr>
          <p:spPr bwMode="auto">
            <a:xfrm>
              <a:off x="2603" y="744"/>
              <a:ext cx="7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2000" i="1">
                  <a:latin typeface="Arial" pitchFamily="34" charset="0"/>
                </a:rPr>
                <a:t>c</a:t>
              </a:r>
              <a:r>
                <a:rPr lang="en-US" i="1" baseline="-25000">
                  <a:latin typeface="Arial" pitchFamily="34" charset="0"/>
                </a:rPr>
                <a:t>p</a:t>
              </a:r>
              <a:r>
                <a:rPr lang="en-US" sz="2000">
                  <a:latin typeface="Arial" pitchFamily="34" charset="0"/>
                </a:rPr>
                <a:t> (J/kg-K)</a:t>
              </a:r>
            </a:p>
            <a:p>
              <a:pPr algn="ctr"/>
              <a:r>
                <a:rPr lang="en-US" sz="2000">
                  <a:latin typeface="Arial" pitchFamily="34" charset="0"/>
                </a:rPr>
                <a:t>at room </a:t>
              </a:r>
              <a:r>
                <a:rPr lang="en-US" sz="2000" i="1">
                  <a:latin typeface="Arial" pitchFamily="34" charset="0"/>
                </a:rPr>
                <a:t>T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22545" name="Rectangle 16"/>
            <p:cNvSpPr>
              <a:spLocks noChangeArrowheads="1"/>
            </p:cNvSpPr>
            <p:nvPr/>
          </p:nvSpPr>
          <p:spPr bwMode="auto">
            <a:xfrm>
              <a:off x="1152" y="2078"/>
              <a:ext cx="8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•  </a:t>
              </a:r>
              <a:r>
                <a:rPr lang="en-US" sz="2000" u="sng">
                  <a:solidFill>
                    <a:srgbClr val="0000DD"/>
                  </a:solidFill>
                  <a:latin typeface="Arial" pitchFamily="34" charset="0"/>
                </a:rPr>
                <a:t>Ceramics</a:t>
              </a:r>
              <a:endParaRPr lang="en-US" u="sng">
                <a:latin typeface="Arial" pitchFamily="34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1404" y="2290"/>
              <a:ext cx="119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Magnesia (MgO)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47" name="Rectangle 20"/>
            <p:cNvSpPr>
              <a:spLocks noChangeArrowheads="1"/>
            </p:cNvSpPr>
            <p:nvPr/>
          </p:nvSpPr>
          <p:spPr bwMode="auto">
            <a:xfrm>
              <a:off x="1404" y="2486"/>
              <a:ext cx="11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Alumina (Al</a:t>
              </a:r>
              <a:r>
                <a:rPr lang="en-US" sz="2000" baseline="-25000">
                  <a:solidFill>
                    <a:srgbClr val="0000DD"/>
                  </a:solidFill>
                  <a:latin typeface="Arial" pitchFamily="34" charset="0"/>
                </a:rPr>
                <a:t>2</a:t>
              </a:r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O</a:t>
              </a:r>
              <a:r>
                <a:rPr lang="en-US" sz="2000" baseline="-25000">
                  <a:solidFill>
                    <a:srgbClr val="0000DD"/>
                  </a:solidFill>
                  <a:latin typeface="Arial" pitchFamily="34" charset="0"/>
                </a:rPr>
                <a:t>3</a:t>
              </a:r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48" name="Rectangle 26"/>
            <p:cNvSpPr>
              <a:spLocks noChangeArrowheads="1"/>
            </p:cNvSpPr>
            <p:nvPr/>
          </p:nvSpPr>
          <p:spPr bwMode="auto">
            <a:xfrm>
              <a:off x="1404" y="2688"/>
              <a:ext cx="4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Glass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49" name="Rectangle 27"/>
            <p:cNvSpPr>
              <a:spLocks noChangeArrowheads="1"/>
            </p:cNvSpPr>
            <p:nvPr/>
          </p:nvSpPr>
          <p:spPr bwMode="auto">
            <a:xfrm>
              <a:off x="1152" y="3006"/>
              <a:ext cx="6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•  </a:t>
              </a:r>
              <a:r>
                <a:rPr lang="en-US" sz="2000" u="sng">
                  <a:solidFill>
                    <a:srgbClr val="DD0000"/>
                  </a:solidFill>
                  <a:latin typeface="Arial" pitchFamily="34" charset="0"/>
                </a:rPr>
                <a:t>Metals</a:t>
              </a:r>
              <a:endParaRPr lang="en-US" u="sng">
                <a:latin typeface="Arial" pitchFamily="34" charset="0"/>
              </a:endParaRPr>
            </a:p>
          </p:txBody>
        </p:sp>
        <p:sp>
          <p:nvSpPr>
            <p:cNvPr id="22550" name="Rectangle 28"/>
            <p:cNvSpPr>
              <a:spLocks noChangeArrowheads="1"/>
            </p:cNvSpPr>
            <p:nvPr/>
          </p:nvSpPr>
          <p:spPr bwMode="auto">
            <a:xfrm>
              <a:off x="1404" y="3202"/>
              <a:ext cx="7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Aluminum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51" name="Rectangle 29"/>
            <p:cNvSpPr>
              <a:spLocks noChangeArrowheads="1"/>
            </p:cNvSpPr>
            <p:nvPr/>
          </p:nvSpPr>
          <p:spPr bwMode="auto">
            <a:xfrm>
              <a:off x="1404" y="3386"/>
              <a:ext cx="4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Steel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52" name="Rectangle 30"/>
            <p:cNvSpPr>
              <a:spLocks noChangeArrowheads="1"/>
            </p:cNvSpPr>
            <p:nvPr/>
          </p:nvSpPr>
          <p:spPr bwMode="auto">
            <a:xfrm>
              <a:off x="1404" y="3570"/>
              <a:ext cx="7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Tungsten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53" name="Rectangle 31"/>
            <p:cNvSpPr>
              <a:spLocks noChangeArrowheads="1"/>
            </p:cNvSpPr>
            <p:nvPr/>
          </p:nvSpPr>
          <p:spPr bwMode="auto">
            <a:xfrm>
              <a:off x="1404" y="3754"/>
              <a:ext cx="33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Gold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54" name="Rectangle 32"/>
            <p:cNvSpPr>
              <a:spLocks noChangeArrowheads="1"/>
            </p:cNvSpPr>
            <p:nvPr/>
          </p:nvSpPr>
          <p:spPr bwMode="auto">
            <a:xfrm>
              <a:off x="2764" y="1196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1925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55" name="Rectangle 33"/>
            <p:cNvSpPr>
              <a:spLocks noChangeArrowheads="1"/>
            </p:cNvSpPr>
            <p:nvPr/>
          </p:nvSpPr>
          <p:spPr bwMode="auto">
            <a:xfrm>
              <a:off x="3148" y="1196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56" name="Rectangle 34"/>
            <p:cNvSpPr>
              <a:spLocks noChangeArrowheads="1"/>
            </p:cNvSpPr>
            <p:nvPr/>
          </p:nvSpPr>
          <p:spPr bwMode="auto">
            <a:xfrm>
              <a:off x="2764" y="1380"/>
              <a:ext cx="4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1850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57" name="Rectangle 35"/>
            <p:cNvSpPr>
              <a:spLocks noChangeArrowheads="1"/>
            </p:cNvSpPr>
            <p:nvPr/>
          </p:nvSpPr>
          <p:spPr bwMode="auto">
            <a:xfrm>
              <a:off x="2764" y="1564"/>
              <a:ext cx="4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1170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58" name="Rectangle 36"/>
            <p:cNvSpPr>
              <a:spLocks noChangeArrowheads="1"/>
            </p:cNvSpPr>
            <p:nvPr/>
          </p:nvSpPr>
          <p:spPr bwMode="auto">
            <a:xfrm>
              <a:off x="2764" y="174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1050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59" name="Rectangle 37"/>
            <p:cNvSpPr>
              <a:spLocks noChangeArrowheads="1"/>
            </p:cNvSpPr>
            <p:nvPr/>
          </p:nvSpPr>
          <p:spPr bwMode="auto">
            <a:xfrm>
              <a:off x="2860" y="3202"/>
              <a:ext cx="3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900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60" name="Rectangle 38"/>
            <p:cNvSpPr>
              <a:spLocks noChangeArrowheads="1"/>
            </p:cNvSpPr>
            <p:nvPr/>
          </p:nvSpPr>
          <p:spPr bwMode="auto">
            <a:xfrm>
              <a:off x="2860" y="3386"/>
              <a:ext cx="3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486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61" name="Rectangle 39"/>
            <p:cNvSpPr>
              <a:spLocks noChangeArrowheads="1"/>
            </p:cNvSpPr>
            <p:nvPr/>
          </p:nvSpPr>
          <p:spPr bwMode="auto">
            <a:xfrm>
              <a:off x="2860" y="3570"/>
              <a:ext cx="3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138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62" name="Rectangle 40"/>
            <p:cNvSpPr>
              <a:spLocks noChangeArrowheads="1"/>
            </p:cNvSpPr>
            <p:nvPr/>
          </p:nvSpPr>
          <p:spPr bwMode="auto">
            <a:xfrm>
              <a:off x="2860" y="3754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128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63" name="Rectangle 46"/>
            <p:cNvSpPr>
              <a:spLocks noChangeArrowheads="1"/>
            </p:cNvSpPr>
            <p:nvPr/>
          </p:nvSpPr>
          <p:spPr bwMode="auto">
            <a:xfrm>
              <a:off x="3480" y="1176"/>
              <a:ext cx="191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latin typeface="Arial" pitchFamily="34" charset="0"/>
                </a:rPr>
                <a:t>c</a:t>
              </a:r>
              <a:r>
                <a:rPr lang="en-US" i="1" baseline="-25000">
                  <a:latin typeface="Arial" pitchFamily="34" charset="0"/>
                </a:rPr>
                <a:t>p</a:t>
              </a:r>
              <a:r>
                <a:rPr lang="en-US" baseline="-25000">
                  <a:latin typeface="Arial" pitchFamily="34" charset="0"/>
                </a:rPr>
                <a:t> </a:t>
              </a:r>
              <a:r>
                <a:rPr lang="en-US" sz="2000">
                  <a:latin typeface="Arial" pitchFamily="34" charset="0"/>
                </a:rPr>
                <a:t>(specific heat):   (J/kg-K)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22564" name="Rectangle 53"/>
            <p:cNvSpPr>
              <a:spLocks noChangeArrowheads="1"/>
            </p:cNvSpPr>
            <p:nvPr/>
          </p:nvSpPr>
          <p:spPr bwMode="auto">
            <a:xfrm>
              <a:off x="1328" y="800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Material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65" name="Rectangle 54"/>
            <p:cNvSpPr>
              <a:spLocks noChangeArrowheads="1"/>
            </p:cNvSpPr>
            <p:nvPr/>
          </p:nvSpPr>
          <p:spPr bwMode="auto">
            <a:xfrm>
              <a:off x="2860" y="2298"/>
              <a:ext cx="3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940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66" name="Rectangle 55"/>
            <p:cNvSpPr>
              <a:spLocks noChangeArrowheads="1"/>
            </p:cNvSpPr>
            <p:nvPr/>
          </p:nvSpPr>
          <p:spPr bwMode="auto">
            <a:xfrm>
              <a:off x="2860" y="2494"/>
              <a:ext cx="3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775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567" name="Rectangle 56"/>
            <p:cNvSpPr>
              <a:spLocks noChangeArrowheads="1"/>
            </p:cNvSpPr>
            <p:nvPr/>
          </p:nvSpPr>
          <p:spPr bwMode="auto">
            <a:xfrm>
              <a:off x="2860" y="2704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840</a:t>
              </a:r>
              <a:endParaRPr lang="en-US">
                <a:latin typeface="Arial" pitchFamily="34" charset="0"/>
              </a:endParaRPr>
            </a:p>
          </p:txBody>
        </p:sp>
      </p:grpSp>
      <p:sp>
        <p:nvSpPr>
          <p:cNvPr id="22535" name="Rectangle 5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Specific Heat:  Comparison</a:t>
            </a:r>
          </a:p>
        </p:txBody>
      </p:sp>
      <p:sp>
        <p:nvSpPr>
          <p:cNvPr id="22536" name="Rectangle 46"/>
          <p:cNvSpPr>
            <a:spLocks noChangeArrowheads="1"/>
          </p:cNvSpPr>
          <p:nvPr/>
        </p:nvSpPr>
        <p:spPr bwMode="auto">
          <a:xfrm>
            <a:off x="5472113" y="2225675"/>
            <a:ext cx="32496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latin typeface="Arial" pitchFamily="34" charset="0"/>
              </a:rPr>
              <a:t>C</a:t>
            </a:r>
            <a:r>
              <a:rPr lang="en-US" i="1" baseline="-25000">
                <a:latin typeface="Arial" pitchFamily="34" charset="0"/>
              </a:rPr>
              <a:t>p</a:t>
            </a:r>
            <a:r>
              <a:rPr lang="en-US" sz="2000" baseline="-25000">
                <a:latin typeface="Arial" pitchFamily="34" charset="0"/>
              </a:rPr>
              <a:t> </a:t>
            </a:r>
            <a:r>
              <a:rPr lang="en-US" sz="2000">
                <a:latin typeface="Arial" pitchFamily="34" charset="0"/>
              </a:rPr>
              <a:t>(heat capacity):  (J/mol-K)</a:t>
            </a:r>
            <a:endParaRPr lang="en-US" i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E2F3F-C1A1-49C1-A2BA-1FC5206451E6}" type="slidenum">
              <a:rPr lang="en-US"/>
              <a:pPr/>
              <a:t>6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Thermal Expansion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076325" y="1143000"/>
            <a:ext cx="66405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800">
                <a:latin typeface="Arial" pitchFamily="34" charset="0"/>
              </a:rPr>
              <a:t>Materials change size when temperature </a:t>
            </a:r>
            <a:br>
              <a:rPr lang="en-US" sz="2800">
                <a:latin typeface="Arial" pitchFamily="34" charset="0"/>
              </a:rPr>
            </a:br>
            <a:r>
              <a:rPr lang="en-US" sz="2800">
                <a:latin typeface="Arial" pitchFamily="34" charset="0"/>
              </a:rPr>
              <a:t>    is changed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773238" y="3997325"/>
            <a:ext cx="4545012" cy="1808163"/>
            <a:chOff x="1773213" y="3997908"/>
            <a:chExt cx="4545038" cy="1807580"/>
          </a:xfrm>
        </p:grpSpPr>
        <p:sp>
          <p:nvSpPr>
            <p:cNvPr id="24599" name="Rectangle 3"/>
            <p:cNvSpPr>
              <a:spLocks noChangeArrowheads="1"/>
            </p:cNvSpPr>
            <p:nvPr/>
          </p:nvSpPr>
          <p:spPr bwMode="auto">
            <a:xfrm>
              <a:off x="4371398" y="4297257"/>
              <a:ext cx="671657" cy="444789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3"/>
            <p:cNvSpPr>
              <a:spLocks noChangeArrowheads="1"/>
            </p:cNvSpPr>
            <p:nvPr/>
          </p:nvSpPr>
          <p:spPr bwMode="auto">
            <a:xfrm>
              <a:off x="5327362" y="4297257"/>
              <a:ext cx="768638" cy="444789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3"/>
            <p:cNvSpPr>
              <a:spLocks noChangeArrowheads="1"/>
            </p:cNvSpPr>
            <p:nvPr/>
          </p:nvSpPr>
          <p:spPr bwMode="auto">
            <a:xfrm>
              <a:off x="2778126" y="4045527"/>
              <a:ext cx="768638" cy="444789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3"/>
            <p:cNvSpPr>
              <a:spLocks noChangeArrowheads="1"/>
            </p:cNvSpPr>
            <p:nvPr/>
          </p:nvSpPr>
          <p:spPr bwMode="auto">
            <a:xfrm>
              <a:off x="2251653" y="4572001"/>
              <a:ext cx="768638" cy="444789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3" name="Rectangle 3"/>
            <p:cNvSpPr>
              <a:spLocks noChangeArrowheads="1"/>
            </p:cNvSpPr>
            <p:nvPr/>
          </p:nvSpPr>
          <p:spPr bwMode="auto">
            <a:xfrm>
              <a:off x="1780598" y="4045527"/>
              <a:ext cx="671657" cy="444789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4"/>
            <p:cNvSpPr>
              <a:spLocks noChangeArrowheads="1"/>
            </p:cNvSpPr>
            <p:nvPr/>
          </p:nvSpPr>
          <p:spPr bwMode="auto">
            <a:xfrm>
              <a:off x="3897442" y="4324533"/>
              <a:ext cx="363407" cy="417513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4578" name="Object 7"/>
            <p:cNvGraphicFramePr>
              <a:graphicFrameLocks noChangeAspect="1"/>
            </p:cNvGraphicFramePr>
            <p:nvPr/>
          </p:nvGraphicFramePr>
          <p:xfrm>
            <a:off x="1773213" y="3997908"/>
            <a:ext cx="4357464" cy="10329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3" name="Equation" r:id="rId4" imgW="1828800" imgH="431800" progId="Equation.3">
                    <p:embed/>
                  </p:oleObj>
                </mc:Choice>
                <mc:Fallback>
                  <p:oleObj name="Equation" r:id="rId4" imgW="1828800" imgH="4318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3213" y="3997908"/>
                          <a:ext cx="4357464" cy="10329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605" name="Line 8"/>
            <p:cNvSpPr>
              <a:spLocks noChangeShapeType="1"/>
            </p:cNvSpPr>
            <p:nvPr/>
          </p:nvSpPr>
          <p:spPr bwMode="auto">
            <a:xfrm flipV="1">
              <a:off x="3817938" y="4735513"/>
              <a:ext cx="228600" cy="3048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606" name="Rectangle 9"/>
            <p:cNvSpPr>
              <a:spLocks noChangeArrowheads="1"/>
            </p:cNvSpPr>
            <p:nvPr/>
          </p:nvSpPr>
          <p:spPr bwMode="auto">
            <a:xfrm>
              <a:off x="2217738" y="5043488"/>
              <a:ext cx="4100513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solidFill>
                    <a:schemeClr val="accent2"/>
                  </a:solidFill>
                  <a:latin typeface="Arial" pitchFamily="34" charset="0"/>
                </a:rPr>
                <a:t>linear coefficient of</a:t>
              </a:r>
            </a:p>
            <a:p>
              <a:r>
                <a:rPr lang="en-US" sz="2200">
                  <a:solidFill>
                    <a:schemeClr val="accent2"/>
                  </a:solidFill>
                  <a:latin typeface="Arial" pitchFamily="34" charset="0"/>
                </a:rPr>
                <a:t>thermal expansion (1/K or 1/</a:t>
              </a:r>
              <a:r>
                <a:rPr lang="en-US" sz="220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ºC)</a:t>
              </a:r>
            </a:p>
          </p:txBody>
        </p:sp>
      </p:grpSp>
      <p:sp>
        <p:nvSpPr>
          <p:cNvPr id="24583" name="Rectangle 12"/>
          <p:cNvSpPr>
            <a:spLocks noChangeArrowheads="1"/>
          </p:cNvSpPr>
          <p:nvPr/>
        </p:nvSpPr>
        <p:spPr bwMode="auto">
          <a:xfrm>
            <a:off x="1533525" y="2387600"/>
            <a:ext cx="1831975" cy="185738"/>
          </a:xfrm>
          <a:prstGeom prst="rect">
            <a:avLst/>
          </a:prstGeom>
          <a:solidFill>
            <a:srgbClr val="0000D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Rectangle 13"/>
          <p:cNvSpPr>
            <a:spLocks noChangeArrowheads="1"/>
          </p:cNvSpPr>
          <p:nvPr/>
        </p:nvSpPr>
        <p:spPr bwMode="auto">
          <a:xfrm>
            <a:off x="1533525" y="3109913"/>
            <a:ext cx="2017713" cy="227012"/>
          </a:xfrm>
          <a:prstGeom prst="rect">
            <a:avLst/>
          </a:prstGeom>
          <a:solidFill>
            <a:srgbClr val="DD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Rectangle 14"/>
          <p:cNvSpPr>
            <a:spLocks noChangeArrowheads="1"/>
          </p:cNvSpPr>
          <p:nvPr/>
        </p:nvSpPr>
        <p:spPr bwMode="auto">
          <a:xfrm>
            <a:off x="3375025" y="2324100"/>
            <a:ext cx="606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i="1">
                <a:solidFill>
                  <a:srgbClr val="0000DD"/>
                </a:solidFill>
                <a:latin typeface="Arial" pitchFamily="34" charset="0"/>
              </a:rPr>
              <a:t>T</a:t>
            </a:r>
            <a:r>
              <a:rPr lang="en-US" baseline="-25000">
                <a:solidFill>
                  <a:srgbClr val="0000DD"/>
                </a:solidFill>
                <a:latin typeface="Arial" pitchFamily="34" charset="0"/>
              </a:rPr>
              <a:t>initial</a:t>
            </a:r>
            <a:endParaRPr lang="en-US">
              <a:latin typeface="Arial" pitchFamily="34" charset="0"/>
            </a:endParaRPr>
          </a:p>
        </p:txBody>
      </p:sp>
      <p:sp>
        <p:nvSpPr>
          <p:cNvPr id="24586" name="Rectangle 16"/>
          <p:cNvSpPr>
            <a:spLocks noChangeArrowheads="1"/>
          </p:cNvSpPr>
          <p:nvPr/>
        </p:nvSpPr>
        <p:spPr bwMode="auto">
          <a:xfrm>
            <a:off x="3551238" y="3048000"/>
            <a:ext cx="515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i="1">
                <a:solidFill>
                  <a:srgbClr val="FF0000"/>
                </a:solidFill>
                <a:latin typeface="Arial" pitchFamily="34" charset="0"/>
              </a:rPr>
              <a:t>T</a:t>
            </a:r>
            <a:r>
              <a:rPr lang="en-US" baseline="-25000">
                <a:solidFill>
                  <a:srgbClr val="FF0000"/>
                </a:solidFill>
                <a:latin typeface="Arial" pitchFamily="34" charset="0"/>
              </a:rPr>
              <a:t>final</a:t>
            </a:r>
            <a:endParaRPr lang="en-US">
              <a:latin typeface="Arial" pitchFamily="34" charset="0"/>
            </a:endParaRPr>
          </a:p>
        </p:txBody>
      </p:sp>
      <p:grpSp>
        <p:nvGrpSpPr>
          <p:cNvPr id="24587" name="Group 18"/>
          <p:cNvGrpSpPr>
            <a:grpSpLocks/>
          </p:cNvGrpSpPr>
          <p:nvPr/>
        </p:nvGrpSpPr>
        <p:grpSpPr bwMode="auto">
          <a:xfrm>
            <a:off x="1544638" y="3389313"/>
            <a:ext cx="1995487" cy="103187"/>
            <a:chOff x="3659" y="1544"/>
            <a:chExt cx="1257" cy="65"/>
          </a:xfrm>
        </p:grpSpPr>
        <p:sp>
          <p:nvSpPr>
            <p:cNvPr id="24596" name="Freeform 19"/>
            <p:cNvSpPr>
              <a:spLocks/>
            </p:cNvSpPr>
            <p:nvPr/>
          </p:nvSpPr>
          <p:spPr bwMode="auto">
            <a:xfrm>
              <a:off x="3659" y="1544"/>
              <a:ext cx="39" cy="65"/>
            </a:xfrm>
            <a:custGeom>
              <a:avLst/>
              <a:gdLst>
                <a:gd name="T0" fmla="*/ 0 w 39"/>
                <a:gd name="T1" fmla="*/ 33 h 65"/>
                <a:gd name="T2" fmla="*/ 39 w 39"/>
                <a:gd name="T3" fmla="*/ 0 h 65"/>
                <a:gd name="T4" fmla="*/ 26 w 39"/>
                <a:gd name="T5" fmla="*/ 33 h 65"/>
                <a:gd name="T6" fmla="*/ 39 w 39"/>
                <a:gd name="T7" fmla="*/ 65 h 65"/>
                <a:gd name="T8" fmla="*/ 0 w 39"/>
                <a:gd name="T9" fmla="*/ 33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65"/>
                <a:gd name="T17" fmla="*/ 39 w 39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65">
                  <a:moveTo>
                    <a:pt x="0" y="33"/>
                  </a:moveTo>
                  <a:lnTo>
                    <a:pt x="39" y="0"/>
                  </a:lnTo>
                  <a:lnTo>
                    <a:pt x="26" y="33"/>
                  </a:lnTo>
                  <a:lnTo>
                    <a:pt x="39" y="6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Freeform 20"/>
            <p:cNvSpPr>
              <a:spLocks/>
            </p:cNvSpPr>
            <p:nvPr/>
          </p:nvSpPr>
          <p:spPr bwMode="auto">
            <a:xfrm>
              <a:off x="4877" y="1544"/>
              <a:ext cx="39" cy="65"/>
            </a:xfrm>
            <a:custGeom>
              <a:avLst/>
              <a:gdLst>
                <a:gd name="T0" fmla="*/ 39 w 39"/>
                <a:gd name="T1" fmla="*/ 33 h 65"/>
                <a:gd name="T2" fmla="*/ 0 w 39"/>
                <a:gd name="T3" fmla="*/ 65 h 65"/>
                <a:gd name="T4" fmla="*/ 13 w 39"/>
                <a:gd name="T5" fmla="*/ 33 h 65"/>
                <a:gd name="T6" fmla="*/ 0 w 39"/>
                <a:gd name="T7" fmla="*/ 0 h 65"/>
                <a:gd name="T8" fmla="*/ 39 w 39"/>
                <a:gd name="T9" fmla="*/ 33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65"/>
                <a:gd name="T17" fmla="*/ 39 w 39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65">
                  <a:moveTo>
                    <a:pt x="39" y="33"/>
                  </a:moveTo>
                  <a:lnTo>
                    <a:pt x="0" y="65"/>
                  </a:lnTo>
                  <a:lnTo>
                    <a:pt x="13" y="33"/>
                  </a:lnTo>
                  <a:lnTo>
                    <a:pt x="0" y="0"/>
                  </a:lnTo>
                  <a:lnTo>
                    <a:pt x="39" y="33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Line 21"/>
            <p:cNvSpPr>
              <a:spLocks noChangeShapeType="1"/>
            </p:cNvSpPr>
            <p:nvPr/>
          </p:nvSpPr>
          <p:spPr bwMode="auto">
            <a:xfrm>
              <a:off x="3685" y="1577"/>
              <a:ext cx="12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4588" name="Rectangle 22"/>
          <p:cNvSpPr>
            <a:spLocks noChangeArrowheads="1"/>
          </p:cNvSpPr>
          <p:nvPr/>
        </p:nvSpPr>
        <p:spPr bwMode="auto">
          <a:xfrm>
            <a:off x="2268538" y="3348038"/>
            <a:ext cx="620712" cy="330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4589" name="Group 25"/>
          <p:cNvGrpSpPr>
            <a:grpSpLocks/>
          </p:cNvGrpSpPr>
          <p:nvPr/>
        </p:nvGrpSpPr>
        <p:grpSpPr bwMode="auto">
          <a:xfrm>
            <a:off x="1512888" y="2636838"/>
            <a:ext cx="1809750" cy="103187"/>
            <a:chOff x="3639" y="1160"/>
            <a:chExt cx="1140" cy="65"/>
          </a:xfrm>
        </p:grpSpPr>
        <p:sp>
          <p:nvSpPr>
            <p:cNvPr id="24593" name="Freeform 26"/>
            <p:cNvSpPr>
              <a:spLocks/>
            </p:cNvSpPr>
            <p:nvPr/>
          </p:nvSpPr>
          <p:spPr bwMode="auto">
            <a:xfrm>
              <a:off x="3639" y="1160"/>
              <a:ext cx="39" cy="65"/>
            </a:xfrm>
            <a:custGeom>
              <a:avLst/>
              <a:gdLst>
                <a:gd name="T0" fmla="*/ 0 w 39"/>
                <a:gd name="T1" fmla="*/ 32 h 65"/>
                <a:gd name="T2" fmla="*/ 39 w 39"/>
                <a:gd name="T3" fmla="*/ 0 h 65"/>
                <a:gd name="T4" fmla="*/ 26 w 39"/>
                <a:gd name="T5" fmla="*/ 32 h 65"/>
                <a:gd name="T6" fmla="*/ 39 w 39"/>
                <a:gd name="T7" fmla="*/ 65 h 65"/>
                <a:gd name="T8" fmla="*/ 0 w 39"/>
                <a:gd name="T9" fmla="*/ 32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65"/>
                <a:gd name="T17" fmla="*/ 39 w 39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65">
                  <a:moveTo>
                    <a:pt x="0" y="32"/>
                  </a:moveTo>
                  <a:lnTo>
                    <a:pt x="39" y="0"/>
                  </a:lnTo>
                  <a:lnTo>
                    <a:pt x="26" y="32"/>
                  </a:lnTo>
                  <a:lnTo>
                    <a:pt x="39" y="65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Freeform 27"/>
            <p:cNvSpPr>
              <a:spLocks/>
            </p:cNvSpPr>
            <p:nvPr/>
          </p:nvSpPr>
          <p:spPr bwMode="auto">
            <a:xfrm>
              <a:off x="4740" y="1160"/>
              <a:ext cx="39" cy="65"/>
            </a:xfrm>
            <a:custGeom>
              <a:avLst/>
              <a:gdLst>
                <a:gd name="T0" fmla="*/ 39 w 39"/>
                <a:gd name="T1" fmla="*/ 32 h 65"/>
                <a:gd name="T2" fmla="*/ 0 w 39"/>
                <a:gd name="T3" fmla="*/ 65 h 65"/>
                <a:gd name="T4" fmla="*/ 13 w 39"/>
                <a:gd name="T5" fmla="*/ 32 h 65"/>
                <a:gd name="T6" fmla="*/ 0 w 39"/>
                <a:gd name="T7" fmla="*/ 0 h 65"/>
                <a:gd name="T8" fmla="*/ 39 w 39"/>
                <a:gd name="T9" fmla="*/ 32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65"/>
                <a:gd name="T17" fmla="*/ 39 w 39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65">
                  <a:moveTo>
                    <a:pt x="39" y="32"/>
                  </a:moveTo>
                  <a:lnTo>
                    <a:pt x="0" y="65"/>
                  </a:lnTo>
                  <a:lnTo>
                    <a:pt x="13" y="32"/>
                  </a:lnTo>
                  <a:lnTo>
                    <a:pt x="0" y="0"/>
                  </a:lnTo>
                  <a:lnTo>
                    <a:pt x="39" y="32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Line 28"/>
            <p:cNvSpPr>
              <a:spLocks noChangeShapeType="1"/>
            </p:cNvSpPr>
            <p:nvPr/>
          </p:nvSpPr>
          <p:spPr bwMode="auto">
            <a:xfrm>
              <a:off x="3665" y="1192"/>
              <a:ext cx="108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4590" name="Rectangle 31"/>
          <p:cNvSpPr>
            <a:spLocks noChangeArrowheads="1"/>
          </p:cNvSpPr>
          <p:nvPr/>
        </p:nvSpPr>
        <p:spPr bwMode="auto">
          <a:xfrm>
            <a:off x="2316163" y="2574925"/>
            <a:ext cx="64135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DD"/>
                </a:solidFill>
                <a:latin typeface="Arial" pitchFamily="34" charset="0"/>
                <a:sym typeface="MT Extra" pitchFamily="18" charset="2"/>
              </a:rPr>
              <a:t></a:t>
            </a:r>
            <a:r>
              <a:rPr lang="en-US" sz="1800" i="1" baseline="-25000">
                <a:solidFill>
                  <a:srgbClr val="0000DD"/>
                </a:solidFill>
                <a:latin typeface="Arial" pitchFamily="34" charset="0"/>
              </a:rPr>
              <a:t> </a:t>
            </a:r>
            <a:r>
              <a:rPr lang="en-US" baseline="-25000">
                <a:solidFill>
                  <a:srgbClr val="0000DD"/>
                </a:solidFill>
                <a:latin typeface="Arial" pitchFamily="34" charset="0"/>
              </a:rPr>
              <a:t>initial</a:t>
            </a:r>
            <a:endParaRPr lang="en-US" sz="1800" baseline="-25000">
              <a:solidFill>
                <a:srgbClr val="0000DD"/>
              </a:solidFill>
              <a:latin typeface="Arial" pitchFamily="34" charset="0"/>
            </a:endParaRPr>
          </a:p>
        </p:txBody>
      </p:sp>
      <p:sp>
        <p:nvSpPr>
          <p:cNvPr id="24591" name="Rectangle 31"/>
          <p:cNvSpPr>
            <a:spLocks noChangeArrowheads="1"/>
          </p:cNvSpPr>
          <p:nvPr/>
        </p:nvSpPr>
        <p:spPr bwMode="auto">
          <a:xfrm>
            <a:off x="2305050" y="3346450"/>
            <a:ext cx="550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pitchFamily="34" charset="0"/>
                <a:sym typeface="MT Extra" pitchFamily="18" charset="2"/>
              </a:rPr>
              <a:t></a:t>
            </a:r>
            <a:r>
              <a:rPr lang="en-US" sz="1800" i="1" baseline="-250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baseline="-25000">
                <a:solidFill>
                  <a:srgbClr val="FF0000"/>
                </a:solidFill>
                <a:latin typeface="Arial" pitchFamily="34" charset="0"/>
              </a:rPr>
              <a:t>final</a:t>
            </a:r>
            <a:endParaRPr lang="en-US" sz="1800" baseline="-25000">
              <a:solidFill>
                <a:srgbClr val="0000DD"/>
              </a:solidFill>
              <a:latin typeface="Arial" pitchFamily="34" charset="0"/>
            </a:endParaRPr>
          </a:p>
        </p:txBody>
      </p:sp>
      <p:sp>
        <p:nvSpPr>
          <p:cNvPr id="24592" name="Text Box 79"/>
          <p:cNvSpPr txBox="1">
            <a:spLocks noChangeArrowheads="1"/>
          </p:cNvSpPr>
          <p:nvPr/>
        </p:nvSpPr>
        <p:spPr bwMode="auto">
          <a:xfrm>
            <a:off x="4789488" y="2665413"/>
            <a:ext cx="2035175" cy="5842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0000"/>
                </a:solidFill>
                <a:latin typeface="Arial" pitchFamily="34" charset="0"/>
              </a:rPr>
              <a:t>T</a:t>
            </a:r>
            <a:r>
              <a:rPr lang="en-US" sz="3200" baseline="-25000">
                <a:solidFill>
                  <a:srgbClr val="FF0000"/>
                </a:solidFill>
                <a:latin typeface="Arial" pitchFamily="34" charset="0"/>
              </a:rPr>
              <a:t>final</a:t>
            </a:r>
            <a:r>
              <a:rPr lang="en-US">
                <a:latin typeface="Arial" pitchFamily="34" charset="0"/>
              </a:rPr>
              <a:t> </a:t>
            </a:r>
            <a:r>
              <a:rPr lang="en-US" i="1">
                <a:latin typeface="Arial" pitchFamily="34" charset="0"/>
              </a:rPr>
              <a:t>&gt; </a:t>
            </a:r>
            <a:r>
              <a:rPr lang="en-US" i="1">
                <a:solidFill>
                  <a:schemeClr val="accent2"/>
                </a:solidFill>
                <a:latin typeface="Arial" pitchFamily="34" charset="0"/>
              </a:rPr>
              <a:t>T</a:t>
            </a:r>
            <a:r>
              <a:rPr lang="en-US" sz="3200" baseline="-25000">
                <a:solidFill>
                  <a:schemeClr val="accent2"/>
                </a:solidFill>
                <a:latin typeface="Arial" pitchFamily="34" charset="0"/>
              </a:rPr>
              <a:t>initial</a:t>
            </a:r>
            <a:endParaRPr lang="en-US">
              <a:solidFill>
                <a:schemeClr val="accent2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143B08-DE49-4454-9E53-32B7434716EF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Atomic Perspective: Thermal Expansion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165475" y="6507163"/>
            <a:ext cx="3581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Adapted from Fig. 19.3,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1096963" y="4646613"/>
            <a:ext cx="4221162" cy="16160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Asymmetric curve:</a:t>
            </a:r>
          </a:p>
          <a:p>
            <a:r>
              <a:rPr lang="en-US" sz="2000">
                <a:latin typeface="Arial" pitchFamily="34" charset="0"/>
              </a:rPr>
              <a:t> -- increase temperature,   </a:t>
            </a:r>
            <a:br>
              <a:rPr lang="en-US" sz="2000">
                <a:latin typeface="Arial" pitchFamily="34" charset="0"/>
              </a:rPr>
            </a:br>
            <a:r>
              <a:rPr lang="en-US" sz="2000">
                <a:latin typeface="Arial" pitchFamily="34" charset="0"/>
              </a:rPr>
              <a:t> -- increase in interatomic </a:t>
            </a:r>
            <a:br>
              <a:rPr lang="en-US" sz="2000">
                <a:latin typeface="Arial" pitchFamily="34" charset="0"/>
              </a:rPr>
            </a:br>
            <a:r>
              <a:rPr lang="en-US" sz="2000">
                <a:latin typeface="Arial" pitchFamily="34" charset="0"/>
              </a:rPr>
              <a:t>       separation </a:t>
            </a:r>
            <a:br>
              <a:rPr lang="en-US" sz="2000">
                <a:latin typeface="Arial" pitchFamily="34" charset="0"/>
              </a:rPr>
            </a:br>
            <a:r>
              <a:rPr lang="en-US" sz="2000">
                <a:latin typeface="Arial" pitchFamily="34" charset="0"/>
              </a:rPr>
              <a:t> -- thermal expansion</a:t>
            </a:r>
          </a:p>
        </p:txBody>
      </p:sp>
      <p:pic>
        <p:nvPicPr>
          <p:cNvPr id="26630" name="Picture 13" descr="Fig_17_3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300" y="1547813"/>
            <a:ext cx="32575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791075" y="1565275"/>
            <a:ext cx="4092575" cy="4705350"/>
            <a:chOff x="3018" y="986"/>
            <a:chExt cx="2578" cy="2964"/>
          </a:xfrm>
        </p:grpSpPr>
        <p:sp>
          <p:nvSpPr>
            <p:cNvPr id="26632" name="Text Box 8"/>
            <p:cNvSpPr txBox="1">
              <a:spLocks noChangeArrowheads="1"/>
            </p:cNvSpPr>
            <p:nvPr/>
          </p:nvSpPr>
          <p:spPr bwMode="auto">
            <a:xfrm>
              <a:off x="3221" y="2932"/>
              <a:ext cx="2375" cy="101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Symmetric curve:</a:t>
              </a:r>
            </a:p>
            <a:p>
              <a:r>
                <a:rPr lang="en-US" sz="2000">
                  <a:latin typeface="Arial" pitchFamily="34" charset="0"/>
                </a:rPr>
                <a:t> -- increase temperature,   </a:t>
              </a:r>
              <a:br>
                <a:rPr lang="en-US" sz="2000">
                  <a:latin typeface="Arial" pitchFamily="34" charset="0"/>
                </a:rPr>
              </a:br>
              <a:r>
                <a:rPr lang="en-US" sz="2000">
                  <a:latin typeface="Arial" pitchFamily="34" charset="0"/>
                </a:rPr>
                <a:t> -- no increase in interatomic </a:t>
              </a:r>
              <a:br>
                <a:rPr lang="en-US" sz="2000">
                  <a:latin typeface="Arial" pitchFamily="34" charset="0"/>
                </a:rPr>
              </a:br>
              <a:r>
                <a:rPr lang="en-US" sz="2000">
                  <a:latin typeface="Arial" pitchFamily="34" charset="0"/>
                </a:rPr>
                <a:t>        separation </a:t>
              </a:r>
              <a:br>
                <a:rPr lang="en-US" sz="2000">
                  <a:latin typeface="Arial" pitchFamily="34" charset="0"/>
                </a:rPr>
              </a:br>
              <a:r>
                <a:rPr lang="en-US" sz="2000">
                  <a:latin typeface="Arial" pitchFamily="34" charset="0"/>
                </a:rPr>
                <a:t> -- no thermal expansion</a:t>
              </a:r>
            </a:p>
          </p:txBody>
        </p:sp>
        <p:pic>
          <p:nvPicPr>
            <p:cNvPr id="26633" name="Picture 12" descr="Fig_17_3b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18" y="986"/>
              <a:ext cx="2062" cy="1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C747B-0F5B-42B9-BD6E-0C56D9F5D601}" type="slidenum">
              <a:rPr lang="en-US"/>
              <a:pPr/>
              <a:t>8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0525"/>
            <a:ext cx="7772400" cy="533400"/>
          </a:xfrm>
        </p:spPr>
        <p:txBody>
          <a:bodyPr/>
          <a:lstStyle/>
          <a:p>
            <a:r>
              <a:rPr lang="en-US" sz="3200" smtClean="0"/>
              <a:t>Coefficient of Thermal Expansion</a:t>
            </a:r>
            <a:r>
              <a:rPr lang="en-US" sz="2800" smtClean="0"/>
              <a:t>: </a:t>
            </a:r>
            <a:r>
              <a:rPr lang="en-US" sz="3200" smtClean="0"/>
              <a:t>Comparison</a:t>
            </a:r>
          </a:p>
        </p:txBody>
      </p:sp>
      <p:sp>
        <p:nvSpPr>
          <p:cNvPr id="13316" name="Rectangle 57"/>
          <p:cNvSpPr>
            <a:spLocks noChangeArrowheads="1"/>
          </p:cNvSpPr>
          <p:nvPr/>
        </p:nvSpPr>
        <p:spPr bwMode="auto">
          <a:xfrm>
            <a:off x="5410200" y="3155950"/>
            <a:ext cx="2905125" cy="133985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latin typeface="Arial" pitchFamily="34" charset="0"/>
              </a:rPr>
              <a:t>•  Q:  Why does </a:t>
            </a:r>
            <a:r>
              <a:rPr lang="en-US" sz="2200" b="1">
                <a:latin typeface="Symbol" pitchFamily="18" charset="2"/>
              </a:rPr>
              <a:t>a</a:t>
            </a:r>
            <a:r>
              <a:rPr lang="en-US" b="1" baseline="-25000">
                <a:sym typeface="MT Extra" pitchFamily="18" charset="2"/>
              </a:rPr>
              <a:t></a:t>
            </a:r>
            <a:endParaRPr lang="en-US" sz="2200" b="1">
              <a:latin typeface="Symbol" pitchFamily="18" charset="2"/>
            </a:endParaRPr>
          </a:p>
          <a:p>
            <a:r>
              <a:rPr lang="en-US" sz="2200" b="1">
                <a:latin typeface="Arial" pitchFamily="34" charset="0"/>
              </a:rPr>
              <a:t>     generally decrease</a:t>
            </a:r>
          </a:p>
          <a:p>
            <a:r>
              <a:rPr lang="en-US" sz="2200" b="1">
                <a:latin typeface="Arial" pitchFamily="34" charset="0"/>
              </a:rPr>
              <a:t>     with increasing</a:t>
            </a:r>
          </a:p>
          <a:p>
            <a:r>
              <a:rPr lang="en-US" sz="2200" b="1">
                <a:latin typeface="Arial" pitchFamily="34" charset="0"/>
              </a:rPr>
              <a:t>     bond energy?</a:t>
            </a:r>
          </a:p>
        </p:txBody>
      </p:sp>
      <p:grpSp>
        <p:nvGrpSpPr>
          <p:cNvPr id="28677" name="Group 54"/>
          <p:cNvGrpSpPr>
            <a:grpSpLocks/>
          </p:cNvGrpSpPr>
          <p:nvPr/>
        </p:nvGrpSpPr>
        <p:grpSpPr bwMode="auto">
          <a:xfrm>
            <a:off x="1604963" y="1244600"/>
            <a:ext cx="3711575" cy="4979988"/>
            <a:chOff x="1011" y="784"/>
            <a:chExt cx="2338" cy="3137"/>
          </a:xfrm>
        </p:grpSpPr>
        <p:sp>
          <p:nvSpPr>
            <p:cNvPr id="28685" name="Rectangle 4"/>
            <p:cNvSpPr>
              <a:spLocks noChangeArrowheads="1"/>
            </p:cNvSpPr>
            <p:nvPr/>
          </p:nvSpPr>
          <p:spPr bwMode="auto">
            <a:xfrm>
              <a:off x="1259" y="1269"/>
              <a:ext cx="101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Polypropylene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86" name="Rectangle 9"/>
            <p:cNvSpPr>
              <a:spLocks noChangeArrowheads="1"/>
            </p:cNvSpPr>
            <p:nvPr/>
          </p:nvSpPr>
          <p:spPr bwMode="auto">
            <a:xfrm>
              <a:off x="2675" y="1269"/>
              <a:ext cx="6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145-180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87" name="Rectangle 6"/>
            <p:cNvSpPr>
              <a:spLocks noChangeArrowheads="1"/>
            </p:cNvSpPr>
            <p:nvPr/>
          </p:nvSpPr>
          <p:spPr bwMode="auto">
            <a:xfrm>
              <a:off x="1259" y="1450"/>
              <a:ext cx="96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Polyethylene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88" name="Rectangle 10"/>
            <p:cNvSpPr>
              <a:spLocks noChangeArrowheads="1"/>
            </p:cNvSpPr>
            <p:nvPr/>
          </p:nvSpPr>
          <p:spPr bwMode="auto">
            <a:xfrm>
              <a:off x="2675" y="1450"/>
              <a:ext cx="6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106-198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89" name="Rectangle 7"/>
            <p:cNvSpPr>
              <a:spLocks noChangeArrowheads="1"/>
            </p:cNvSpPr>
            <p:nvPr/>
          </p:nvSpPr>
          <p:spPr bwMode="auto">
            <a:xfrm>
              <a:off x="1259" y="1631"/>
              <a:ext cx="8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Polystyrene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90" name="Rectangle 12"/>
            <p:cNvSpPr>
              <a:spLocks noChangeArrowheads="1"/>
            </p:cNvSpPr>
            <p:nvPr/>
          </p:nvSpPr>
          <p:spPr bwMode="auto">
            <a:xfrm>
              <a:off x="2755" y="1631"/>
              <a:ext cx="54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90-150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91" name="Rectangle 8"/>
            <p:cNvSpPr>
              <a:spLocks noChangeArrowheads="1"/>
            </p:cNvSpPr>
            <p:nvPr/>
          </p:nvSpPr>
          <p:spPr bwMode="auto">
            <a:xfrm>
              <a:off x="1259" y="1812"/>
              <a:ext cx="4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Teflon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92" name="Rectangle 13"/>
            <p:cNvSpPr>
              <a:spLocks noChangeArrowheads="1"/>
            </p:cNvSpPr>
            <p:nvPr/>
          </p:nvSpPr>
          <p:spPr bwMode="auto">
            <a:xfrm>
              <a:off x="2675" y="1812"/>
              <a:ext cx="5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126-216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93" name="Rectangle 3"/>
            <p:cNvSpPr>
              <a:spLocks noChangeArrowheads="1"/>
            </p:cNvSpPr>
            <p:nvPr/>
          </p:nvSpPr>
          <p:spPr bwMode="auto">
            <a:xfrm>
              <a:off x="1011" y="1069"/>
              <a:ext cx="8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9900"/>
                  </a:solidFill>
                  <a:latin typeface="Arial" pitchFamily="34" charset="0"/>
                </a:rPr>
                <a:t>•  </a:t>
              </a:r>
              <a:r>
                <a:rPr lang="en-US" sz="2000" u="sng">
                  <a:solidFill>
                    <a:srgbClr val="009900"/>
                  </a:solidFill>
                  <a:latin typeface="Arial" pitchFamily="34" charset="0"/>
                </a:rPr>
                <a:t>Polymers</a:t>
              </a:r>
              <a:endParaRPr lang="en-US" u="sng">
                <a:latin typeface="Arial" pitchFamily="34" charset="0"/>
              </a:endParaRPr>
            </a:p>
          </p:txBody>
        </p:sp>
        <p:sp>
          <p:nvSpPr>
            <p:cNvPr id="28694" name="Rectangle 20"/>
            <p:cNvSpPr>
              <a:spLocks noChangeArrowheads="1"/>
            </p:cNvSpPr>
            <p:nvPr/>
          </p:nvSpPr>
          <p:spPr bwMode="auto">
            <a:xfrm>
              <a:off x="1011" y="3006"/>
              <a:ext cx="8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•  </a:t>
              </a:r>
              <a:r>
                <a:rPr lang="en-US" sz="2000" u="sng">
                  <a:solidFill>
                    <a:srgbClr val="0000DD"/>
                  </a:solidFill>
                  <a:latin typeface="Arial" pitchFamily="34" charset="0"/>
                </a:rPr>
                <a:t>Ceramics</a:t>
              </a:r>
              <a:endParaRPr lang="en-US" u="sng">
                <a:latin typeface="Arial" pitchFamily="34" charset="0"/>
              </a:endParaRPr>
            </a:p>
          </p:txBody>
        </p:sp>
        <p:sp>
          <p:nvSpPr>
            <p:cNvPr id="28695" name="Rectangle 21"/>
            <p:cNvSpPr>
              <a:spLocks noChangeArrowheads="1"/>
            </p:cNvSpPr>
            <p:nvPr/>
          </p:nvSpPr>
          <p:spPr bwMode="auto">
            <a:xfrm>
              <a:off x="1259" y="3187"/>
              <a:ext cx="119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Magnesia (MgO)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96" name="Rectangle 33"/>
            <p:cNvSpPr>
              <a:spLocks noChangeArrowheads="1"/>
            </p:cNvSpPr>
            <p:nvPr/>
          </p:nvSpPr>
          <p:spPr bwMode="auto">
            <a:xfrm>
              <a:off x="2819" y="3187"/>
              <a:ext cx="3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13.5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97" name="Rectangle 24"/>
            <p:cNvSpPr>
              <a:spLocks noChangeArrowheads="1"/>
            </p:cNvSpPr>
            <p:nvPr/>
          </p:nvSpPr>
          <p:spPr bwMode="auto">
            <a:xfrm>
              <a:off x="1259" y="3368"/>
              <a:ext cx="11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Alumina (Al</a:t>
              </a:r>
              <a:r>
                <a:rPr lang="en-US" sz="2000" baseline="-25000">
                  <a:solidFill>
                    <a:srgbClr val="0000DD"/>
                  </a:solidFill>
                  <a:latin typeface="Arial" pitchFamily="34" charset="0"/>
                </a:rPr>
                <a:t>2</a:t>
              </a:r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O</a:t>
              </a:r>
              <a:r>
                <a:rPr lang="en-US" sz="2000" baseline="-25000">
                  <a:solidFill>
                    <a:srgbClr val="0000DD"/>
                  </a:solidFill>
                  <a:latin typeface="Arial" pitchFamily="34" charset="0"/>
                </a:rPr>
                <a:t>3</a:t>
              </a:r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98" name="Rectangle 36"/>
            <p:cNvSpPr>
              <a:spLocks noChangeArrowheads="1"/>
            </p:cNvSpPr>
            <p:nvPr/>
          </p:nvSpPr>
          <p:spPr bwMode="auto">
            <a:xfrm>
              <a:off x="2899" y="3368"/>
              <a:ext cx="2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7.6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699" name="Rectangle 29"/>
            <p:cNvSpPr>
              <a:spLocks noChangeArrowheads="1"/>
            </p:cNvSpPr>
            <p:nvPr/>
          </p:nvSpPr>
          <p:spPr bwMode="auto">
            <a:xfrm>
              <a:off x="1259" y="3549"/>
              <a:ext cx="118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Soda-lime glass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00" name="Rectangle 40"/>
            <p:cNvSpPr>
              <a:spLocks noChangeArrowheads="1"/>
            </p:cNvSpPr>
            <p:nvPr/>
          </p:nvSpPr>
          <p:spPr bwMode="auto">
            <a:xfrm>
              <a:off x="2899" y="3549"/>
              <a:ext cx="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9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01" name="Rectangle 30"/>
            <p:cNvSpPr>
              <a:spLocks noChangeArrowheads="1"/>
            </p:cNvSpPr>
            <p:nvPr/>
          </p:nvSpPr>
          <p:spPr bwMode="auto">
            <a:xfrm>
              <a:off x="1259" y="3729"/>
              <a:ext cx="128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Silica (cryst. SiO</a:t>
              </a:r>
              <a:r>
                <a:rPr lang="en-US" sz="2000" baseline="-25000">
                  <a:solidFill>
                    <a:srgbClr val="0000DD"/>
                  </a:solidFill>
                  <a:latin typeface="Arial" pitchFamily="34" charset="0"/>
                </a:rPr>
                <a:t>2</a:t>
              </a:r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02" name="Rectangle 44"/>
            <p:cNvSpPr>
              <a:spLocks noChangeArrowheads="1"/>
            </p:cNvSpPr>
            <p:nvPr/>
          </p:nvSpPr>
          <p:spPr bwMode="auto">
            <a:xfrm>
              <a:off x="2899" y="3729"/>
              <a:ext cx="2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DD"/>
                  </a:solidFill>
                  <a:latin typeface="Arial" pitchFamily="34" charset="0"/>
                </a:rPr>
                <a:t>0.4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03" name="Rectangle 45"/>
            <p:cNvSpPr>
              <a:spLocks noChangeArrowheads="1"/>
            </p:cNvSpPr>
            <p:nvPr/>
          </p:nvSpPr>
          <p:spPr bwMode="auto">
            <a:xfrm>
              <a:off x="1011" y="2056"/>
              <a:ext cx="6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•  </a:t>
              </a:r>
              <a:r>
                <a:rPr lang="en-US" sz="2000" u="sng">
                  <a:solidFill>
                    <a:srgbClr val="DD0000"/>
                  </a:solidFill>
                  <a:latin typeface="Arial" pitchFamily="34" charset="0"/>
                </a:rPr>
                <a:t>Metals</a:t>
              </a:r>
              <a:endParaRPr lang="en-US" u="sng">
                <a:latin typeface="Arial" pitchFamily="34" charset="0"/>
              </a:endParaRPr>
            </a:p>
          </p:txBody>
        </p:sp>
        <p:sp>
          <p:nvSpPr>
            <p:cNvPr id="28704" name="Rectangle 46"/>
            <p:cNvSpPr>
              <a:spLocks noChangeArrowheads="1"/>
            </p:cNvSpPr>
            <p:nvPr/>
          </p:nvSpPr>
          <p:spPr bwMode="auto">
            <a:xfrm>
              <a:off x="1259" y="2237"/>
              <a:ext cx="7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Aluminum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05" name="Rectangle 50"/>
            <p:cNvSpPr>
              <a:spLocks noChangeArrowheads="1"/>
            </p:cNvSpPr>
            <p:nvPr/>
          </p:nvSpPr>
          <p:spPr bwMode="auto">
            <a:xfrm>
              <a:off x="2819" y="2237"/>
              <a:ext cx="3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23.6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06" name="Rectangle 47"/>
            <p:cNvSpPr>
              <a:spLocks noChangeArrowheads="1"/>
            </p:cNvSpPr>
            <p:nvPr/>
          </p:nvSpPr>
          <p:spPr bwMode="auto">
            <a:xfrm>
              <a:off x="1259" y="2418"/>
              <a:ext cx="4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Steel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07" name="Rectangle 52"/>
            <p:cNvSpPr>
              <a:spLocks noChangeArrowheads="1"/>
            </p:cNvSpPr>
            <p:nvPr/>
          </p:nvSpPr>
          <p:spPr bwMode="auto">
            <a:xfrm>
              <a:off x="2819" y="2418"/>
              <a:ext cx="2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12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08" name="Rectangle 48"/>
            <p:cNvSpPr>
              <a:spLocks noChangeArrowheads="1"/>
            </p:cNvSpPr>
            <p:nvPr/>
          </p:nvSpPr>
          <p:spPr bwMode="auto">
            <a:xfrm>
              <a:off x="1259" y="2599"/>
              <a:ext cx="7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Tungsten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09" name="Rectangle 54"/>
            <p:cNvSpPr>
              <a:spLocks noChangeArrowheads="1"/>
            </p:cNvSpPr>
            <p:nvPr/>
          </p:nvSpPr>
          <p:spPr bwMode="auto">
            <a:xfrm>
              <a:off x="2899" y="2599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4.5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10" name="Rectangle 49"/>
            <p:cNvSpPr>
              <a:spLocks noChangeArrowheads="1"/>
            </p:cNvSpPr>
            <p:nvPr/>
          </p:nvSpPr>
          <p:spPr bwMode="auto">
            <a:xfrm>
              <a:off x="1259" y="2780"/>
              <a:ext cx="33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Gold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11" name="Rectangle 55"/>
            <p:cNvSpPr>
              <a:spLocks noChangeArrowheads="1"/>
            </p:cNvSpPr>
            <p:nvPr/>
          </p:nvSpPr>
          <p:spPr bwMode="auto">
            <a:xfrm>
              <a:off x="2819" y="2780"/>
              <a:ext cx="3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DD0000"/>
                  </a:solidFill>
                  <a:latin typeface="Arial" pitchFamily="34" charset="0"/>
                </a:rPr>
                <a:t>14.2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712" name="Rectangle 14"/>
            <p:cNvSpPr>
              <a:spLocks noChangeArrowheads="1"/>
            </p:cNvSpPr>
            <p:nvPr/>
          </p:nvSpPr>
          <p:spPr bwMode="auto">
            <a:xfrm>
              <a:off x="2592" y="784"/>
              <a:ext cx="757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2000">
                  <a:latin typeface="Symbol" pitchFamily="18" charset="2"/>
                </a:rPr>
                <a:t>a</a:t>
              </a:r>
              <a:r>
                <a:rPr lang="en-US" sz="2000" b="1" baseline="-25000">
                  <a:sym typeface="MT Extra" pitchFamily="18" charset="2"/>
                </a:rPr>
                <a:t> </a:t>
              </a:r>
              <a:r>
                <a:rPr lang="en-US" sz="2000">
                  <a:latin typeface="Arial" pitchFamily="34" charset="0"/>
                  <a:sym typeface="MT Extra" pitchFamily="18" charset="2"/>
                </a:rPr>
                <a:t>(10</a:t>
              </a:r>
              <a:r>
                <a:rPr lang="en-US" sz="2000" baseline="30000">
                  <a:latin typeface="Arial" pitchFamily="34" charset="0"/>
                  <a:sym typeface="MT Extra" pitchFamily="18" charset="2"/>
                </a:rPr>
                <a:t>-6</a:t>
              </a:r>
              <a:r>
                <a:rPr lang="en-US" sz="2000">
                  <a:latin typeface="Arial" pitchFamily="34" charset="0"/>
                  <a:sym typeface="MT Extra" pitchFamily="18" charset="2"/>
                </a:rPr>
                <a:t>/</a:t>
              </a:r>
              <a:r>
                <a:rPr lang="en-US" sz="2000">
                  <a:latin typeface="Arial" pitchFamily="34" charset="0"/>
                  <a:sym typeface="Symbol" pitchFamily="18" charset="2"/>
                </a:rPr>
                <a:t></a:t>
              </a:r>
              <a:r>
                <a:rPr lang="en-US" sz="2000">
                  <a:latin typeface="Arial" pitchFamily="34" charset="0"/>
                  <a:sym typeface="MT Extra" pitchFamily="18" charset="2"/>
                </a:rPr>
                <a:t>C)</a:t>
              </a:r>
              <a:br>
                <a:rPr lang="en-US" sz="2000">
                  <a:latin typeface="Arial" pitchFamily="34" charset="0"/>
                  <a:sym typeface="MT Extra" pitchFamily="18" charset="2"/>
                </a:rPr>
              </a:br>
              <a:r>
                <a:rPr lang="en-US" sz="2000">
                  <a:latin typeface="Arial" pitchFamily="34" charset="0"/>
                  <a:sym typeface="MT Extra" pitchFamily="18" charset="2"/>
                </a:rPr>
                <a:t>at room </a:t>
              </a:r>
              <a:r>
                <a:rPr lang="en-US" sz="2000" i="1">
                  <a:latin typeface="Arial" pitchFamily="34" charset="0"/>
                  <a:sym typeface="MT Extra" pitchFamily="18" charset="2"/>
                </a:rPr>
                <a:t>T</a:t>
              </a:r>
              <a:endParaRPr lang="en-US" sz="2000" b="1" baseline="-25000">
                <a:sym typeface="MT Extra" pitchFamily="18" charset="2"/>
              </a:endParaRPr>
            </a:p>
          </p:txBody>
        </p:sp>
        <p:sp>
          <p:nvSpPr>
            <p:cNvPr id="28713" name="Rectangle 56"/>
            <p:cNvSpPr>
              <a:spLocks noChangeArrowheads="1"/>
            </p:cNvSpPr>
            <p:nvPr/>
          </p:nvSpPr>
          <p:spPr bwMode="auto">
            <a:xfrm>
              <a:off x="1036" y="795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Material</a:t>
              </a:r>
              <a:endParaRPr lang="en-US">
                <a:latin typeface="Arial" pitchFamily="34" charset="0"/>
              </a:endParaRPr>
            </a:p>
          </p:txBody>
        </p:sp>
      </p:grpSp>
      <p:sp>
        <p:nvSpPr>
          <p:cNvPr id="28678" name="Rectangle 58"/>
          <p:cNvSpPr>
            <a:spLocks noChangeArrowheads="1"/>
          </p:cNvSpPr>
          <p:nvPr/>
        </p:nvSpPr>
        <p:spPr bwMode="auto">
          <a:xfrm>
            <a:off x="5699125" y="5216525"/>
            <a:ext cx="2605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Selected values from Table 19.1, </a:t>
            </a:r>
            <a:r>
              <a:rPr lang="en-US" sz="1200" i="1">
                <a:solidFill>
                  <a:srgbClr val="000000"/>
                </a:solidFill>
                <a:latin typeface="Arial" pitchFamily="34" charset="0"/>
              </a:rPr>
              <a:t>Callister &amp; Rethwisch 8e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13318" name="Rectangle 61"/>
          <p:cNvSpPr>
            <a:spLocks noChangeArrowheads="1"/>
          </p:cNvSpPr>
          <p:nvPr/>
        </p:nvSpPr>
        <p:spPr bwMode="auto">
          <a:xfrm>
            <a:off x="5411788" y="1897063"/>
            <a:ext cx="3014662" cy="1066800"/>
          </a:xfrm>
          <a:prstGeom prst="rect">
            <a:avLst/>
          </a:prstGeom>
          <a:solidFill>
            <a:srgbClr val="99FFCC"/>
          </a:solidFill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pitchFamily="34" charset="0"/>
                <a:cs typeface="Times New Roman" pitchFamily="18" charset="0"/>
                <a:sym typeface="MT Extra" pitchFamily="18" charset="2"/>
              </a:rPr>
              <a:t>Polymers have larger </a:t>
            </a:r>
            <a:r>
              <a:rPr lang="en-US" b="1">
                <a:cs typeface="Times New Roman" pitchFamily="18" charset="0"/>
                <a:sym typeface="Symbol" pitchFamily="18" charset="2"/>
              </a:rPr>
              <a:t></a:t>
            </a:r>
            <a:r>
              <a:rPr lang="en-US" b="1" baseline="-25000">
                <a:cs typeface="Times New Roman" pitchFamily="18" charset="0"/>
                <a:sym typeface="MT Extra" pitchFamily="18" charset="2"/>
              </a:rPr>
              <a:t></a:t>
            </a:r>
            <a:r>
              <a:rPr lang="en-US" sz="2000" b="1">
                <a:latin typeface="Arial" pitchFamily="34" charset="0"/>
                <a:cs typeface="Times New Roman" pitchFamily="18" charset="0"/>
                <a:sym typeface="MT Extra" pitchFamily="18" charset="2"/>
              </a:rPr>
              <a:t> values because of weak secondary bonds</a:t>
            </a:r>
          </a:p>
        </p:txBody>
      </p: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779463" y="1882775"/>
            <a:ext cx="798512" cy="4152900"/>
            <a:chOff x="491" y="1186"/>
            <a:chExt cx="503" cy="2616"/>
          </a:xfrm>
        </p:grpSpPr>
        <p:grpSp>
          <p:nvGrpSpPr>
            <p:cNvPr id="28681" name="Group 58"/>
            <p:cNvGrpSpPr>
              <a:grpSpLocks/>
            </p:cNvGrpSpPr>
            <p:nvPr/>
          </p:nvGrpSpPr>
          <p:grpSpPr bwMode="auto">
            <a:xfrm>
              <a:off x="491" y="1186"/>
              <a:ext cx="503" cy="2616"/>
              <a:chOff x="728" y="1072"/>
              <a:chExt cx="400" cy="2616"/>
            </a:xfrm>
          </p:grpSpPr>
          <p:sp>
            <p:nvSpPr>
              <p:cNvPr id="28683" name="Freeform 42"/>
              <p:cNvSpPr>
                <a:spLocks/>
              </p:cNvSpPr>
              <p:nvPr/>
            </p:nvSpPr>
            <p:spPr bwMode="auto">
              <a:xfrm>
                <a:off x="728" y="1072"/>
                <a:ext cx="400" cy="256"/>
              </a:xfrm>
              <a:custGeom>
                <a:avLst/>
                <a:gdLst>
                  <a:gd name="T0" fmla="*/ 200 w 400"/>
                  <a:gd name="T1" fmla="*/ 0 h 256"/>
                  <a:gd name="T2" fmla="*/ 400 w 400"/>
                  <a:gd name="T3" fmla="*/ 256 h 256"/>
                  <a:gd name="T4" fmla="*/ 200 w 400"/>
                  <a:gd name="T5" fmla="*/ 168 h 256"/>
                  <a:gd name="T6" fmla="*/ 0 w 400"/>
                  <a:gd name="T7" fmla="*/ 256 h 256"/>
                  <a:gd name="T8" fmla="*/ 200 w 400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0"/>
                  <a:gd name="T16" fmla="*/ 0 h 256"/>
                  <a:gd name="T17" fmla="*/ 400 w 400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0" h="256">
                    <a:moveTo>
                      <a:pt x="200" y="0"/>
                    </a:moveTo>
                    <a:lnTo>
                      <a:pt x="400" y="256"/>
                    </a:lnTo>
                    <a:lnTo>
                      <a:pt x="200" y="168"/>
                    </a:lnTo>
                    <a:lnTo>
                      <a:pt x="0" y="256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777777"/>
              </a:solidFill>
              <a:ln w="12700">
                <a:solidFill>
                  <a:srgbClr val="77777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4" name="Line 43"/>
              <p:cNvSpPr>
                <a:spLocks noChangeShapeType="1"/>
              </p:cNvSpPr>
              <p:nvPr/>
            </p:nvSpPr>
            <p:spPr bwMode="auto">
              <a:xfrm flipV="1">
                <a:off x="928" y="1240"/>
                <a:ext cx="1" cy="2448"/>
              </a:xfrm>
              <a:prstGeom prst="line">
                <a:avLst/>
              </a:prstGeom>
              <a:noFill/>
              <a:ln w="355600">
                <a:solidFill>
                  <a:srgbClr val="77777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28682" name="Rectangle 44"/>
            <p:cNvSpPr>
              <a:spLocks noChangeArrowheads="1"/>
            </p:cNvSpPr>
            <p:nvPr/>
          </p:nvSpPr>
          <p:spPr bwMode="auto">
            <a:xfrm rot="-5400000">
              <a:off x="273" y="2503"/>
              <a:ext cx="9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chemeClr val="bg1"/>
                  </a:solidFill>
                  <a:latin typeface="Arial" pitchFamily="34" charset="0"/>
                </a:rPr>
                <a:t>increasing </a:t>
              </a:r>
              <a:r>
                <a:rPr lang="en-US" sz="2000">
                  <a:solidFill>
                    <a:schemeClr val="bg1"/>
                  </a:solidFill>
                  <a:latin typeface="Symbol" pitchFamily="18" charset="2"/>
                  <a:sym typeface="Symbol" pitchFamily="18" charset="2"/>
                </a:rPr>
                <a:t></a:t>
              </a:r>
              <a:r>
                <a:rPr lang="en-US" b="1" baseline="-25000">
                  <a:solidFill>
                    <a:schemeClr val="bg1"/>
                  </a:solidFill>
                  <a:sym typeface="MT Extra" pitchFamily="18" charset="2"/>
                </a:rPr>
                <a:t>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F3C44E-44C4-4333-B7BB-C6A480C4542D}" type="slidenum">
              <a:rPr lang="en-US"/>
              <a:pPr/>
              <a:t>9</a:t>
            </a:fld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Thermal Expansion: Example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1211263"/>
            <a:ext cx="7772400" cy="2490787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0" smtClean="0">
                <a:cs typeface="Times New Roman" pitchFamily="18" charset="0"/>
              </a:rPr>
              <a:t>Ex:  A copper wire 15 m long is cooled from </a:t>
            </a:r>
            <a:br>
              <a:rPr lang="en-US" sz="2400" b="0" smtClean="0">
                <a:cs typeface="Times New Roman" pitchFamily="18" charset="0"/>
              </a:rPr>
            </a:br>
            <a:r>
              <a:rPr lang="en-US" sz="2400" b="0" smtClean="0">
                <a:cs typeface="Times New Roman" pitchFamily="18" charset="0"/>
              </a:rPr>
              <a:t>40 to -9ºC. How much change in length will it experience?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93738" y="2370138"/>
            <a:ext cx="6446837" cy="639762"/>
            <a:chOff x="437" y="1493"/>
            <a:chExt cx="4061" cy="403"/>
          </a:xfrm>
        </p:grpSpPr>
        <p:graphicFrame>
          <p:nvGraphicFramePr>
            <p:cNvPr id="30723" name="Object 4"/>
            <p:cNvGraphicFramePr>
              <a:graphicFrameLocks noChangeAspect="1"/>
            </p:cNvGraphicFramePr>
            <p:nvPr/>
          </p:nvGraphicFramePr>
          <p:xfrm>
            <a:off x="2638" y="1581"/>
            <a:ext cx="1860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2" name="Equation" r:id="rId4" imgW="1447800" imgH="215900" progId="Equation.3">
                    <p:embed/>
                  </p:oleObj>
                </mc:Choice>
                <mc:Fallback>
                  <p:oleObj name="Equation" r:id="rId4" imgW="1447800" imgH="2159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8" y="1581"/>
                          <a:ext cx="1860" cy="2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31" name="Rectangle 7"/>
            <p:cNvSpPr>
              <a:spLocks noChangeArrowheads="1"/>
            </p:cNvSpPr>
            <p:nvPr/>
          </p:nvSpPr>
          <p:spPr bwMode="auto">
            <a:xfrm>
              <a:off x="437" y="1493"/>
              <a:ext cx="1844" cy="40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FontTx/>
                <a:buChar char="•"/>
              </a:pPr>
              <a:r>
                <a:rPr lang="en-US">
                  <a:latin typeface="Arial" pitchFamily="34" charset="0"/>
                  <a:cs typeface="Times New Roman" pitchFamily="18" charset="0"/>
                </a:rPr>
                <a:t>  Answer:  For Cu   	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877888" y="3021013"/>
            <a:ext cx="7240587" cy="2143125"/>
            <a:chOff x="553" y="1903"/>
            <a:chExt cx="4561" cy="1350"/>
          </a:xfrm>
        </p:grpSpPr>
        <p:sp>
          <p:nvSpPr>
            <p:cNvPr id="30729" name="Rectangle 6"/>
            <p:cNvSpPr>
              <a:spLocks noChangeArrowheads="1"/>
            </p:cNvSpPr>
            <p:nvPr/>
          </p:nvSpPr>
          <p:spPr bwMode="auto">
            <a:xfrm>
              <a:off x="553" y="2937"/>
              <a:ext cx="1966" cy="31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722" name="Object 5"/>
            <p:cNvGraphicFramePr>
              <a:graphicFrameLocks noChangeAspect="1"/>
            </p:cNvGraphicFramePr>
            <p:nvPr/>
          </p:nvGraphicFramePr>
          <p:xfrm>
            <a:off x="584" y="2361"/>
            <a:ext cx="4530" cy="8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3" name="Equation" r:id="rId6" imgW="3644640" imgH="698400" progId="Equation.3">
                    <p:embed/>
                  </p:oleObj>
                </mc:Choice>
                <mc:Fallback>
                  <p:oleObj name="Equation" r:id="rId6" imgW="3644640" imgH="6984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4" y="2361"/>
                          <a:ext cx="4530" cy="8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30" name="Rectangle 8"/>
            <p:cNvSpPr>
              <a:spLocks noChangeArrowheads="1"/>
            </p:cNvSpPr>
            <p:nvPr/>
          </p:nvSpPr>
          <p:spPr bwMode="auto">
            <a:xfrm>
              <a:off x="1251" y="1903"/>
              <a:ext cx="2446" cy="38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  <a:spcBef>
                  <a:spcPct val="20000"/>
                </a:spcBef>
              </a:pPr>
              <a:r>
                <a:rPr lang="en-US">
                  <a:latin typeface="Arial" pitchFamily="34" charset="0"/>
                  <a:cs typeface="Times New Roman" pitchFamily="18" charset="0"/>
                </a:rPr>
                <a:t>rearranging Equation 19.3b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apter_06">
  <a:themeElements>
    <a:clrScheme name="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apter_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hapter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_0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_0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_0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_0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_0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_0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H:\Documents\Classes\Mat Sci\Lecture Notes\revised lecture notes\Chapter_06.ppt</Template>
  <TotalTime>3348</TotalTime>
  <Words>1193</Words>
  <Application>Microsoft Office PowerPoint</Application>
  <PresentationFormat>On-screen Show (4:3)</PresentationFormat>
  <Paragraphs>332</Paragraphs>
  <Slides>19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Chapter_06</vt:lpstr>
      <vt:lpstr>Equation</vt:lpstr>
      <vt:lpstr>Chapter 19: Thermal Properties</vt:lpstr>
      <vt:lpstr>Heat Capacity</vt:lpstr>
      <vt:lpstr>Dependence of Heat Capacity on Temperature</vt:lpstr>
      <vt:lpstr>Atomic Vibrations</vt:lpstr>
      <vt:lpstr>Specific Heat:  Comparison</vt:lpstr>
      <vt:lpstr>Thermal Expansion</vt:lpstr>
      <vt:lpstr>Atomic Perspective: Thermal Expansion</vt:lpstr>
      <vt:lpstr>Coefficient of Thermal Expansion: Comparison</vt:lpstr>
      <vt:lpstr>Thermal Expansion: Example</vt:lpstr>
      <vt:lpstr>Thermal Conductivity</vt:lpstr>
      <vt:lpstr>Thermal Conductivity: Comparison</vt:lpstr>
      <vt:lpstr>Thermal Stresses</vt:lpstr>
      <vt:lpstr>Example Problem</vt:lpstr>
      <vt:lpstr>Example Problem (cont.)</vt:lpstr>
      <vt:lpstr>Thermal Shock Resistance</vt:lpstr>
      <vt:lpstr>Thermal Protection System</vt:lpstr>
      <vt:lpstr>PowerPoint Presentation</vt:lpstr>
      <vt:lpstr>Summary</vt:lpstr>
      <vt:lpstr>ANNOUNCEMENTS</vt:lpstr>
    </vt:vector>
  </TitlesOfParts>
  <Company>University of Iowa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19: Thermal Properties</dc:title>
  <dc:subject>Callister &amp; Rethwisch 8th Edition</dc:subject>
  <dc:creator>David Rethwisch</dc:creator>
  <dc:description>Copyright 2010</dc:description>
  <cp:lastModifiedBy>Anand Sharan</cp:lastModifiedBy>
  <cp:revision>132</cp:revision>
  <dcterms:created xsi:type="dcterms:W3CDTF">2001-01-25T20:00:33Z</dcterms:created>
  <dcterms:modified xsi:type="dcterms:W3CDTF">2015-11-13T18:04:59Z</dcterms:modified>
</cp:coreProperties>
</file>