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1B8D-9E5C-4D07-88E3-89E986DE8A03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515E-CC01-4C15-8285-02565276B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4663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1B8D-9E5C-4D07-88E3-89E986DE8A03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515E-CC01-4C15-8285-02565276B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0475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1B8D-9E5C-4D07-88E3-89E986DE8A03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515E-CC01-4C15-8285-02565276B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6181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1B8D-9E5C-4D07-88E3-89E986DE8A03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515E-CC01-4C15-8285-02565276B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354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1B8D-9E5C-4D07-88E3-89E986DE8A03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515E-CC01-4C15-8285-02565276B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2735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1B8D-9E5C-4D07-88E3-89E986DE8A03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515E-CC01-4C15-8285-02565276B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1455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1B8D-9E5C-4D07-88E3-89E986DE8A03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515E-CC01-4C15-8285-02565276B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217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1B8D-9E5C-4D07-88E3-89E986DE8A03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515E-CC01-4C15-8285-02565276B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4518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1B8D-9E5C-4D07-88E3-89E986DE8A03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515E-CC01-4C15-8285-02565276B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9644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1B8D-9E5C-4D07-88E3-89E986DE8A03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515E-CC01-4C15-8285-02565276B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699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1B8D-9E5C-4D07-88E3-89E986DE8A03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8515E-CC01-4C15-8285-02565276B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6378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21B8D-9E5C-4D07-88E3-89E986DE8A03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8515E-CC01-4C15-8285-02565276BF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283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48" y="134840"/>
            <a:ext cx="6718655" cy="6547752"/>
          </a:xfrm>
          <a:prstGeom prst="rect">
            <a:avLst/>
          </a:prstGeo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543608" y="1752600"/>
            <a:ext cx="260039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400" b="0" dirty="0" err="1"/>
              <a:t>Gikas</a:t>
            </a:r>
            <a:r>
              <a:rPr lang="en-US" sz="1400" b="0" dirty="0"/>
              <a:t>, P., </a:t>
            </a:r>
            <a:r>
              <a:rPr lang="en-US" sz="1400" b="0" dirty="0" err="1"/>
              <a:t>Tchobanoglous</a:t>
            </a:r>
            <a:r>
              <a:rPr lang="en-US" sz="1400" b="0" dirty="0"/>
              <a:t>, G</a:t>
            </a:r>
            <a:r>
              <a:rPr lang="en-US" sz="1400" b="0" dirty="0" smtClean="0"/>
              <a:t>.,</a:t>
            </a:r>
          </a:p>
          <a:p>
            <a:pPr algn="ctr" eaLnBrk="1" hangingPunct="1"/>
            <a:r>
              <a:rPr lang="en-US" sz="1400" b="0" dirty="0" smtClean="0"/>
              <a:t>2009, </a:t>
            </a:r>
            <a:r>
              <a:rPr lang="en-US" sz="1400" b="0" dirty="0"/>
              <a:t>The role of satellite </a:t>
            </a:r>
            <a:r>
              <a:rPr lang="en-US" sz="1400" b="0" dirty="0" smtClean="0"/>
              <a:t>and</a:t>
            </a:r>
          </a:p>
          <a:p>
            <a:pPr algn="ctr" eaLnBrk="1" hangingPunct="1"/>
            <a:r>
              <a:rPr lang="en-US" sz="1400" b="0" dirty="0" smtClean="0"/>
              <a:t> </a:t>
            </a:r>
            <a:r>
              <a:rPr lang="en-US" sz="1400" b="0" dirty="0"/>
              <a:t>decentralized </a:t>
            </a:r>
            <a:r>
              <a:rPr lang="en-US" sz="1400" b="0" dirty="0" smtClean="0"/>
              <a:t>strategies in</a:t>
            </a:r>
          </a:p>
          <a:p>
            <a:pPr algn="ctr" eaLnBrk="1" hangingPunct="1"/>
            <a:r>
              <a:rPr lang="en-US" sz="1400" b="0" dirty="0" smtClean="0"/>
              <a:t>water resources </a:t>
            </a:r>
            <a:r>
              <a:rPr lang="en-US" sz="1400" b="0" dirty="0"/>
              <a:t>Management</a:t>
            </a:r>
            <a:r>
              <a:rPr lang="en-US" sz="1400" b="0" dirty="0" smtClean="0"/>
              <a:t>,</a:t>
            </a:r>
          </a:p>
          <a:p>
            <a:pPr algn="ctr" eaLnBrk="1" hangingPunct="1"/>
            <a:r>
              <a:rPr lang="en-US" sz="1400" b="0" dirty="0" smtClean="0"/>
              <a:t> </a:t>
            </a:r>
            <a:r>
              <a:rPr lang="en-US" sz="1400" b="0" i="1" dirty="0"/>
              <a:t>Journal of </a:t>
            </a:r>
            <a:r>
              <a:rPr lang="en-US" sz="1400" b="0" i="1" dirty="0" smtClean="0"/>
              <a:t>Environmental</a:t>
            </a:r>
          </a:p>
          <a:p>
            <a:pPr algn="ctr" eaLnBrk="1" hangingPunct="1"/>
            <a:r>
              <a:rPr lang="en-US" sz="1400" b="0" i="1" dirty="0" smtClean="0"/>
              <a:t> </a:t>
            </a:r>
            <a:r>
              <a:rPr lang="en-US" sz="1400" b="0" i="1" dirty="0"/>
              <a:t>Management, </a:t>
            </a:r>
            <a:r>
              <a:rPr lang="en-US" sz="1400" b="0" dirty="0"/>
              <a:t>90:133-152</a:t>
            </a:r>
            <a:r>
              <a:rPr lang="en-US" sz="1400" b="0" i="1" dirty="0"/>
              <a:t> </a:t>
            </a:r>
            <a:endParaRPr lang="en-US" sz="1400" b="0" dirty="0"/>
          </a:p>
        </p:txBody>
      </p:sp>
      <p:sp>
        <p:nvSpPr>
          <p:cNvPr id="6" name="Rectangle 5"/>
          <p:cNvSpPr/>
          <p:nvPr/>
        </p:nvSpPr>
        <p:spPr>
          <a:xfrm>
            <a:off x="5257800" y="76200"/>
            <a:ext cx="387234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rial"/>
              </a:rPr>
              <a:t>Schematic illustration of three </a:t>
            </a:r>
            <a:r>
              <a:rPr lang="en-US" sz="1400" dirty="0" smtClean="0">
                <a:latin typeface="Arial"/>
              </a:rPr>
              <a:t>types  of </a:t>
            </a:r>
            <a:r>
              <a:rPr lang="en-US" sz="1400" dirty="0">
                <a:latin typeface="Arial"/>
              </a:rPr>
              <a:t>satellite water reclamation </a:t>
            </a:r>
            <a:r>
              <a:rPr lang="en-US" sz="1400" dirty="0" smtClean="0">
                <a:latin typeface="Arial"/>
              </a:rPr>
              <a:t>and reuse systems</a:t>
            </a:r>
            <a:r>
              <a:rPr lang="en-US" sz="1400" dirty="0">
                <a:latin typeface="Arial"/>
              </a:rPr>
              <a:t>: </a:t>
            </a:r>
            <a:endParaRPr lang="en-US" sz="1400" dirty="0" smtClean="0">
              <a:latin typeface="Arial"/>
            </a:endParaRPr>
          </a:p>
          <a:p>
            <a:r>
              <a:rPr lang="en-US" sz="1400" dirty="0" smtClean="0">
                <a:latin typeface="Arial"/>
              </a:rPr>
              <a:t>     (</a:t>
            </a:r>
            <a:r>
              <a:rPr lang="en-US" sz="1400" dirty="0">
                <a:latin typeface="Arial"/>
              </a:rPr>
              <a:t>a) interception type</a:t>
            </a:r>
            <a:r>
              <a:rPr lang="en-US" sz="1400" dirty="0" smtClean="0">
                <a:latin typeface="Arial"/>
              </a:rPr>
              <a:t>,</a:t>
            </a:r>
          </a:p>
          <a:p>
            <a:r>
              <a:rPr lang="en-US" sz="1400" dirty="0" smtClean="0">
                <a:latin typeface="Arial"/>
              </a:rPr>
              <a:t>     (</a:t>
            </a:r>
            <a:r>
              <a:rPr lang="en-US" sz="1400" dirty="0">
                <a:latin typeface="Arial"/>
              </a:rPr>
              <a:t>b) extraction type, and </a:t>
            </a:r>
            <a:endParaRPr lang="en-US" sz="1400" dirty="0" smtClean="0">
              <a:latin typeface="Arial"/>
            </a:endParaRPr>
          </a:p>
          <a:p>
            <a:r>
              <a:rPr lang="en-US" sz="1400" dirty="0">
                <a:latin typeface="Arial"/>
              </a:rPr>
              <a:t> </a:t>
            </a:r>
            <a:r>
              <a:rPr lang="en-US" sz="1400" dirty="0" smtClean="0">
                <a:latin typeface="Arial"/>
              </a:rPr>
              <a:t>    (</a:t>
            </a:r>
            <a:r>
              <a:rPr lang="en-US" sz="1400" dirty="0">
                <a:latin typeface="Arial"/>
              </a:rPr>
              <a:t>c) </a:t>
            </a:r>
            <a:r>
              <a:rPr lang="en-US" sz="1400" dirty="0" smtClean="0">
                <a:latin typeface="Arial"/>
              </a:rPr>
              <a:t>upstream  </a:t>
            </a:r>
            <a:r>
              <a:rPr lang="en-US" sz="1400" dirty="0">
                <a:latin typeface="Arial"/>
              </a:rPr>
              <a:t>type </a:t>
            </a:r>
            <a:endParaRPr lang="en-US" sz="1400" dirty="0" smtClean="0">
              <a:latin typeface="Arial"/>
            </a:endParaRPr>
          </a:p>
          <a:p>
            <a:r>
              <a:rPr lang="en-US" sz="1400" dirty="0" smtClean="0">
                <a:latin typeface="Arial"/>
              </a:rPr>
              <a:t>(</a:t>
            </a:r>
            <a:r>
              <a:rPr lang="en-US" sz="1400" dirty="0">
                <a:latin typeface="Arial"/>
              </a:rPr>
              <a:t>adapted from Asano et al., 2007).</a:t>
            </a:r>
          </a:p>
        </p:txBody>
      </p:sp>
    </p:spTree>
    <p:extLst>
      <p:ext uri="{BB962C8B-B14F-4D97-AF65-F5344CB8AC3E}">
        <p14:creationId xmlns:p14="http://schemas.microsoft.com/office/powerpoint/2010/main" val="2072072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925" y="142875"/>
            <a:ext cx="7296150" cy="60293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75940" y="76200"/>
            <a:ext cx="2255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Interception, </a:t>
            </a:r>
            <a:r>
              <a:rPr lang="en-CA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Reuse</a:t>
            </a:r>
            <a:endParaRPr lang="en-CA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31291" y="130314"/>
            <a:ext cx="13660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Upstream,</a:t>
            </a:r>
          </a:p>
          <a:p>
            <a:pPr algn="ctr"/>
            <a:r>
              <a:rPr lang="en-CA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Reclamation</a:t>
            </a:r>
            <a:endParaRPr lang="en-CA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762000"/>
            <a:ext cx="139493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Extraction,</a:t>
            </a:r>
          </a:p>
          <a:p>
            <a:pPr algn="ctr"/>
            <a:r>
              <a:rPr lang="en-CA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Wastewater</a:t>
            </a:r>
          </a:p>
          <a:p>
            <a:pPr algn="ctr"/>
            <a:r>
              <a:rPr lang="en-CA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Mining</a:t>
            </a:r>
            <a:endParaRPr lang="en-CA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20122" y="3635514"/>
            <a:ext cx="3371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Extraction, </a:t>
            </a:r>
            <a:r>
              <a:rPr lang="en-CA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Wastewater  Mining</a:t>
            </a:r>
            <a:endParaRPr lang="en-CA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927345" y="6248400"/>
            <a:ext cx="69749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400" b="0" dirty="0" err="1"/>
              <a:t>Gikas</a:t>
            </a:r>
            <a:r>
              <a:rPr lang="en-US" sz="1400" b="0" dirty="0"/>
              <a:t>, P., </a:t>
            </a:r>
            <a:r>
              <a:rPr lang="en-US" sz="1400" b="0" dirty="0" err="1"/>
              <a:t>Tchobanoglous</a:t>
            </a:r>
            <a:r>
              <a:rPr lang="en-US" sz="1400" b="0" dirty="0"/>
              <a:t>, G., </a:t>
            </a:r>
            <a:r>
              <a:rPr lang="en-US" sz="1400" b="0" dirty="0" smtClean="0"/>
              <a:t>2009, </a:t>
            </a:r>
            <a:r>
              <a:rPr lang="en-US" sz="1400" b="0" dirty="0"/>
              <a:t>The role of satellite and decentralized strategies</a:t>
            </a:r>
          </a:p>
          <a:p>
            <a:pPr algn="ctr" eaLnBrk="1" hangingPunct="1"/>
            <a:r>
              <a:rPr lang="en-US" sz="1400" b="0" dirty="0"/>
              <a:t>In water resources Management, </a:t>
            </a:r>
            <a:r>
              <a:rPr lang="en-US" sz="1400" b="0" i="1" dirty="0"/>
              <a:t>Journal of Environmental Management, </a:t>
            </a:r>
            <a:r>
              <a:rPr lang="en-US" sz="1400" b="0" dirty="0"/>
              <a:t>90:133-152</a:t>
            </a:r>
            <a:r>
              <a:rPr lang="en-US" sz="1400" b="0" i="1" dirty="0"/>
              <a:t> </a:t>
            </a:r>
            <a:endParaRPr lang="en-US" sz="1400" b="0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0900" y="5029200"/>
            <a:ext cx="26523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sz="1400" dirty="0" smtClean="0">
                <a:latin typeface="Arial" pitchFamily="34" charset="0"/>
                <a:cs typeface="Arial" pitchFamily="34" charset="0"/>
              </a:rPr>
              <a:t>Illustration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of the applications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14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satellite and decentralized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1400" dirty="0" smtClean="0">
                <a:latin typeface="Arial" pitchFamily="34" charset="0"/>
                <a:cs typeface="Arial" pitchFamily="34" charset="0"/>
              </a:rPr>
              <a:t>reclamation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facilities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in densely </a:t>
            </a:r>
          </a:p>
          <a:p>
            <a:pPr eaLnBrk="1" hangingPunct="1"/>
            <a:r>
              <a:rPr lang="en-US" sz="1400" dirty="0" smtClean="0">
                <a:latin typeface="Arial" pitchFamily="34" charset="0"/>
                <a:cs typeface="Arial" pitchFamily="34" charset="0"/>
              </a:rPr>
              <a:t>populated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areas (adapted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from</a:t>
            </a:r>
          </a:p>
          <a:p>
            <a:pPr eaLnBrk="1" hangingPunct="1"/>
            <a:r>
              <a:rPr lang="en-US" sz="1400" dirty="0" smtClean="0">
                <a:latin typeface="Arial" pitchFamily="34" charset="0"/>
                <a:cs typeface="Arial" pitchFamily="34" charset="0"/>
              </a:rPr>
              <a:t> Asano et al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.,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2007).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559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140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Cynthia A. COLES</dc:creator>
  <cp:lastModifiedBy>Cynthia A. COLES</cp:lastModifiedBy>
  <cp:revision>1</cp:revision>
  <dcterms:created xsi:type="dcterms:W3CDTF">2017-03-30T15:31:15Z</dcterms:created>
  <dcterms:modified xsi:type="dcterms:W3CDTF">2017-03-30T15:36:59Z</dcterms:modified>
</cp:coreProperties>
</file>