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2" r:id="rId18"/>
    <p:sldId id="271" r:id="rId19"/>
    <p:sldId id="275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74" autoAdjust="0"/>
    <p:restoredTop sz="94660"/>
  </p:normalViewPr>
  <p:slideViewPr>
    <p:cSldViewPr>
      <p:cViewPr varScale="1">
        <p:scale>
          <a:sx n="72" d="100"/>
          <a:sy n="72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829D5-B24E-4177-B433-13333528B884}" type="datetimeFigureOut">
              <a:rPr lang="en-US" smtClean="0"/>
              <a:pPr/>
              <a:t>10/28/2009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C3313-2CA7-43A4-95A6-608C61E6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D0970-3ADF-4CC7-8353-8ECB31B71C3F}" type="datetimeFigureOut">
              <a:rPr lang="en-US" smtClean="0"/>
              <a:pPr/>
              <a:t>10/28/2009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4D5D4-55BE-4360-9B37-47139EB18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483076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830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8600"/>
            <a:ext cx="5111750" cy="5897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635625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78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Single Corner Rectangle 9"/>
          <p:cNvSpPr/>
          <p:nvPr/>
        </p:nvSpPr>
        <p:spPr>
          <a:xfrm flipV="1">
            <a:off x="0" y="0"/>
            <a:ext cx="9144000" cy="1143000"/>
          </a:xfrm>
          <a:prstGeom prst="round1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0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Snip Same Side Corner Rectangle 28"/>
          <p:cNvSpPr/>
          <p:nvPr/>
        </p:nvSpPr>
        <p:spPr>
          <a:xfrm>
            <a:off x="0" y="6553200"/>
            <a:ext cx="9144000" cy="304800"/>
          </a:xfrm>
          <a:prstGeom prst="snip2SameRect">
            <a:avLst>
              <a:gd name="adj1" fmla="val 0"/>
              <a:gd name="adj2" fmla="val 0"/>
            </a:avLst>
          </a:prstGeom>
          <a:gradFill>
            <a:gsLst>
              <a:gs pos="25000">
                <a:schemeClr val="accent2">
                  <a:lumMod val="50000"/>
                </a:schemeClr>
              </a:gs>
              <a:gs pos="50000">
                <a:schemeClr val="accent2">
                  <a:lumMod val="75000"/>
                </a:schemeClr>
              </a:gs>
              <a:gs pos="75000">
                <a:schemeClr val="accent2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 descr="Engineering 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0640" y="40640"/>
            <a:ext cx="1066800" cy="1066800"/>
          </a:xfrm>
          <a:prstGeom prst="rect">
            <a:avLst/>
          </a:prstGeom>
        </p:spPr>
      </p:pic>
      <p:sp>
        <p:nvSpPr>
          <p:cNvPr id="32" name="Date Placeholder 19"/>
          <p:cNvSpPr txBox="1">
            <a:spLocks/>
          </p:cNvSpPr>
          <p:nvPr/>
        </p:nvSpPr>
        <p:spPr>
          <a:xfrm>
            <a:off x="3429000" y="6566171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lide Number Placeholder 20"/>
          <p:cNvSpPr txBox="1">
            <a:spLocks/>
          </p:cNvSpPr>
          <p:nvPr/>
        </p:nvSpPr>
        <p:spPr>
          <a:xfrm>
            <a:off x="8153400" y="6563360"/>
            <a:ext cx="838200" cy="304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 </a:t>
            </a:r>
            <a:fld id="{40B419A0-953C-44DC-A537-24FE6B82E2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Footer Placeholder 21"/>
          <p:cNvSpPr txBox="1">
            <a:spLocks/>
          </p:cNvSpPr>
          <p:nvPr/>
        </p:nvSpPr>
        <p:spPr>
          <a:xfrm>
            <a:off x="-10886" y="6565447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Memorial University of Newfoundland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6116" y="648866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112F40A-AA96-4FBB-AEA5-108718A1DA41}" type="datetime4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algn="ctr"/>
              <a:t>October-28-09</a:t>
            </a:fld>
            <a:r>
              <a:rPr lang="en-CA" dirty="0" smtClean="0"/>
              <a:t> </a:t>
            </a:r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nti-pattern" TargetMode="External"/><Relationship Id="rId2" Type="http://schemas.openxmlformats.org/officeDocument/2006/relationships/hyperlink" Target="http://c2.com/cgi/wiki?AntiPatter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ysteminetwork.com/article/anti-patterns-avoid-programming-dark-sid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Anti-Patterns</a:t>
            </a:r>
            <a:endParaRPr lang="en-CA" dirty="0"/>
          </a:p>
        </p:txBody>
      </p:sp>
      <p:pic>
        <p:nvPicPr>
          <p:cNvPr id="4" name="Picture 3" descr="anv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1142984"/>
            <a:ext cx="5572164" cy="54218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Programming by Permutation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Writing code you don’t really understand, often leading to problems</a:t>
            </a:r>
          </a:p>
          <a:p>
            <a:r>
              <a:rPr lang="en-CA" dirty="0" smtClean="0"/>
              <a:t>Problems are fixed by trial and error</a:t>
            </a:r>
          </a:p>
          <a:p>
            <a:r>
              <a:rPr lang="en-CA" dirty="0" smtClean="0"/>
              <a:t>This creates code that is difficult to understand and harder to debug</a:t>
            </a:r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Reinventing the Wheel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Rewriting a piece of code that has already been written</a:t>
            </a:r>
          </a:p>
          <a:p>
            <a:r>
              <a:rPr lang="en-CA" dirty="0" smtClean="0"/>
              <a:t>Happens when people are unfamiliar with available libraries. </a:t>
            </a: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Reinventing a Square Wheel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Worse than reinventing the wheel, this code is not as good or has fewer features than the original option.</a:t>
            </a:r>
          </a:p>
          <a:p>
            <a:r>
              <a:rPr lang="en-CA" dirty="0" smtClean="0"/>
              <a:t>Some people say this this happens most often when porting to another platform, OS, or language</a:t>
            </a:r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Premature Optimization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Trying to optimize code while you’re writing it (clever code)</a:t>
            </a:r>
          </a:p>
          <a:p>
            <a:r>
              <a:rPr lang="en-CA" dirty="0" smtClean="0"/>
              <a:t>This causes code that is hard to read and even harder to debug.</a:t>
            </a:r>
          </a:p>
          <a:p>
            <a:r>
              <a:rPr lang="en-CA" dirty="0" smtClean="0"/>
              <a:t>Instead, write the code so that it work, then optimize if there is performance issues.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Caching Failure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Forgetting to reset a variable between uses. </a:t>
            </a:r>
          </a:p>
          <a:p>
            <a:r>
              <a:rPr lang="en-CA" dirty="0" err="1" smtClean="0"/>
              <a:t>Eg</a:t>
            </a:r>
            <a:r>
              <a:rPr lang="en-CA" dirty="0" smtClean="0"/>
              <a:t>. Throwing an error flag, and after the error is handled, leaving the error flagged.</a:t>
            </a:r>
          </a:p>
          <a:p>
            <a:r>
              <a:rPr lang="en-CA" dirty="0" smtClean="0"/>
              <a:t>No easy way to find or prevent this other than being careful</a:t>
            </a:r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Improbability Factor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Extremely common – code is written knowing there could be errors.</a:t>
            </a:r>
          </a:p>
          <a:p>
            <a:r>
              <a:rPr lang="en-CA" dirty="0" smtClean="0"/>
              <a:t>That error is not programmed for as it could be hard to program for and considered unlikely to happen</a:t>
            </a:r>
          </a:p>
          <a:p>
            <a:r>
              <a:rPr lang="en-CA" dirty="0" smtClean="0"/>
              <a:t>Is there a problem with this?</a:t>
            </a:r>
          </a:p>
          <a:p>
            <a:r>
              <a:rPr lang="en-CA" dirty="0" smtClean="0"/>
              <a:t>Not until the error occurs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Magic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Consider this code:</a:t>
            </a:r>
          </a:p>
          <a:p>
            <a:pPr lvl="3">
              <a:buNone/>
            </a:pPr>
            <a:r>
              <a:rPr lang="en-CA" sz="3200" i="1" dirty="0" smtClean="0"/>
              <a:t>for(</a:t>
            </a:r>
            <a:r>
              <a:rPr lang="en-CA" sz="3200" i="1" dirty="0" err="1" smtClean="0"/>
              <a:t>int</a:t>
            </a:r>
            <a:r>
              <a:rPr lang="en-CA" sz="3200" i="1" dirty="0" smtClean="0"/>
              <a:t> </a:t>
            </a:r>
            <a:r>
              <a:rPr lang="en-CA" sz="3200" i="1" dirty="0" err="1" smtClean="0"/>
              <a:t>i</a:t>
            </a:r>
            <a:r>
              <a:rPr lang="en-CA" sz="3200" i="1" dirty="0" smtClean="0"/>
              <a:t> = 0; </a:t>
            </a:r>
            <a:r>
              <a:rPr lang="en-CA" sz="3200" i="1" dirty="0" err="1" smtClean="0"/>
              <a:t>i</a:t>
            </a:r>
            <a:r>
              <a:rPr lang="en-CA" sz="3200" i="1" dirty="0" smtClean="0"/>
              <a:t> &lt; 52; </a:t>
            </a:r>
            <a:r>
              <a:rPr lang="en-CA" sz="3200" i="1" dirty="0" err="1" smtClean="0"/>
              <a:t>i</a:t>
            </a:r>
            <a:r>
              <a:rPr lang="en-CA" sz="3200" i="1" dirty="0" smtClean="0"/>
              <a:t>++){</a:t>
            </a:r>
          </a:p>
          <a:p>
            <a:pPr lvl="3">
              <a:buNone/>
            </a:pPr>
            <a:r>
              <a:rPr lang="en-CA" sz="3200" i="1" dirty="0" smtClean="0"/>
              <a:t>		//some standard code here</a:t>
            </a:r>
          </a:p>
          <a:p>
            <a:pPr lvl="3">
              <a:buNone/>
            </a:pPr>
            <a:r>
              <a:rPr lang="en-CA" sz="3200" i="1" dirty="0" smtClean="0"/>
              <a:t>}</a:t>
            </a:r>
          </a:p>
          <a:p>
            <a:r>
              <a:rPr lang="en-CA" dirty="0" smtClean="0"/>
              <a:t>How many have seen some code like that?</a:t>
            </a:r>
          </a:p>
          <a:p>
            <a:r>
              <a:rPr lang="en-CA" dirty="0" smtClean="0"/>
              <a:t>What is the 52 for? Why 52? Why not 360?</a:t>
            </a:r>
            <a:endParaRPr lang="en-C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Magic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 this case the 52 is the number of cards in a deck.</a:t>
            </a:r>
          </a:p>
          <a:p>
            <a:r>
              <a:rPr lang="en-CA" dirty="0" smtClean="0"/>
              <a:t>Not knowing that we were talking about cards, 52 is just a magic number</a:t>
            </a:r>
          </a:p>
          <a:p>
            <a:r>
              <a:rPr lang="en-CA" dirty="0" smtClean="0"/>
              <a:t>Code a variable and use the variable in the for loop rather than hard coding the number.</a:t>
            </a:r>
          </a:p>
          <a:p>
            <a:r>
              <a:rPr lang="en-CA" dirty="0" smtClean="0"/>
              <a:t>This makes the code more readable</a:t>
            </a:r>
            <a:endParaRPr lang="en-C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Complacency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Simply put, this is when people fail to adapt to changing standards. </a:t>
            </a:r>
          </a:p>
          <a:p>
            <a:r>
              <a:rPr lang="en-CA" dirty="0" smtClean="0"/>
              <a:t>Code becomes out dated, inefficient and sometimes stops working as hardware/OS is updated. </a:t>
            </a:r>
            <a:endParaRPr lang="en-C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http://c2.com/cgi/wiki?AntiPattern</a:t>
            </a:r>
            <a:r>
              <a:rPr lang="en-CA" dirty="0" smtClean="0"/>
              <a:t> </a:t>
            </a:r>
            <a:endParaRPr lang="en-CA" dirty="0" smtClean="0"/>
          </a:p>
          <a:p>
            <a:pPr>
              <a:buNone/>
            </a:pPr>
            <a:endParaRPr lang="en-CA" dirty="0" smtClean="0"/>
          </a:p>
          <a:p>
            <a:r>
              <a:rPr lang="en-CA" dirty="0" smtClean="0">
                <a:hlinkClick r:id="rId3"/>
              </a:rPr>
              <a:t>http://en.wikipedia.org/wiki/Anti-pattern</a:t>
            </a:r>
            <a:r>
              <a:rPr lang="en-CA" dirty="0" smtClean="0"/>
              <a:t> </a:t>
            </a:r>
            <a:endParaRPr lang="en-CA" dirty="0" smtClean="0"/>
          </a:p>
          <a:p>
            <a:pPr>
              <a:buNone/>
            </a:pPr>
            <a:endParaRPr lang="en-CA" dirty="0" smtClean="0"/>
          </a:p>
          <a:p>
            <a:r>
              <a:rPr lang="en-CA" dirty="0" smtClean="0">
                <a:hlinkClick r:id="rId4"/>
              </a:rPr>
              <a:t>http://</a:t>
            </a:r>
            <a:r>
              <a:rPr lang="en-CA" dirty="0" smtClean="0">
                <a:hlinkClick r:id="rId4"/>
              </a:rPr>
              <a:t>systeminetwork.com/article/anti-patterns-avoid-programming-dark-side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are Anti-Patterns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 Anti-patterns are design patterns that may be commonly used but are ineffective and/or counter-productive in practice.</a:t>
            </a:r>
          </a:p>
          <a:p>
            <a:r>
              <a:rPr lang="en-CA" dirty="0" smtClean="0"/>
              <a:t>Often seem like a “good idea” at the time.</a:t>
            </a:r>
            <a:endParaRPr lang="en-C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 and Questions</a:t>
            </a:r>
            <a:endParaRPr lang="en-CA" dirty="0"/>
          </a:p>
        </p:txBody>
      </p:sp>
      <p:pic>
        <p:nvPicPr>
          <p:cNvPr id="4" name="Content Placeholder 3" descr="question mark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61615" y="1600200"/>
            <a:ext cx="3620770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Why do we care?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To identify common mistakes </a:t>
            </a:r>
          </a:p>
          <a:p>
            <a:r>
              <a:rPr lang="en-CA" dirty="0" smtClean="0"/>
              <a:t>Not trying to say don’t do this, trying to say you probably don’t realize you’re </a:t>
            </a:r>
            <a:r>
              <a:rPr lang="en-CA" smtClean="0"/>
              <a:t>doing this.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Organizational Anti-Patterns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Analysis Paralysis</a:t>
            </a:r>
          </a:p>
          <a:p>
            <a:pPr lvl="1"/>
            <a:r>
              <a:rPr lang="en-CA" dirty="0" smtClean="0"/>
              <a:t>Spending too much time analysing the problem</a:t>
            </a:r>
          </a:p>
          <a:p>
            <a:r>
              <a:rPr lang="en-CA" dirty="0" smtClean="0"/>
              <a:t>Stovepipe</a:t>
            </a:r>
          </a:p>
          <a:p>
            <a:pPr lvl="1"/>
            <a:r>
              <a:rPr lang="en-CA" dirty="0" smtClean="0"/>
              <a:t>Organizational structure that supports only up-flow of information</a:t>
            </a:r>
          </a:p>
          <a:p>
            <a:r>
              <a:rPr lang="en-CA" dirty="0" smtClean="0"/>
              <a:t>Escalation of commitment</a:t>
            </a:r>
          </a:p>
          <a:p>
            <a:pPr lvl="1"/>
            <a:r>
              <a:rPr lang="en-CA" dirty="0" smtClean="0"/>
              <a:t>Failing to revoke a decision when it is wrong</a:t>
            </a: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Project Management Anti-Patterns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r>
              <a:rPr lang="en-CA" dirty="0" smtClean="0"/>
              <a:t>Death march</a:t>
            </a:r>
          </a:p>
          <a:p>
            <a:pPr lvl="1"/>
            <a:r>
              <a:rPr lang="en-CA" dirty="0" smtClean="0"/>
              <a:t>Working extra on a project that has unreasonable deadlines</a:t>
            </a:r>
          </a:p>
          <a:p>
            <a:r>
              <a:rPr lang="en-CA" dirty="0" smtClean="0"/>
              <a:t>Software bloat</a:t>
            </a:r>
          </a:p>
          <a:p>
            <a:pPr lvl="1"/>
            <a:r>
              <a:rPr lang="en-CA" dirty="0" smtClean="0"/>
              <a:t>Allowing successive versions of a system to use more resources</a:t>
            </a:r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Common Anti-Patterns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Copy and Paste Programming</a:t>
            </a:r>
          </a:p>
          <a:p>
            <a:r>
              <a:rPr lang="en-CA" dirty="0" smtClean="0"/>
              <a:t>Programming by Accident</a:t>
            </a:r>
          </a:p>
          <a:p>
            <a:r>
              <a:rPr lang="en-CA" dirty="0" smtClean="0"/>
              <a:t>Programming by Permutation</a:t>
            </a:r>
          </a:p>
          <a:p>
            <a:r>
              <a:rPr lang="en-CA" dirty="0" smtClean="0"/>
              <a:t>Reinventing the Wheel</a:t>
            </a:r>
          </a:p>
          <a:p>
            <a:r>
              <a:rPr lang="en-CA" dirty="0" smtClean="0"/>
              <a:t>Reinventing </a:t>
            </a:r>
            <a:r>
              <a:rPr lang="en-CA" dirty="0" err="1" smtClean="0"/>
              <a:t>aSquare</a:t>
            </a:r>
            <a:r>
              <a:rPr lang="en-CA" dirty="0" smtClean="0"/>
              <a:t> Wheel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Common Anti-Patterns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Premature Optimization</a:t>
            </a:r>
          </a:p>
          <a:p>
            <a:r>
              <a:rPr lang="en-CA" dirty="0" smtClean="0"/>
              <a:t>Caching Failure</a:t>
            </a:r>
          </a:p>
          <a:p>
            <a:r>
              <a:rPr lang="en-CA" dirty="0" smtClean="0"/>
              <a:t>Magic Numbers</a:t>
            </a:r>
          </a:p>
          <a:p>
            <a:r>
              <a:rPr lang="en-CA" dirty="0" smtClean="0"/>
              <a:t>Improbability Factor</a:t>
            </a:r>
          </a:p>
          <a:p>
            <a:r>
              <a:rPr lang="en-CA" dirty="0" smtClean="0"/>
              <a:t>Complacency</a:t>
            </a: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Copy and Paste Programming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Copying code from one place and modifying it slightly to work where you paste it</a:t>
            </a:r>
          </a:p>
          <a:p>
            <a:r>
              <a:rPr lang="en-CA" dirty="0" smtClean="0"/>
              <a:t>Should create a reusable method</a:t>
            </a:r>
          </a:p>
          <a:p>
            <a:r>
              <a:rPr lang="en-CA" dirty="0" smtClean="0"/>
              <a:t>Argument: Faster to copy and paste therefore faster code development</a:t>
            </a:r>
          </a:p>
          <a:p>
            <a:r>
              <a:rPr lang="en-CA" dirty="0" smtClean="0"/>
              <a:t>Rebuttal: Maintenance of code becomes a nightmare when you change one piece of the copied code.</a:t>
            </a:r>
            <a:endParaRPr lang="en-C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Programming by Accident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This happens when a programmer does not think the piece of code all the way through</a:t>
            </a:r>
          </a:p>
          <a:p>
            <a:r>
              <a:rPr lang="en-CA" dirty="0" smtClean="0"/>
              <a:t>This often leaves exceptions that need to be recoded for</a:t>
            </a:r>
          </a:p>
          <a:p>
            <a:r>
              <a:rPr lang="en-CA" dirty="0" smtClean="0"/>
              <a:t>No argument for this anti-pattern, it simply happens by not planning/thinking enough.</a:t>
            </a:r>
            <a:endParaRPr lang="en-C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ngineering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 Layout</Template>
  <TotalTime>2433</TotalTime>
  <Words>560</Words>
  <Application>Microsoft Office PowerPoint</Application>
  <PresentationFormat>On-screen Show (4:3)</PresentationFormat>
  <Paragraphs>85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Engineering Layout</vt:lpstr>
      <vt:lpstr>Anti-Patterns</vt:lpstr>
      <vt:lpstr>What are Anti-Patterns</vt:lpstr>
      <vt:lpstr>Why do we care?</vt:lpstr>
      <vt:lpstr>Organizational Anti-Patterns</vt:lpstr>
      <vt:lpstr>Project Management Anti-Patterns</vt:lpstr>
      <vt:lpstr>Common Anti-Patterns</vt:lpstr>
      <vt:lpstr>Common Anti-Patterns</vt:lpstr>
      <vt:lpstr>Copy and Paste Programming</vt:lpstr>
      <vt:lpstr>Programming by Accident</vt:lpstr>
      <vt:lpstr>Programming by Permutation</vt:lpstr>
      <vt:lpstr>Reinventing the Wheel</vt:lpstr>
      <vt:lpstr>Reinventing a Square Wheel</vt:lpstr>
      <vt:lpstr>Premature Optimization</vt:lpstr>
      <vt:lpstr>Caching Failure</vt:lpstr>
      <vt:lpstr>Improbability Factor</vt:lpstr>
      <vt:lpstr>Magic Numbers</vt:lpstr>
      <vt:lpstr>Magic Numbers</vt:lpstr>
      <vt:lpstr>Complacency</vt:lpstr>
      <vt:lpstr>References</vt:lpstr>
      <vt:lpstr>Conclusion and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Anti-Patterns</dc:title>
  <dc:creator>Shawn Josey</dc:creator>
  <cp:lastModifiedBy>Shawn Josey</cp:lastModifiedBy>
  <cp:revision>110</cp:revision>
  <dcterms:created xsi:type="dcterms:W3CDTF">2009-10-26T22:21:01Z</dcterms:created>
  <dcterms:modified xsi:type="dcterms:W3CDTF">2009-10-28T15:28:36Z</dcterms:modified>
</cp:coreProperties>
</file>