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4" r:id="rId36"/>
    <p:sldId id="292" r:id="rId37"/>
    <p:sldId id="293" r:id="rId38"/>
    <p:sldId id="295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707" autoAdjust="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8FC1DF-570F-499F-9F25-D3134DC8C264}" type="datetimeFigureOut">
              <a:rPr lang="en-US" smtClean="0"/>
              <a:pPr/>
              <a:t>11/4/2009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C05788-9085-47CD-AD48-43C6A8B73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gital_object_identifier" TargetMode="External"/><Relationship Id="rId2" Type="http://schemas.openxmlformats.org/officeDocument/2006/relationships/hyperlink" Target="http://en.wikipedia.org/wiki/Harlan_Mil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109%2FMS.1987.231413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8458200" cy="1470025"/>
          </a:xfrm>
        </p:spPr>
        <p:txBody>
          <a:bodyPr/>
          <a:lstStyle/>
          <a:p>
            <a:pPr algn="ctr"/>
            <a:r>
              <a:rPr lang="en-US" dirty="0" smtClean="0"/>
              <a:t>Cleanroom Software Engineering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A unique approach to software development</a:t>
            </a:r>
            <a:endParaRPr lang="en-U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14600"/>
            <a:ext cx="7772400" cy="1362075"/>
          </a:xfrm>
        </p:spPr>
        <p:txBody>
          <a:bodyPr/>
          <a:lstStyle/>
          <a:p>
            <a:r>
              <a:rPr lang="en-US" dirty="0" smtClean="0"/>
              <a:t>Requirement Gathering / Increment Planning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38200"/>
            <a:ext cx="84582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Development begins with an overall product specification developed through standard system engineering processes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Project is adopted to an incremental strategy and each increment </a:t>
            </a:r>
            <a:r>
              <a:rPr lang="en-US" sz="2000" b="1" dirty="0" smtClean="0"/>
              <a:t>(functional component)</a:t>
            </a:r>
            <a:r>
              <a:rPr lang="en-US" sz="2000" dirty="0" smtClean="0"/>
              <a:t> is defined and planned from beginning to end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Detailed description of customer level requirements is descried  for each functional increment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Gathering of requirements may lead to a simplified customer concept, or determining requirements that the customer may not have initially addressed.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Box Structure Specification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458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Once requirements have been established,  the function and behavior of each increment must be defined.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SE uses a box structure specification to define the product.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refining process begins as a general component overview </a:t>
            </a:r>
            <a:r>
              <a:rPr lang="en-US" sz="2000" b="1" dirty="0" smtClean="0"/>
              <a:t>(black box), </a:t>
            </a:r>
            <a:r>
              <a:rPr lang="en-US" sz="2000" dirty="0" smtClean="0"/>
              <a:t>refined to transitional state behavior </a:t>
            </a:r>
            <a:r>
              <a:rPr lang="en-US" sz="2000" b="1" dirty="0" smtClean="0"/>
              <a:t>(state box), </a:t>
            </a:r>
            <a:r>
              <a:rPr lang="en-US" sz="2000" dirty="0" smtClean="0"/>
              <a:t>and then finally to a functional description </a:t>
            </a:r>
            <a:r>
              <a:rPr lang="en-US" sz="2000" b="1" dirty="0" smtClean="0"/>
              <a:t>(clear box)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At the end of the process the development team should be left with a design resembling structured programming of their language of choice.</a:t>
            </a:r>
            <a:endParaRPr lang="en-US" sz="2000" dirty="0"/>
          </a:p>
        </p:txBody>
      </p:sp>
      <p:pic>
        <p:nvPicPr>
          <p:cNvPr id="3" name="Picture 2" descr="BoxStruc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572000"/>
            <a:ext cx="8305800" cy="211015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The Black Box</a:t>
            </a:r>
            <a:endParaRPr lang="en-US" dirty="0"/>
          </a:p>
        </p:txBody>
      </p:sp>
      <p:pic>
        <p:nvPicPr>
          <p:cNvPr id="4" name="Picture 3" descr="Black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4800600"/>
            <a:ext cx="6819900" cy="177165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172200"/>
            <a:ext cx="45719" cy="4023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838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The black box represents an incremental component as a whole, and sits at the top of a hierarchy of software components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The black box reacts to stimuli and uses transition mapping rules to           determine a response   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black box approach is further refined to include its state behavior and data in a state box.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The State Box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172200"/>
            <a:ext cx="45719" cy="4023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The state box can be seen as a generalized state machine including state data and operations and incorporating the black box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The state box reacts to stimuli which causes a state transition and results in a response. State specific data (T) are also retained.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State boxes are crucial for showing the behavior of a system, and how it reacts and transitions due to user inputs</a:t>
            </a:r>
            <a:endParaRPr lang="en-US" sz="2000" dirty="0"/>
          </a:p>
        </p:txBody>
      </p:sp>
      <p:pic>
        <p:nvPicPr>
          <p:cNvPr id="7" name="Picture 6" descr="State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4800600"/>
            <a:ext cx="7010400" cy="193118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The Clear Box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172200"/>
            <a:ext cx="45719" cy="4023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192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The clear box breaks down the sub functions of the black box into procedural like descriptions that resemble structured programming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It shows the component in high detail down to the logical constructs of the programming code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Sub functions may be composed of other black boxes that have to be refined down to its own clear box.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At this stage, these specifications are able to be mathematically proven to be correct</a:t>
            </a:r>
          </a:p>
        </p:txBody>
      </p:sp>
      <p:pic>
        <p:nvPicPr>
          <p:cNvPr id="8" name="Picture 7" descr="Clear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4953000"/>
            <a:ext cx="75819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Formal Design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838200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Once box the structure specification is complete Cleanroom designing takes place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uses the structured programming philosophy to design its functions.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Functions in clear box spec. are systematically refined from mathematical functions to logical connectives that resemble a programming language.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Developers use the concepts of data encapsulation, information hiding and data typing to design the data of the product.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At this stage much of the design is able to implemented in the selected programming language of choice.</a:t>
            </a:r>
            <a:endParaRPr 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Correctness Verification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285875"/>
          </a:xfrm>
        </p:spPr>
        <p:txBody>
          <a:bodyPr/>
          <a:lstStyle/>
          <a:p>
            <a:pPr algn="ctr"/>
            <a:r>
              <a:rPr lang="en-US" dirty="0" smtClean="0"/>
              <a:t>Cleanroom History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flipH="1">
            <a:off x="9982200" y="327660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7912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The formal design approach of the software's functions allow them to be mathematically verified for correctness using mathematical proofs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Each refinement of the design must be mathematically proven to be correct using general </a:t>
            </a:r>
            <a:r>
              <a:rPr lang="en-US" sz="2000" i="1" dirty="0" smtClean="0"/>
              <a:t>correctness conditions</a:t>
            </a:r>
            <a:r>
              <a:rPr lang="en-US" sz="2000" dirty="0" smtClean="0"/>
              <a:t> depending on the situation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use of structured programming concepts allow for a function to be proven to be correct fairly easily compared to the unit testing approach</a:t>
            </a:r>
          </a:p>
          <a:p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 single condition is required for sequences to be verified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2 conditions required for if-else statements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3 conditions for loop statements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Once all sub functions of a component are verified to be correct, coding implementation can begin.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Code Implementation &amp; Inspection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90600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Once design verification has been complete, the structured programming   design method can easily be translated into the correct programming language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Similar to the design this code is also put through correctness verification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This process results in every line of code in the software to be verified to be functionally correct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After code verification team reviews and meetings are held for each component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Teams discuss any possible complications with the code, or any changes that may have recently occurred in the design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After all members agree on the design and implementation, the crucial Cleanroom testing strategy is applied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Statistical Quality Assurance Testing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10136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testing using the SQA approach is fundamentally different then conventional testing methods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Instead of trying to determine test cases that uncover errors, Cleanroom testing tries to show that statistical amount of use cases function correctly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Testing teams first determine which use cases accurately describe the behavior of the system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Appropriate inputs and events are chosen based on these use cases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 probability distribution of these cases is calculated depending on usage scenarios, customer interviews and a general understanding of the product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 particular amount of randomly selected stimuli are then chosen to verify the program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Time is record to determine the MTTF which is a good calculation of software reliability</a:t>
            </a:r>
            <a:endParaRPr lang="en-US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Software Certification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762000"/>
            <a:ext cx="8991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Once a component had gone through the design and testing phases it is ready to be certified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Certification in the Cleanroom context occurs when a component has reached a certain level of reliability based on its MTTF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There are </a:t>
            </a:r>
            <a:r>
              <a:rPr lang="en-US" sz="2000" b="1" dirty="0" smtClean="0"/>
              <a:t>5 main steps </a:t>
            </a:r>
            <a:r>
              <a:rPr lang="en-US" sz="2000" dirty="0" smtClean="0"/>
              <a:t>involved with certification: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Usage scenarios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Usage profiles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Test cases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Recorded results (testing)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Reliability is computed and certified</a:t>
            </a:r>
          </a:p>
          <a:p>
            <a:pPr marL="914400" lvl="1" indent="-457200"/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Certification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48400"/>
            <a:ext cx="228600" cy="3261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The first 4 criteria specified are determined during the designing and testing phases.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final certification requires </a:t>
            </a:r>
            <a:r>
              <a:rPr lang="en-US" sz="2000" b="1" dirty="0" smtClean="0"/>
              <a:t>3 distinct models</a:t>
            </a:r>
            <a:r>
              <a:rPr lang="en-US" sz="2000" dirty="0" smtClean="0"/>
              <a:t> 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Sampling 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Component model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Certification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5052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The sampling model involves the certification of M random use cases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component model involves certification of an entire component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certification model evaluates the system as a whole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After statistical testing of each model, teams have enough information to calculate a certified MTTF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Certified components and their profiles can be stored and used in different software situations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Differences between other Formal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743200"/>
            <a:ext cx="4041648" cy="457200"/>
          </a:xfrm>
        </p:spPr>
        <p:txBody>
          <a:bodyPr/>
          <a:lstStyle/>
          <a:p>
            <a:r>
              <a:rPr lang="en-US" dirty="0" smtClean="0"/>
              <a:t>Cleanroom Method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2743200"/>
            <a:ext cx="4041775" cy="457200"/>
          </a:xfrm>
        </p:spPr>
        <p:txBody>
          <a:bodyPr/>
          <a:lstStyle/>
          <a:p>
            <a:r>
              <a:rPr lang="en-US" dirty="0" smtClean="0"/>
              <a:t>Conventional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3276600"/>
            <a:ext cx="4041648" cy="3886200"/>
          </a:xfrm>
        </p:spPr>
        <p:txBody>
          <a:bodyPr/>
          <a:lstStyle/>
          <a:p>
            <a:r>
              <a:rPr lang="en-US" dirty="0" smtClean="0"/>
              <a:t> Uses SQA for testing</a:t>
            </a:r>
          </a:p>
          <a:p>
            <a:endParaRPr lang="en-US" dirty="0" smtClean="0"/>
          </a:p>
          <a:p>
            <a:r>
              <a:rPr lang="en-US" dirty="0" smtClean="0"/>
              <a:t>Verifies design and code using mathematical proofs of correctness</a:t>
            </a:r>
          </a:p>
          <a:p>
            <a:endParaRPr lang="en-US" dirty="0" smtClean="0"/>
          </a:p>
          <a:p>
            <a:r>
              <a:rPr lang="en-US" dirty="0" smtClean="0"/>
              <a:t>Uses statistical based testing to determine high probability errors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200400"/>
            <a:ext cx="4041775" cy="3886200"/>
          </a:xfrm>
        </p:spPr>
        <p:txBody>
          <a:bodyPr/>
          <a:lstStyle/>
          <a:p>
            <a:r>
              <a:rPr lang="en-US" dirty="0" smtClean="0"/>
              <a:t>Uses test cases and unit testing</a:t>
            </a:r>
          </a:p>
          <a:p>
            <a:endParaRPr lang="en-US" dirty="0" smtClean="0"/>
          </a:p>
          <a:p>
            <a:r>
              <a:rPr lang="en-US" dirty="0" smtClean="0"/>
              <a:t>No formal verification of design or code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Unit testing and debugging to uncover and fix errors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09600"/>
            <a:ext cx="8534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development is unique in that it does not follow conventional methods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Applies all basic and fundamental concepts regarding software analysis and design however different greatly with regards to testing :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4876800"/>
            <a:ext cx="3383280" cy="420624"/>
          </a:xfrm>
        </p:spPr>
        <p:txBody>
          <a:bodyPr/>
          <a:lstStyle/>
          <a:p>
            <a:pPr algn="ctr"/>
            <a:r>
              <a:rPr lang="en-US" dirty="0" smtClean="0"/>
              <a:t>Harlan D. Mills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58200" y="609600"/>
            <a:ext cx="285304" cy="151446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 descr="Mill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248400" y="2057400"/>
            <a:ext cx="1752600" cy="2503714"/>
          </a:xfrm>
        </p:spPr>
      </p:pic>
      <p:sp>
        <p:nvSpPr>
          <p:cNvPr id="8" name="TextBox 7"/>
          <p:cNvSpPr txBox="1"/>
          <p:nvPr/>
        </p:nvSpPr>
        <p:spPr>
          <a:xfrm>
            <a:off x="152400" y="685800"/>
            <a:ext cx="51816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000" dirty="0" smtClean="0"/>
              <a:t>Theory developed thru 1970’s to mid 80’s by mathematician and IBM employee Harlan Mills and colleagues.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First seen use in the mid 80’s being selected for the ARPA STARS program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Military demonstrations of the theory began in the early 1990’s.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In 1990 IBM developed a Cleanroom Software Technology Centre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In 1995 a Operations research model was developed for use with Usage model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In 1996 an Enumeration theory was developed and the Cleanroom software methodology was mapped to </a:t>
            </a:r>
            <a:r>
              <a:rPr lang="en-US" sz="2000" b="1" dirty="0" smtClean="0"/>
              <a:t>CMM</a:t>
            </a:r>
            <a:r>
              <a:rPr lang="en-US" sz="2000" dirty="0" smtClean="0"/>
              <a:t> (Capability Maturity Model)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Advantages of Cleanroom Development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534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Team orientated incremental pipelining approach allows for many components to be worked on concurrently therefore increasing productivity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Continuous team meetings/reviews along with statistical testing and correctness verification produce a far better quality code then unit testing and debugging which may lead to further errors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Rigorous formal design and specification methods and refinement lead to reduction in code size critical for embedded situations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Due to the improvement in software performance and the time and money saved due to significantly less testing revenue on software will readily increase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Finally, Cleanroom development certifies a software’s reliability and presents the user with a near zero defect product</a:t>
            </a:r>
            <a:endParaRPr lang="en-U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Overall Performance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381000" y="6324600"/>
            <a:ext cx="76200" cy="24993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908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Productivity improvement – (200 to 400)%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Quality improvement          – (10-100 : 1)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Code size reduction	       – (5:1)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Return on investment 	       – (20:1)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Reliable certified software   – Priceless</a:t>
            </a:r>
            <a:endParaRPr lang="en-U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Obstacles facing Cleanroom widespread usage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458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Though there are obvious benefits for using the Cleanroom approach for development, the process has seen limited usage to date mainly because: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Developers believe the mathematical and statistical methodology is to radial for software development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The methods of SQA and statistical testing are so much different then the conventional method of unit testing and debugging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It is currently a much more advanced and complex type of development then</a:t>
            </a:r>
            <a:r>
              <a:rPr lang="en-US" sz="2000" i="1" dirty="0"/>
              <a:t> </a:t>
            </a:r>
            <a:r>
              <a:rPr lang="en-US" sz="2000" b="1" i="1" dirty="0" smtClean="0"/>
              <a:t>ad-hoc</a:t>
            </a:r>
            <a:r>
              <a:rPr lang="en-US" sz="2000" dirty="0" smtClean="0"/>
              <a:t> level of the current industry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44958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These factors have a huge impact of the use of this methodology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development worldwide spread is inevitable due to its numerous advantages previously discussed and the need for reliable near zero error software for critical situations</a:t>
            </a:r>
            <a:endParaRPr lang="en-US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Cleanroom developed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381000" y="6248400"/>
            <a:ext cx="76200" cy="3261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/>
              <a:t>IBM COBOL/SF restructuring </a:t>
            </a:r>
            <a:r>
              <a:rPr lang="en-US" sz="2000" b="1" dirty="0" smtClean="0"/>
              <a:t>tool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IBM </a:t>
            </a:r>
            <a:r>
              <a:rPr lang="en-US" sz="2000" b="1" dirty="0" err="1"/>
              <a:t>AOExpert</a:t>
            </a:r>
            <a:r>
              <a:rPr lang="en-US" sz="2000" b="1" dirty="0"/>
              <a:t>/MVS™ system outage </a:t>
            </a:r>
            <a:r>
              <a:rPr lang="en-US" sz="2000" b="1" dirty="0" smtClean="0"/>
              <a:t>analyzer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Ericsson </a:t>
            </a:r>
            <a:r>
              <a:rPr lang="en-US" sz="2000" b="1" dirty="0"/>
              <a:t>Telecom OS32 operating </a:t>
            </a:r>
            <a:r>
              <a:rPr lang="en-US" sz="2000" b="1" dirty="0" smtClean="0"/>
              <a:t>system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IBM mass storage control unit adapters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SEL </a:t>
            </a:r>
            <a:r>
              <a:rPr lang="en-US" sz="2000" b="1" dirty="0"/>
              <a:t>at NASA Goddard Space Flight </a:t>
            </a:r>
            <a:r>
              <a:rPr lang="en-US" sz="2000" b="1" dirty="0" smtClean="0"/>
              <a:t>Center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 U.S. Army </a:t>
            </a:r>
            <a:r>
              <a:rPr lang="en-US" sz="2000" b="1" dirty="0" err="1" smtClean="0"/>
              <a:t>Picatinny</a:t>
            </a:r>
            <a:r>
              <a:rPr lang="en-US" sz="2000" b="1" dirty="0" smtClean="0"/>
              <a:t> Arsenal</a:t>
            </a:r>
            <a:endParaRPr lang="en-US" sz="20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Cleanroom 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10136"/>
            <a:ext cx="8610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design is fundamentally different then other design methods, spending much of its life cycle on design rather then testing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Errors found early in lifecycle minimizing rework and speeding time to market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Designs are straightforward and verifiable using the box structure specification and mathematical models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Maximum quality, and minimized cost are achieved through software verification and not testing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Cleanroom development process is a formal methodology based on structured programming and a set of stepwise refinements and transformations from requirements to the actual implemented code in which each step is verified to minimize errors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The Cleanroom approach is the only method to fully verify a software program and to guarantee to its customer a certain level of reliability crucial for life critical or mission critical software products.</a:t>
            </a:r>
            <a:endParaRPr lang="en-US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838200"/>
          </a:xfrm>
        </p:spPr>
        <p:txBody>
          <a:bodyPr/>
          <a:lstStyle/>
          <a:p>
            <a:pPr algn="ctr"/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 flipV="1">
            <a:off x="-1371600" y="6574536"/>
            <a:ext cx="1828800" cy="1426464"/>
          </a:xfrm>
        </p:spPr>
        <p:txBody>
          <a:bodyPr/>
          <a:lstStyle/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8839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000" dirty="0" smtClean="0"/>
              <a:t> Richard C. Linger, Carmen J. Trammel. “</a:t>
            </a:r>
            <a:r>
              <a:rPr lang="en-CA" sz="2000" dirty="0" err="1" smtClean="0"/>
              <a:t>Cleanroom</a:t>
            </a:r>
            <a:r>
              <a:rPr lang="en-CA" sz="2000" dirty="0" smtClean="0"/>
              <a:t> Software Engineering Reference Model Version 1.o”. </a:t>
            </a:r>
            <a:r>
              <a:rPr lang="en-CA" sz="2000" i="1" dirty="0" smtClean="0"/>
              <a:t>Technical Report.</a:t>
            </a:r>
            <a:r>
              <a:rPr lang="en-CA" sz="2000" dirty="0" smtClean="0"/>
              <a:t>  November 1996</a:t>
            </a:r>
          </a:p>
          <a:p>
            <a:pPr>
              <a:buFont typeface="Arial" pitchFamily="34" charset="0"/>
              <a:buChar char="•"/>
            </a:pPr>
            <a:endParaRPr lang="en-CA" sz="2000" dirty="0" smtClean="0"/>
          </a:p>
          <a:p>
            <a:pPr>
              <a:buFont typeface="Arial" pitchFamily="34" charset="0"/>
              <a:buChar char="•"/>
            </a:pPr>
            <a:endParaRPr lang="en-CA" sz="2000" dirty="0" smtClean="0"/>
          </a:p>
          <a:p>
            <a:pPr>
              <a:buFont typeface="Arial" pitchFamily="34" charset="0"/>
              <a:buChar char="•"/>
            </a:pPr>
            <a:endParaRPr lang="en-CA" sz="2000" dirty="0" smtClean="0"/>
          </a:p>
          <a:p>
            <a:pPr>
              <a:buFont typeface="Arial" pitchFamily="34" charset="0"/>
              <a:buChar char="•"/>
            </a:pPr>
            <a:r>
              <a:rPr lang="en-CA" sz="2000" dirty="0" smtClean="0"/>
              <a:t>C. L. </a:t>
            </a:r>
            <a:r>
              <a:rPr lang="en-CA" sz="2000" dirty="0" err="1" smtClean="0"/>
              <a:t>Lui</a:t>
            </a:r>
            <a:r>
              <a:rPr lang="en-CA" sz="2000" dirty="0" smtClean="0"/>
              <a:t>, Allen B. Tucker. “Software Engineering: A </a:t>
            </a:r>
            <a:r>
              <a:rPr lang="en-CA" sz="2000" dirty="0" err="1" smtClean="0"/>
              <a:t>Practioners</a:t>
            </a:r>
            <a:r>
              <a:rPr lang="en-CA" sz="2000" dirty="0" smtClean="0"/>
              <a:t> Approach 5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ed.”.</a:t>
            </a:r>
            <a:r>
              <a:rPr lang="en-CA" sz="2000" i="1" dirty="0" smtClean="0"/>
              <a:t> Chapter 9 – </a:t>
            </a:r>
            <a:r>
              <a:rPr lang="en-CA" sz="2000" i="1" dirty="0" err="1" smtClean="0"/>
              <a:t>Cleanroom</a:t>
            </a:r>
            <a:r>
              <a:rPr lang="en-CA" sz="2000" i="1" dirty="0" smtClean="0"/>
              <a:t> Development. </a:t>
            </a:r>
            <a:r>
              <a:rPr lang="en-CA" sz="2000" dirty="0" smtClean="0"/>
              <a:t>September 2001</a:t>
            </a:r>
          </a:p>
          <a:p>
            <a:pPr>
              <a:buFont typeface="Arial" pitchFamily="34" charset="0"/>
              <a:buChar char="•"/>
            </a:pPr>
            <a:endParaRPr lang="en-CA" sz="2000" dirty="0" smtClean="0"/>
          </a:p>
          <a:p>
            <a:pPr>
              <a:buFont typeface="Arial" pitchFamily="34" charset="0"/>
              <a:buChar char="•"/>
            </a:pPr>
            <a:r>
              <a:rPr lang="en-CA" sz="2000" dirty="0" smtClean="0">
                <a:hlinkClick r:id="rId2" tooltip="Harlan Mills"/>
              </a:rPr>
              <a:t>Mills, H.</a:t>
            </a:r>
            <a:r>
              <a:rPr lang="en-CA" sz="2000" dirty="0" smtClean="0"/>
              <a:t>; M. Dyer and R. Linger (September 1987). "</a:t>
            </a:r>
            <a:r>
              <a:rPr lang="en-CA" sz="2000" dirty="0" err="1" smtClean="0"/>
              <a:t>Cleanroom</a:t>
            </a:r>
            <a:r>
              <a:rPr lang="en-CA" sz="2000" dirty="0" smtClean="0"/>
              <a:t> Software Engineering". </a:t>
            </a:r>
            <a:r>
              <a:rPr lang="en-CA" sz="2000" i="1" dirty="0" smtClean="0"/>
              <a:t>IEEE Software</a:t>
            </a:r>
            <a:r>
              <a:rPr lang="en-CA" sz="2000" dirty="0" smtClean="0"/>
              <a:t> </a:t>
            </a:r>
            <a:r>
              <a:rPr lang="en-CA" sz="2000" b="1" dirty="0" smtClean="0"/>
              <a:t>4</a:t>
            </a:r>
            <a:r>
              <a:rPr lang="en-CA" sz="2000" dirty="0" smtClean="0"/>
              <a:t> (5): 19–25. </a:t>
            </a:r>
            <a:r>
              <a:rPr lang="en-CA" sz="2000" dirty="0" smtClean="0">
                <a:hlinkClick r:id="rId3" tooltip="Digital object identifier"/>
              </a:rPr>
              <a:t>doi</a:t>
            </a:r>
            <a:r>
              <a:rPr lang="en-CA" sz="2000" dirty="0" smtClean="0"/>
              <a:t>:</a:t>
            </a:r>
            <a:r>
              <a:rPr lang="en-CA" sz="2000" dirty="0" smtClean="0">
                <a:hlinkClick r:id="rId4"/>
              </a:rPr>
              <a:t>10.1109/MS.1987.231413</a:t>
            </a:r>
            <a:r>
              <a:rPr lang="en-CA" sz="2000" dirty="0" smtClean="0"/>
              <a:t>.</a:t>
            </a:r>
            <a:endParaRPr lang="en-CA" sz="20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pPr algn="ctr"/>
            <a:r>
              <a:rPr lang="en-CA" dirty="0" smtClean="0"/>
              <a:t>Further Reading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 flipV="1">
            <a:off x="-533400" y="6574536"/>
            <a:ext cx="990600" cy="1426464"/>
          </a:xfrm>
        </p:spPr>
        <p:txBody>
          <a:bodyPr/>
          <a:lstStyle/>
          <a:p>
            <a:r>
              <a:rPr lang="en-CA" dirty="0" smtClean="0"/>
              <a:t>  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81200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dirty="0" err="1" smtClean="0"/>
              <a:t>Stavely</a:t>
            </a:r>
            <a:r>
              <a:rPr lang="en-CA" dirty="0" smtClean="0"/>
              <a:t>, Allan (1999). </a:t>
            </a:r>
            <a:r>
              <a:rPr lang="en-CA" i="1" dirty="0" smtClean="0"/>
              <a:t>Toward Zero-Defect Programming</a:t>
            </a:r>
            <a:r>
              <a:rPr lang="en-CA" dirty="0" smtClean="0"/>
              <a:t>. Addison-Wesley. </a:t>
            </a:r>
            <a:endParaRPr lang="en-CA" dirty="0" smtClean="0"/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Stacy </a:t>
            </a:r>
            <a:r>
              <a:rPr lang="en-CA" dirty="0" smtClean="0"/>
              <a:t>J. </a:t>
            </a:r>
            <a:r>
              <a:rPr lang="en-CA" dirty="0" err="1" smtClean="0"/>
              <a:t>Prowell</a:t>
            </a:r>
            <a:r>
              <a:rPr lang="en-CA" dirty="0" smtClean="0"/>
              <a:t> and Carmen J. Trammell and Richard C. Linger and Jesse H. </a:t>
            </a:r>
            <a:r>
              <a:rPr lang="en-CA" dirty="0" err="1" smtClean="0"/>
              <a:t>Poore</a:t>
            </a:r>
            <a:r>
              <a:rPr lang="en-CA" dirty="0" smtClean="0"/>
              <a:t> (1999). </a:t>
            </a:r>
            <a:r>
              <a:rPr lang="en-CA" i="1" dirty="0" err="1" smtClean="0"/>
              <a:t>Cleanroom</a:t>
            </a:r>
            <a:r>
              <a:rPr lang="en-CA" i="1" dirty="0" smtClean="0"/>
              <a:t> Software Engineering: Technology and Process</a:t>
            </a:r>
            <a:r>
              <a:rPr lang="en-CA" dirty="0" smtClean="0"/>
              <a:t>. Addison-Wesley. </a:t>
            </a:r>
            <a:endParaRPr lang="en-CA" dirty="0" smtClean="0"/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pPr>
              <a:buFont typeface="Arial" pitchFamily="34" charset="0"/>
              <a:buChar char="•"/>
            </a:pPr>
            <a:endParaRPr lang="en-CA" dirty="0" smtClean="0"/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Jesse </a:t>
            </a:r>
            <a:r>
              <a:rPr lang="en-CA" dirty="0" smtClean="0"/>
              <a:t>H. </a:t>
            </a:r>
            <a:r>
              <a:rPr lang="en-CA" dirty="0" err="1" smtClean="0"/>
              <a:t>Poore</a:t>
            </a:r>
            <a:r>
              <a:rPr lang="en-CA" dirty="0" smtClean="0"/>
              <a:t> and Carmen J. Trammell (1996). </a:t>
            </a:r>
            <a:r>
              <a:rPr lang="en-CA" i="1" dirty="0" err="1" smtClean="0"/>
              <a:t>Cleanroom</a:t>
            </a:r>
            <a:r>
              <a:rPr lang="en-CA" i="1" dirty="0" smtClean="0"/>
              <a:t> Software Engineering: A Reader</a:t>
            </a:r>
            <a:r>
              <a:rPr lang="en-CA" dirty="0" smtClean="0"/>
              <a:t>. NCC Blackwell.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Why the name Cleanroom?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Content Placeholder 4" descr="cleanroom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0" y="1752600"/>
            <a:ext cx="3048000" cy="3114675"/>
          </a:xfrm>
        </p:spPr>
      </p:pic>
      <p:sp>
        <p:nvSpPr>
          <p:cNvPr id="7" name="TextBox 6"/>
          <p:cNvSpPr txBox="1"/>
          <p:nvPr/>
        </p:nvSpPr>
        <p:spPr>
          <a:xfrm>
            <a:off x="0" y="533400"/>
            <a:ext cx="5562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Manufacturing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dirty="0" smtClean="0"/>
              <a:t>Named after a manufacturing process used commonly for semiconductor production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Manufacturers work in a nearly ideal environment with limited or controlled amounts of pollutants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Prevents the introduction of defects instead of fixing them later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algn="ctr"/>
            <a:r>
              <a:rPr lang="en-US" b="1" u="sng" dirty="0" smtClean="0"/>
              <a:t>Software Development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Cleanroom methodology follows same principles as manufacturing 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Developers work in a nearly ideal error free environment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Tries to limit the errors in software during the design and implementation stages instead of debugging later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Quick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334000"/>
            <a:ext cx="1828800" cy="1052512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62000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What is it?</a:t>
            </a:r>
            <a:r>
              <a:rPr lang="en-US" sz="2000" dirty="0" smtClean="0"/>
              <a:t> </a:t>
            </a:r>
            <a:r>
              <a:rPr lang="en-US" sz="2000" b="1" dirty="0" smtClean="0"/>
              <a:t>–</a:t>
            </a:r>
            <a:r>
              <a:rPr lang="en-US" sz="2000" dirty="0" smtClean="0"/>
              <a:t> Cleanroom software engineering (SE) is a process that focuses 	              on mathematical verification of design and specifications  	              before production, and then software certification during 	              testing to provide near zero defects in its product.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Who does it? – </a:t>
            </a:r>
            <a:r>
              <a:rPr lang="en-US" sz="2000" dirty="0" smtClean="0"/>
              <a:t>Cleanroom SE is a unique development process and can only 		   be  performed by a highly trained software engineering 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Why is it Important? – </a:t>
            </a:r>
            <a:r>
              <a:rPr lang="en-US" sz="2000" dirty="0" smtClean="0"/>
              <a:t>Errors and debugging in software engineering take 			     time and money. With the Cleanroom approach 			     these factors are removed or limited for efficient 			     development.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What are the steps? – </a:t>
            </a:r>
            <a:r>
              <a:rPr lang="en-US" sz="2000" dirty="0" smtClean="0"/>
              <a:t>The Cleanroom process has a standard reference 			  model that must be followed for maximum results this 			  model will be discussed in the upcoming section.</a:t>
            </a:r>
            <a:endParaRPr 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362075"/>
          </a:xfrm>
        </p:spPr>
        <p:txBody>
          <a:bodyPr/>
          <a:lstStyle/>
          <a:p>
            <a:r>
              <a:rPr lang="en-US" dirty="0" smtClean="0"/>
              <a:t>Cleanroom Reference 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 descr="image00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8762999" cy="5105400"/>
          </a:xfrm>
        </p:spPr>
      </p:pic>
      <p:sp>
        <p:nvSpPr>
          <p:cNvPr id="5" name="TextBox 4"/>
          <p:cNvSpPr txBox="1"/>
          <p:nvPr/>
        </p:nvSpPr>
        <p:spPr>
          <a:xfrm>
            <a:off x="152400" y="4343400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Cleanroom uses a specialized version of the incremental process applying pipelining techniques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Each increment is eventually added together to create the entire system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Follows a 7 step process for each increment assuring that each component is certified reliable before moving on to the next component 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421</TotalTime>
  <Words>1861</Words>
  <Application>Microsoft Office PowerPoint</Application>
  <PresentationFormat>On-screen Show (4:3)</PresentationFormat>
  <Paragraphs>289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Urban</vt:lpstr>
      <vt:lpstr>Cleanroom Software Engineering</vt:lpstr>
      <vt:lpstr>Cleanroom History</vt:lpstr>
      <vt:lpstr>Harlan D. Mills</vt:lpstr>
      <vt:lpstr>Why the name Cleanroom?</vt:lpstr>
      <vt:lpstr> </vt:lpstr>
      <vt:lpstr>Quick Overview</vt:lpstr>
      <vt:lpstr>Slide 7</vt:lpstr>
      <vt:lpstr>Cleanroom Reference Model</vt:lpstr>
      <vt:lpstr> </vt:lpstr>
      <vt:lpstr>Requirement Gathering / Increment Planning</vt:lpstr>
      <vt:lpstr>Slide 11</vt:lpstr>
      <vt:lpstr>Box Structure Specification</vt:lpstr>
      <vt:lpstr>Slide 13</vt:lpstr>
      <vt:lpstr>The Black Box</vt:lpstr>
      <vt:lpstr>The State Box</vt:lpstr>
      <vt:lpstr>The Clear Box</vt:lpstr>
      <vt:lpstr>Formal Design</vt:lpstr>
      <vt:lpstr>Slide 18</vt:lpstr>
      <vt:lpstr>Correctness Verification</vt:lpstr>
      <vt:lpstr>Slide 20</vt:lpstr>
      <vt:lpstr>Code Implementation &amp; Inspection</vt:lpstr>
      <vt:lpstr>Slide 22</vt:lpstr>
      <vt:lpstr>Statistical Quality Assurance Testing</vt:lpstr>
      <vt:lpstr>Slide 24</vt:lpstr>
      <vt:lpstr>Software Certification</vt:lpstr>
      <vt:lpstr>Slide 26</vt:lpstr>
      <vt:lpstr>Certification cont’d</vt:lpstr>
      <vt:lpstr>Differences between other Formal Methods</vt:lpstr>
      <vt:lpstr>  </vt:lpstr>
      <vt:lpstr>Advantages of Cleanroom Development</vt:lpstr>
      <vt:lpstr>Slide 31</vt:lpstr>
      <vt:lpstr>Overall Performance Improvements</vt:lpstr>
      <vt:lpstr>Obstacles facing Cleanroom widespread usage</vt:lpstr>
      <vt:lpstr>Slide 34</vt:lpstr>
      <vt:lpstr>Cleanroom developed Software</vt:lpstr>
      <vt:lpstr>Cleanroom Summary</vt:lpstr>
      <vt:lpstr>Slide 37</vt:lpstr>
      <vt:lpstr>References</vt:lpstr>
      <vt:lpstr>Further Reading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Cleanroom Software Engineering</dc:title>
  <dc:creator>arfp</dc:creator>
  <cp:lastModifiedBy>Chuck</cp:lastModifiedBy>
  <cp:revision>37</cp:revision>
  <dcterms:created xsi:type="dcterms:W3CDTF">2009-10-27T20:48:37Z</dcterms:created>
  <dcterms:modified xsi:type="dcterms:W3CDTF">2009-11-04T15:41:52Z</dcterms:modified>
</cp:coreProperties>
</file>