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7" r:id="rId4"/>
    <p:sldId id="258" r:id="rId5"/>
    <p:sldId id="259" r:id="rId6"/>
    <p:sldId id="273" r:id="rId7"/>
    <p:sldId id="274" r:id="rId8"/>
    <p:sldId id="260" r:id="rId9"/>
    <p:sldId id="261" r:id="rId10"/>
    <p:sldId id="262" r:id="rId11"/>
    <p:sldId id="263" r:id="rId12"/>
    <p:sldId id="275" r:id="rId13"/>
    <p:sldId id="264" r:id="rId14"/>
    <p:sldId id="267" r:id="rId15"/>
    <p:sldId id="268" r:id="rId16"/>
    <p:sldId id="265" r:id="rId17"/>
    <p:sldId id="269" r:id="rId18"/>
    <p:sldId id="270" r:id="rId19"/>
    <p:sldId id="271" r:id="rId20"/>
    <p:sldId id="272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64EF5-67A8-4963-A861-030D74E2AC0A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81E26-13B7-4553-BAF5-84921A4D5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64EF5-67A8-4963-A861-030D74E2AC0A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81E26-13B7-4553-BAF5-84921A4D5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64EF5-67A8-4963-A861-030D74E2AC0A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81E26-13B7-4553-BAF5-84921A4D5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64EF5-67A8-4963-A861-030D74E2AC0A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81E26-13B7-4553-BAF5-84921A4D5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64EF5-67A8-4963-A861-030D74E2AC0A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81E26-13B7-4553-BAF5-84921A4D5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64EF5-67A8-4963-A861-030D74E2AC0A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81E26-13B7-4553-BAF5-84921A4D5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64EF5-67A8-4963-A861-030D74E2AC0A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81E26-13B7-4553-BAF5-84921A4D5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64EF5-67A8-4963-A861-030D74E2AC0A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81E26-13B7-4553-BAF5-84921A4D5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64EF5-67A8-4963-A861-030D74E2AC0A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81E26-13B7-4553-BAF5-84921A4D5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64EF5-67A8-4963-A861-030D74E2AC0A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81E26-13B7-4553-BAF5-84921A4D5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64EF5-67A8-4963-A861-030D74E2AC0A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81E26-13B7-4553-BAF5-84921A4D5F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DF64EF5-67A8-4963-A861-030D74E2AC0A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F981E26-13B7-4553-BAF5-84921A4D5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c.ic.ac.uk/~rak/papers/the%20early%20years.pdf" TargetMode="External"/><Relationship Id="rId7" Type="http://schemas.openxmlformats.org/officeDocument/2006/relationships/hyperlink" Target="http://www.csupomona.edu/~jrfisher/www/prolog_tutorial/pt_framer.html" TargetMode="External"/><Relationship Id="rId2" Type="http://schemas.openxmlformats.org/officeDocument/2006/relationships/hyperlink" Target="http://www.cs.ttu.edu/~mgelfond/papers/survey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ooks.google.ca/books?id=aWLHxtgZ18oC&amp;dq=logic+programming+knowledge+representation&amp;printsec=frontcover&amp;source=bl&amp;ots=Gff3psnrpJ&amp;sig=2kv1UEfX_vxLWkSXJ_S5cPcKwKI&amp;hl=en&amp;ei=wCroStH7L42GlAemg5mMCA&amp;sa=X&amp;oi=book_result&amp;ct=result&amp;resnum=5&amp;ved=0CCwQ6AEwBA#v=onepage&amp;q=&amp;f=false" TargetMode="External"/><Relationship Id="rId5" Type="http://schemas.openxmlformats.org/officeDocument/2006/relationships/hyperlink" Target="http://clip.dia.fi.upm.es/~vocal/public_info/seminar_notes/node52.html" TargetMode="External"/><Relationship Id="rId4" Type="http://schemas.openxmlformats.org/officeDocument/2006/relationships/hyperlink" Target="http://computing.unn.ac.uk/staff/CGPB4/prologbook/node89.html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Logic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Philip </a:t>
            </a:r>
            <a:r>
              <a:rPr lang="en-US" dirty="0" smtClean="0"/>
              <a:t>O’Keefe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Prolog - Syntax</a:t>
            </a:r>
          </a:p>
          <a:p>
            <a:pPr algn="ctr"/>
            <a:endParaRPr lang="en-US" b="1" dirty="0" smtClean="0"/>
          </a:p>
          <a:p>
            <a:r>
              <a:rPr lang="en-US" dirty="0" smtClean="0"/>
              <a:t>The symbol :- represents “if”</a:t>
            </a:r>
          </a:p>
          <a:p>
            <a:r>
              <a:rPr lang="en-US" dirty="0" smtClean="0"/>
              <a:t>A comma represents “and”</a:t>
            </a:r>
          </a:p>
          <a:p>
            <a:r>
              <a:rPr lang="en-US" dirty="0" smtClean="0"/>
              <a:t>A period will end the statement</a:t>
            </a:r>
          </a:p>
          <a:p>
            <a:r>
              <a:rPr lang="en-US" dirty="0" smtClean="0"/>
              <a:t>Older version of prolog use \+ as logical negation</a:t>
            </a:r>
          </a:p>
          <a:p>
            <a:r>
              <a:rPr lang="en-US" dirty="0" smtClean="0"/>
              <a:t>“not” is used for negation as failure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Prolog Hello World</a:t>
            </a:r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r>
              <a:rPr lang="en-US" sz="1700" dirty="0" smtClean="0"/>
              <a:t>Here the ?- is the prompt for input in SWI-Prolog and the n1 is the newline character</a:t>
            </a:r>
          </a:p>
          <a:p>
            <a:r>
              <a:rPr lang="en-US" sz="1700" dirty="0" smtClean="0"/>
              <a:t>This statement in english is print Hello World and </a:t>
            </a:r>
            <a:r>
              <a:rPr lang="en-US" sz="1700" dirty="0" smtClean="0"/>
              <a:t>start a new line</a:t>
            </a:r>
            <a:endParaRPr lang="en-US" sz="1700" dirty="0" smtClean="0"/>
          </a:p>
          <a:p>
            <a:r>
              <a:rPr lang="en-US" sz="1700" dirty="0" smtClean="0"/>
              <a:t>This would be equivalent to Java’s System.out.println(“Hello world\n”);</a:t>
            </a:r>
          </a:p>
          <a:p>
            <a:r>
              <a:rPr lang="en-US" sz="1700" dirty="0" smtClean="0"/>
              <a:t>“Yes” </a:t>
            </a:r>
            <a:r>
              <a:rPr lang="en-US" sz="1700" dirty="0" smtClean="0"/>
              <a:t>is appended to the result  because statements must always evaluate to Yes/No or True/False</a:t>
            </a:r>
          </a:p>
          <a:p>
            <a:pPr algn="ctr"/>
            <a:endParaRPr lang="en-US" b="1" dirty="0" smtClean="0"/>
          </a:p>
          <a:p>
            <a:endParaRPr lang="en-US" dirty="0"/>
          </a:p>
        </p:txBody>
      </p:sp>
      <p:pic>
        <p:nvPicPr>
          <p:cNvPr id="1026" name="Picture 2" descr="C:\Users\OKEEFE\Desktop\Term 6\Software Engineering\Prolog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8400" y="1387475"/>
            <a:ext cx="6756400" cy="21717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General Example</a:t>
            </a:r>
          </a:p>
          <a:p>
            <a:pPr algn="ctr"/>
            <a:endParaRPr lang="en-US" b="1" dirty="0" smtClean="0"/>
          </a:p>
          <a:p>
            <a:r>
              <a:rPr lang="en-US" dirty="0" smtClean="0"/>
              <a:t>man(</a:t>
            </a:r>
            <a:r>
              <a:rPr lang="en-US" dirty="0" err="1" smtClean="0"/>
              <a:t>jim</a:t>
            </a:r>
            <a:r>
              <a:rPr lang="en-US" dirty="0" smtClean="0"/>
              <a:t>). man(</a:t>
            </a:r>
            <a:r>
              <a:rPr lang="en-US" dirty="0" err="1" smtClean="0"/>
              <a:t>fred</a:t>
            </a:r>
            <a:r>
              <a:rPr lang="en-US" dirty="0" smtClean="0"/>
              <a:t>). </a:t>
            </a:r>
            <a:r>
              <a:rPr lang="en-US" dirty="0" smtClean="0"/>
              <a:t>    // fact 1</a:t>
            </a:r>
            <a:endParaRPr lang="en-US" dirty="0" smtClean="0"/>
          </a:p>
          <a:p>
            <a:r>
              <a:rPr lang="en-US" dirty="0" smtClean="0"/>
              <a:t>woman(X):- </a:t>
            </a:r>
            <a:r>
              <a:rPr lang="en-US" dirty="0" smtClean="0"/>
              <a:t>			 // fact 2</a:t>
            </a:r>
            <a:endParaRPr lang="en-US" dirty="0" smtClean="0"/>
          </a:p>
          <a:p>
            <a:r>
              <a:rPr lang="en-US" dirty="0" smtClean="0"/>
              <a:t>\+( man(X) ). </a:t>
            </a:r>
            <a:r>
              <a:rPr lang="en-US" dirty="0" smtClean="0"/>
              <a:t>	        // relation of facts</a:t>
            </a:r>
            <a:endParaRPr lang="en-US" dirty="0" smtClean="0"/>
          </a:p>
          <a:p>
            <a:r>
              <a:rPr lang="en-US" dirty="0" smtClean="0"/>
              <a:t>?- woman(</a:t>
            </a:r>
            <a:r>
              <a:rPr lang="en-US" dirty="0" err="1" smtClean="0"/>
              <a:t>jim</a:t>
            </a:r>
            <a:r>
              <a:rPr lang="en-US" dirty="0" smtClean="0"/>
              <a:t>). </a:t>
            </a:r>
            <a:r>
              <a:rPr lang="en-US" dirty="0" smtClean="0"/>
              <a:t>		 // query</a:t>
            </a:r>
            <a:endParaRPr lang="en-US" dirty="0" smtClean="0"/>
          </a:p>
          <a:p>
            <a:r>
              <a:rPr lang="en-US" dirty="0" smtClean="0"/>
              <a:t>No					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b="1" dirty="0" smtClean="0"/>
              <a:t>Logic Programming Languages</a:t>
            </a:r>
          </a:p>
          <a:p>
            <a:pPr algn="ctr"/>
            <a:endParaRPr lang="en-US" b="1" dirty="0" smtClean="0"/>
          </a:p>
          <a:p>
            <a:r>
              <a:rPr lang="en-US" dirty="0" smtClean="0"/>
              <a:t>Some other languages </a:t>
            </a:r>
            <a:r>
              <a:rPr lang="en-US" dirty="0" smtClean="0"/>
              <a:t>include:</a:t>
            </a:r>
          </a:p>
          <a:p>
            <a:endParaRPr lang="en-US" dirty="0" smtClean="0"/>
          </a:p>
          <a:p>
            <a:r>
              <a:rPr lang="en-US" dirty="0" smtClean="0"/>
              <a:t>-Planner(</a:t>
            </a:r>
            <a:r>
              <a:rPr lang="en-US" dirty="0" err="1" smtClean="0"/>
              <a:t>MicroPlanner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PicoPlanner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Popler</a:t>
            </a:r>
            <a:endParaRPr lang="en-US" dirty="0" smtClean="0"/>
          </a:p>
          <a:p>
            <a:r>
              <a:rPr lang="en-US" dirty="0" smtClean="0"/>
              <a:t>-Ether</a:t>
            </a:r>
            <a:endParaRPr lang="en-US" dirty="0" smtClean="0"/>
          </a:p>
          <a:p>
            <a:r>
              <a:rPr lang="en-US" dirty="0" smtClean="0"/>
              <a:t>-ALF</a:t>
            </a:r>
            <a:endParaRPr lang="en-US" dirty="0" smtClean="0"/>
          </a:p>
          <a:p>
            <a:r>
              <a:rPr lang="en-US" dirty="0" smtClean="0"/>
              <a:t>-Curry</a:t>
            </a:r>
            <a:endParaRPr lang="en-US" dirty="0" smtClean="0"/>
          </a:p>
          <a:p>
            <a:r>
              <a:rPr lang="en-US" dirty="0" smtClean="0"/>
              <a:t>-Oz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b="1" dirty="0" smtClean="0"/>
              <a:t>The And-Or tree</a:t>
            </a:r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r>
              <a:rPr lang="en-US" sz="2000" dirty="0" smtClean="0"/>
              <a:t>This tree represents the search space for solving problem P using the goal reduction method.</a:t>
            </a:r>
          </a:p>
          <a:p>
            <a:r>
              <a:rPr lang="en-US" sz="2000" dirty="0" smtClean="0"/>
              <a:t>Search space means the set of all possible solutions</a:t>
            </a:r>
          </a:p>
          <a:p>
            <a:r>
              <a:rPr lang="en-US" sz="2000" dirty="0" smtClean="0"/>
              <a:t>This tree states the following facts:</a:t>
            </a:r>
          </a:p>
          <a:p>
            <a:r>
              <a:rPr lang="en-US" sz="2000" dirty="0" smtClean="0"/>
              <a:t>-P if Q and R</a:t>
            </a:r>
          </a:p>
          <a:p>
            <a:r>
              <a:rPr lang="en-US" sz="2000" dirty="0" smtClean="0"/>
              <a:t>-P if S</a:t>
            </a:r>
          </a:p>
          <a:p>
            <a:r>
              <a:rPr lang="en-US" sz="2000" dirty="0" smtClean="0"/>
              <a:t>-Q if T</a:t>
            </a:r>
          </a:p>
          <a:p>
            <a:r>
              <a:rPr lang="en-US" sz="2000" dirty="0" smtClean="0"/>
              <a:t>-Q if U</a:t>
            </a:r>
          </a:p>
          <a:p>
            <a:pPr lvl="1">
              <a:buNone/>
            </a:pPr>
            <a:endParaRPr lang="en-US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</p:txBody>
      </p:sp>
      <p:pic>
        <p:nvPicPr>
          <p:cNvPr id="1026" name="Picture 2" descr="C:\Users\OKEEFE\Desktop\Term 6\Software Engineering\AndOrTre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219200"/>
            <a:ext cx="2171700" cy="18764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60848"/>
          </a:xfrm>
        </p:spPr>
        <p:txBody>
          <a:bodyPr/>
          <a:lstStyle/>
          <a:p>
            <a:pPr algn="ctr"/>
            <a:r>
              <a:rPr lang="en-US" b="1" dirty="0" smtClean="0"/>
              <a:t>Problem Solving</a:t>
            </a:r>
          </a:p>
          <a:p>
            <a:endParaRPr lang="en-US" dirty="0" smtClean="0"/>
          </a:p>
          <a:p>
            <a:r>
              <a:rPr lang="en-US" dirty="0" smtClean="0"/>
              <a:t>Backward Reasoning can determine a And-Or tree which constitutes the search space for solving a goal</a:t>
            </a:r>
          </a:p>
          <a:p>
            <a:r>
              <a:rPr lang="en-US" dirty="0" smtClean="0"/>
              <a:t>The top level goal is the root of the tree</a:t>
            </a:r>
          </a:p>
          <a:p>
            <a:r>
              <a:rPr lang="en-US" dirty="0" smtClean="0"/>
              <a:t>Many search strategies can be used on this tree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Problem Solving</a:t>
            </a:r>
          </a:p>
          <a:p>
            <a:pPr algn="ctr"/>
            <a:endParaRPr lang="en-US" b="1" dirty="0" smtClean="0"/>
          </a:p>
          <a:p>
            <a:r>
              <a:rPr lang="en-US" dirty="0" smtClean="0"/>
              <a:t>There is alternative ways to execute a logic program</a:t>
            </a:r>
          </a:p>
          <a:p>
            <a:r>
              <a:rPr lang="en-US" dirty="0" smtClean="0"/>
              <a:t>This can be characterized by the equation Algorithm = Logic + Control</a:t>
            </a:r>
          </a:p>
          <a:p>
            <a:r>
              <a:rPr lang="en-US" dirty="0" smtClean="0"/>
              <a:t>Where logic is the program and Control is the theorem proving strategy</a:t>
            </a:r>
          </a:p>
          <a:p>
            <a:r>
              <a:rPr lang="en-US" dirty="0" smtClean="0"/>
              <a:t>Therefore many subsets of Logic Programming exist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b="1" dirty="0" smtClean="0"/>
              <a:t>Abductive Logic Programming</a:t>
            </a:r>
          </a:p>
          <a:p>
            <a:pPr algn="ctr"/>
            <a:endParaRPr lang="en-US" b="1" dirty="0" smtClean="0"/>
          </a:p>
          <a:p>
            <a:r>
              <a:rPr lang="en-US" dirty="0" smtClean="0"/>
              <a:t>Abductive Logic Programming is a subset of normal logic programming</a:t>
            </a:r>
          </a:p>
          <a:p>
            <a:r>
              <a:rPr lang="en-US" dirty="0" smtClean="0"/>
              <a:t>This type of programming allows some predicates to be incompletely defined which are abductible predicates</a:t>
            </a:r>
          </a:p>
          <a:p>
            <a:r>
              <a:rPr lang="en-US" dirty="0" smtClean="0"/>
              <a:t>Problem solving is effected by deriving hypotheses on these abductible predicates as solutions of problems to be solved</a:t>
            </a:r>
          </a:p>
          <a:p>
            <a:endParaRPr lang="en-US" sz="15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/>
          <a:lstStyle/>
          <a:p>
            <a:pPr algn="ctr"/>
            <a:r>
              <a:rPr lang="en-US" b="1" dirty="0" smtClean="0"/>
              <a:t>Constraint Logic Programming</a:t>
            </a:r>
          </a:p>
          <a:p>
            <a:pPr algn="ctr"/>
            <a:endParaRPr lang="en-US" dirty="0" smtClean="0"/>
          </a:p>
          <a:p>
            <a:r>
              <a:rPr lang="en-US" dirty="0" smtClean="0"/>
              <a:t>An extended form of logic programming to include constraints in the body of a clause</a:t>
            </a:r>
          </a:p>
          <a:p>
            <a:r>
              <a:rPr lang="en-US" dirty="0" smtClean="0"/>
              <a:t>For example take the statement</a:t>
            </a:r>
          </a:p>
          <a:p>
            <a:pPr lvl="1"/>
            <a:r>
              <a:rPr lang="en-US" dirty="0" smtClean="0"/>
              <a:t>A(X,Y) :- X+Y&gt;0, B(X), C(Y)</a:t>
            </a:r>
          </a:p>
          <a:p>
            <a:r>
              <a:rPr lang="en-US" dirty="0" smtClean="0"/>
              <a:t>The literals A(X,Y) B(X) and C(Y) are part of normal logic programming</a:t>
            </a:r>
          </a:p>
          <a:p>
            <a:r>
              <a:rPr lang="en-US" dirty="0" smtClean="0"/>
              <a:t>To prove the goal A(X,Y) the </a:t>
            </a:r>
            <a:r>
              <a:rPr lang="en-US" dirty="0" err="1" smtClean="0"/>
              <a:t>constaint</a:t>
            </a:r>
            <a:r>
              <a:rPr lang="en-US" dirty="0" smtClean="0"/>
              <a:t> X+Y&gt;0 must also be met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08448"/>
          </a:xfrm>
        </p:spPr>
        <p:txBody>
          <a:bodyPr/>
          <a:lstStyle/>
          <a:p>
            <a:pPr algn="ctr"/>
            <a:r>
              <a:rPr lang="en-US" sz="2400" b="1" dirty="0" smtClean="0"/>
              <a:t>Concurrent Constraint Logic Programming</a:t>
            </a:r>
          </a:p>
          <a:p>
            <a:pPr algn="ctr"/>
            <a:endParaRPr lang="en-US" sz="2400" b="1" dirty="0" smtClean="0"/>
          </a:p>
          <a:p>
            <a:pPr algn="ctr"/>
            <a:endParaRPr lang="en-US" sz="2000" b="1" dirty="0" smtClean="0"/>
          </a:p>
          <a:p>
            <a:r>
              <a:rPr lang="en-US" sz="2000" dirty="0" smtClean="0"/>
              <a:t>A version of constraint logic programming primarily aimed at programming concurrent processes</a:t>
            </a:r>
          </a:p>
          <a:p>
            <a:r>
              <a:rPr lang="en-US" sz="2000" dirty="0" smtClean="0"/>
              <a:t>Each process separately evaluates a goal</a:t>
            </a:r>
          </a:p>
          <a:p>
            <a:r>
              <a:rPr lang="en-US" sz="2000" dirty="0" smtClean="0"/>
              <a:t>Since multiple processes happen clauses now have the choice to include </a:t>
            </a:r>
            <a:r>
              <a:rPr lang="en-US" sz="2000" dirty="0" err="1" smtClean="0"/>
              <a:t>gaurds</a:t>
            </a:r>
            <a:endParaRPr lang="en-US" sz="2000" dirty="0" smtClean="0"/>
          </a:p>
          <a:p>
            <a:r>
              <a:rPr lang="en-US" sz="2000" dirty="0" smtClean="0"/>
              <a:t>A guard is a </a:t>
            </a:r>
            <a:r>
              <a:rPr lang="en-US" sz="2000" dirty="0" err="1" smtClean="0"/>
              <a:t>boolean</a:t>
            </a:r>
            <a:r>
              <a:rPr lang="en-US" sz="2000" dirty="0" smtClean="0"/>
              <a:t> expression that should be evaluated to true for the execution to continue</a:t>
            </a:r>
          </a:p>
          <a:p>
            <a:endParaRPr lang="en-US" sz="15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Overview</a:t>
            </a:r>
          </a:p>
          <a:p>
            <a:pPr algn="ctr"/>
            <a:endParaRPr lang="en-US" b="1" dirty="0" smtClean="0"/>
          </a:p>
          <a:p>
            <a:r>
              <a:rPr lang="en-US" dirty="0" smtClean="0"/>
              <a:t>History</a:t>
            </a:r>
          </a:p>
          <a:p>
            <a:r>
              <a:rPr lang="en-US" dirty="0" smtClean="0"/>
              <a:t>Artificial </a:t>
            </a:r>
            <a:r>
              <a:rPr lang="en-US" dirty="0" smtClean="0"/>
              <a:t>Intelligence</a:t>
            </a:r>
          </a:p>
          <a:p>
            <a:r>
              <a:rPr lang="en-US" dirty="0" smtClean="0"/>
              <a:t>Logic Concepts</a:t>
            </a:r>
            <a:endParaRPr lang="en-US" dirty="0" smtClean="0"/>
          </a:p>
          <a:p>
            <a:r>
              <a:rPr lang="en-US" dirty="0" smtClean="0"/>
              <a:t>Prolog</a:t>
            </a:r>
          </a:p>
          <a:p>
            <a:r>
              <a:rPr lang="en-US" dirty="0" smtClean="0"/>
              <a:t>Parts of Logic Programming</a:t>
            </a:r>
          </a:p>
          <a:p>
            <a:r>
              <a:rPr lang="en-US" dirty="0" smtClean="0"/>
              <a:t>Types of Logic Programming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60848"/>
          </a:xfrm>
        </p:spPr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 smtClean="0"/>
          </a:p>
          <a:p>
            <a:pPr algn="ctr"/>
            <a:endParaRPr lang="en-US" b="1" dirty="0" smtClean="0"/>
          </a:p>
          <a:p>
            <a:r>
              <a:rPr lang="en-US" sz="1200" dirty="0" smtClean="0">
                <a:hlinkClick r:id="rId2"/>
              </a:rPr>
              <a:t>http://www.cs.ttu.edu/~</a:t>
            </a:r>
            <a:r>
              <a:rPr lang="en-US" sz="1200" dirty="0" smtClean="0">
                <a:hlinkClick r:id="rId2"/>
              </a:rPr>
              <a:t>mgelfond/papers/survey.pdf</a:t>
            </a:r>
            <a:endParaRPr lang="en-US" sz="1200" dirty="0" smtClean="0"/>
          </a:p>
          <a:p>
            <a:r>
              <a:rPr lang="en-US" sz="1200" dirty="0" smtClean="0">
                <a:hlinkClick r:id="rId3"/>
              </a:rPr>
              <a:t>http://www.doc.ic.ac.uk/~rak/papers/the%20early%20years.pdf</a:t>
            </a:r>
            <a:endParaRPr lang="en-US" sz="1200" dirty="0" smtClean="0"/>
          </a:p>
          <a:p>
            <a:r>
              <a:rPr lang="en-US" sz="1200" dirty="0" smtClean="0">
                <a:hlinkClick r:id="rId4"/>
              </a:rPr>
              <a:t>http://</a:t>
            </a:r>
            <a:r>
              <a:rPr lang="en-US" sz="1200" dirty="0" smtClean="0">
                <a:hlinkClick r:id="rId4"/>
              </a:rPr>
              <a:t>computing.unn.ac.uk/staff/CGPB4/prologbook/node89.html</a:t>
            </a:r>
            <a:endParaRPr lang="en-US" sz="1200" dirty="0" smtClean="0"/>
          </a:p>
          <a:p>
            <a:r>
              <a:rPr lang="en-US" sz="1200" dirty="0" smtClean="0">
                <a:hlinkClick r:id="rId5"/>
              </a:rPr>
              <a:t>http://clip.dia.fi.upm.es/~</a:t>
            </a:r>
            <a:r>
              <a:rPr lang="en-US" sz="1200" dirty="0" smtClean="0">
                <a:hlinkClick r:id="rId5"/>
              </a:rPr>
              <a:t>vocal/public_info/seminar_notes/node52.html</a:t>
            </a:r>
            <a:endParaRPr lang="en-US" sz="1200" dirty="0" smtClean="0"/>
          </a:p>
          <a:p>
            <a:r>
              <a:rPr lang="en-US" sz="1200" dirty="0" smtClean="0">
                <a:hlinkClick r:id="rId6"/>
              </a:rPr>
              <a:t>http://books.google.ca/books?id=aWLHxtgZ18oC&amp;dq=logic+programming+knowledge+representation&amp;printsec=frontcover&amp;source=bl&amp;ots=Gff3psnrpJ&amp;sig=2kv1UEfX_vxLWkSXJ_S5cPcKwKI&amp;hl=en&amp;ei=wCroStH7L42GlAemg5mMCA&amp;sa=X&amp;oi=book_result&amp;ct=result&amp;resnum=5&amp;ved=0CCwQ6AEwBA#v=onepage&amp;q=&amp;</a:t>
            </a:r>
            <a:r>
              <a:rPr lang="en-US" sz="1200" dirty="0" smtClean="0">
                <a:hlinkClick r:id="rId6"/>
              </a:rPr>
              <a:t>f=false</a:t>
            </a:r>
            <a:endParaRPr lang="en-US" sz="1200" dirty="0" smtClean="0"/>
          </a:p>
          <a:p>
            <a:r>
              <a:rPr lang="en-US" sz="1200" dirty="0" smtClean="0">
                <a:hlinkClick r:id="rId7"/>
              </a:rPr>
              <a:t>http://www.csupomona.edu/~jrfisher/www/prolog_tutorial/pt_framer.html</a:t>
            </a:r>
            <a:endParaRPr lang="en-US" sz="1200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End</a:t>
            </a:r>
            <a:endParaRPr lang="en-US" b="1" dirty="0"/>
          </a:p>
        </p:txBody>
      </p:sp>
      <p:pic>
        <p:nvPicPr>
          <p:cNvPr id="2050" name="Picture 2" descr="C:\Users\OKEEFE\Desktop\John McCarthy-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066800"/>
            <a:ext cx="7696199" cy="44958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History</a:t>
            </a:r>
          </a:p>
          <a:p>
            <a:pPr algn="ctr"/>
            <a:endParaRPr lang="en-US" b="1" dirty="0" smtClean="0"/>
          </a:p>
          <a:p>
            <a:r>
              <a:rPr lang="en-US" dirty="0" smtClean="0"/>
              <a:t>Logic Programming can be traced back to 1958 by John McCarthy</a:t>
            </a:r>
          </a:p>
          <a:p>
            <a:r>
              <a:rPr lang="en-US" dirty="0" smtClean="0"/>
              <a:t>He proposed a hypothetical computer program named advice taker</a:t>
            </a:r>
          </a:p>
          <a:p>
            <a:r>
              <a:rPr lang="en-US" dirty="0" smtClean="0"/>
              <a:t>Probable first proposal to represent information as logic for a program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John McCarthy</a:t>
            </a:r>
          </a:p>
          <a:p>
            <a:pPr algn="ctr"/>
            <a:endParaRPr lang="en-US" b="1" dirty="0" smtClean="0"/>
          </a:p>
          <a:p>
            <a:r>
              <a:rPr lang="en-US" dirty="0" smtClean="0"/>
              <a:t>A computer scientist</a:t>
            </a:r>
          </a:p>
          <a:p>
            <a:r>
              <a:rPr lang="en-US" dirty="0" smtClean="0"/>
              <a:t>Received Turing award for contributions in Artificial Intelligence</a:t>
            </a:r>
          </a:p>
          <a:p>
            <a:r>
              <a:rPr lang="en-US" dirty="0" smtClean="0"/>
              <a:t>Inventor of the LISP programming language</a:t>
            </a:r>
          </a:p>
          <a:p>
            <a:r>
              <a:rPr lang="en-US" dirty="0" smtClean="0"/>
              <a:t>Supported logic over procedural programming for AI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Artificial Intelligence</a:t>
            </a:r>
          </a:p>
          <a:p>
            <a:pPr algn="ctr"/>
            <a:endParaRPr lang="en-US" b="1" dirty="0" smtClean="0"/>
          </a:p>
          <a:p>
            <a:r>
              <a:rPr lang="en-US" dirty="0" smtClean="0"/>
              <a:t>In 1960’s and 1970’s debates occurred about declarative versus procedural programming for AI</a:t>
            </a:r>
          </a:p>
          <a:p>
            <a:r>
              <a:rPr lang="en-US" dirty="0" smtClean="0"/>
              <a:t>Advocates for declarative were notably at Stanford including McCarthy</a:t>
            </a:r>
          </a:p>
          <a:p>
            <a:r>
              <a:rPr lang="en-US" dirty="0" smtClean="0"/>
              <a:t>Advocates for procedural were notably at MIT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>
            <a:normAutofit fontScale="92500"/>
          </a:bodyPr>
          <a:lstStyle/>
          <a:p>
            <a:pPr algn="ctr"/>
            <a:r>
              <a:rPr lang="en-US" b="1" dirty="0" smtClean="0"/>
              <a:t>Artificial Intelligence</a:t>
            </a:r>
          </a:p>
          <a:p>
            <a:pPr algn="ctr"/>
            <a:endParaRPr lang="en-US" b="1" dirty="0" smtClean="0"/>
          </a:p>
          <a:p>
            <a:r>
              <a:rPr lang="en-US" dirty="0" smtClean="0"/>
              <a:t>Knowledge representation is one of the most important subareas of AI</a:t>
            </a:r>
          </a:p>
          <a:p>
            <a:r>
              <a:rPr lang="en-US" dirty="0" smtClean="0"/>
              <a:t>For an entity to behave intelligently it must be supplied sufficient knowledge</a:t>
            </a:r>
          </a:p>
          <a:p>
            <a:r>
              <a:rPr lang="en-US" dirty="0" smtClean="0"/>
              <a:t>This mean an unambiguous language capable of expressing this knowledge must be used</a:t>
            </a:r>
          </a:p>
          <a:p>
            <a:r>
              <a:rPr lang="en-US" dirty="0" smtClean="0"/>
              <a:t>This information must be able to be manipulated to answer queries</a:t>
            </a:r>
          </a:p>
          <a:p>
            <a:r>
              <a:rPr lang="en-US" dirty="0" smtClean="0"/>
              <a:t>A declarative language fits these requirements well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/>
          <a:lstStyle/>
          <a:p>
            <a:pPr algn="ctr"/>
            <a:r>
              <a:rPr lang="en-US" b="1" dirty="0" smtClean="0"/>
              <a:t>Negation as Failure</a:t>
            </a:r>
          </a:p>
          <a:p>
            <a:pPr algn="ctr"/>
            <a:endParaRPr lang="en-US" b="1" dirty="0" smtClean="0"/>
          </a:p>
          <a:p>
            <a:r>
              <a:rPr lang="en-US" dirty="0" smtClean="0"/>
              <a:t>Related to the closed world assumption which is what is not currently known to be true is false</a:t>
            </a:r>
          </a:p>
          <a:p>
            <a:r>
              <a:rPr lang="en-US" dirty="0" smtClean="0"/>
              <a:t>In modern prolog negation as failure is written as not (p)</a:t>
            </a:r>
          </a:p>
          <a:p>
            <a:r>
              <a:rPr lang="en-US" dirty="0" smtClean="0"/>
              <a:t>It is different then logical negation</a:t>
            </a:r>
          </a:p>
          <a:p>
            <a:r>
              <a:rPr lang="en-US" dirty="0" smtClean="0"/>
              <a:t>Negation as Failure attempts to solve the goal p, if it cannot solve it as true then it is false</a:t>
            </a:r>
          </a:p>
          <a:p>
            <a:pPr algn="ctr"/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b="1" dirty="0" smtClean="0"/>
              <a:t>Prolog</a:t>
            </a:r>
          </a:p>
          <a:p>
            <a:pPr algn="ctr"/>
            <a:endParaRPr lang="en-US" b="1" dirty="0" smtClean="0"/>
          </a:p>
          <a:p>
            <a:r>
              <a:rPr lang="en-US" dirty="0" smtClean="0"/>
              <a:t>Well known logic programming language</a:t>
            </a:r>
          </a:p>
          <a:p>
            <a:r>
              <a:rPr lang="en-US" dirty="0" smtClean="0"/>
              <a:t>Created </a:t>
            </a:r>
            <a:r>
              <a:rPr lang="en-US" dirty="0" smtClean="0"/>
              <a:t>in 1972</a:t>
            </a:r>
          </a:p>
          <a:p>
            <a:r>
              <a:rPr lang="en-US" dirty="0" smtClean="0"/>
              <a:t>Prolog is a general purpose logic programming language associated with artificial intelligence</a:t>
            </a:r>
          </a:p>
          <a:p>
            <a:r>
              <a:rPr lang="en-US" dirty="0" smtClean="0"/>
              <a:t>Prolog is an abbreviation for </a:t>
            </a:r>
            <a:r>
              <a:rPr lang="en-US" dirty="0" err="1" smtClean="0"/>
              <a:t>programmation</a:t>
            </a:r>
            <a:r>
              <a:rPr lang="en-US" dirty="0" smtClean="0"/>
              <a:t> en </a:t>
            </a:r>
            <a:r>
              <a:rPr lang="en-US" dirty="0" err="1" smtClean="0"/>
              <a:t>logique</a:t>
            </a:r>
            <a:r>
              <a:rPr lang="en-US" dirty="0" smtClean="0"/>
              <a:t> which is </a:t>
            </a:r>
            <a:r>
              <a:rPr lang="en-US" dirty="0" err="1" smtClean="0"/>
              <a:t>french</a:t>
            </a:r>
            <a:r>
              <a:rPr lang="en-US" dirty="0" smtClean="0"/>
              <a:t> for programming in logic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60848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b="1" dirty="0" smtClean="0"/>
              <a:t>Prolog - Intro</a:t>
            </a:r>
          </a:p>
          <a:p>
            <a:pPr algn="ctr"/>
            <a:endParaRPr lang="en-US" b="1" dirty="0" smtClean="0"/>
          </a:p>
          <a:p>
            <a:r>
              <a:rPr lang="en-US" dirty="0" smtClean="0"/>
              <a:t>Prolog is essentially a query language</a:t>
            </a:r>
          </a:p>
          <a:p>
            <a:r>
              <a:rPr lang="en-US" dirty="0" smtClean="0"/>
              <a:t>Programs consists of three parts: list of facts, predicates and goals</a:t>
            </a:r>
          </a:p>
          <a:p>
            <a:r>
              <a:rPr lang="en-US" dirty="0" smtClean="0"/>
              <a:t>Relations and queries are constructed using Prologs single data type the Term</a:t>
            </a:r>
          </a:p>
          <a:p>
            <a:r>
              <a:rPr lang="en-US" dirty="0" smtClean="0"/>
              <a:t>Terms can be an atom, number, variable, or a compound </a:t>
            </a:r>
            <a:r>
              <a:rPr lang="en-US" dirty="0" smtClean="0"/>
              <a:t>term</a:t>
            </a:r>
          </a:p>
          <a:p>
            <a:r>
              <a:rPr lang="en-US" dirty="0" smtClean="0"/>
              <a:t>Generally a user submits a queries to try and prove a goal using the given predicates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1281</TotalTime>
  <Words>780</Words>
  <Application>Microsoft Office PowerPoint</Application>
  <PresentationFormat>On-screen Show (4:3)</PresentationFormat>
  <Paragraphs>163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Aspect</vt:lpstr>
      <vt:lpstr>Logic Programming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 Programming</dc:title>
  <dc:creator>OKEEFE</dc:creator>
  <cp:lastModifiedBy>OKEEFE</cp:lastModifiedBy>
  <cp:revision>44</cp:revision>
  <dcterms:created xsi:type="dcterms:W3CDTF">2009-10-27T16:17:22Z</dcterms:created>
  <dcterms:modified xsi:type="dcterms:W3CDTF">2009-10-28T15:55:59Z</dcterms:modified>
</cp:coreProperties>
</file>