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8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9.xml" ContentType="application/vnd.openxmlformats-officedocument.presentationml.slide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24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8" r:id="rId11"/>
    <p:sldId id="264" r:id="rId12"/>
    <p:sldId id="265" r:id="rId13"/>
    <p:sldId id="268" r:id="rId14"/>
    <p:sldId id="266" r:id="rId15"/>
    <p:sldId id="271" r:id="rId16"/>
    <p:sldId id="267" r:id="rId17"/>
    <p:sldId id="270" r:id="rId18"/>
    <p:sldId id="273" r:id="rId19"/>
    <p:sldId id="277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502" autoAdjust="0"/>
    <p:restoredTop sz="75689" autoAdjust="0"/>
  </p:normalViewPr>
  <p:slideViewPr>
    <p:cSldViewPr snapToObjects="1">
      <p:cViewPr varScale="1">
        <p:scale>
          <a:sx n="82" d="100"/>
          <a:sy n="82" d="100"/>
        </p:scale>
        <p:origin x="-11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368" y="-1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theme" Target="theme/theme1.xml"/><Relationship Id="rId26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9ECC2-9EAB-094A-8DF6-888B5E72E1F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84C3B-B7CA-2248-ADB1-50F55C969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Conceptual Integrity</a:t>
            </a:r>
          </a:p>
          <a:p>
            <a:r>
              <a:rPr lang="en-US" dirty="0" smtClean="0"/>
              <a:t>Small architecture team should </a:t>
            </a:r>
            <a:r>
              <a:rPr lang="en-US" u="sng" dirty="0" smtClean="0"/>
              <a:t>alone write all </a:t>
            </a:r>
            <a:r>
              <a:rPr lang="en-US" dirty="0" smtClean="0"/>
              <a:t>external specifications</a:t>
            </a:r>
          </a:p>
          <a:p>
            <a:r>
              <a:rPr lang="en-US" dirty="0" smtClean="0"/>
              <a:t>The implementers raise three objections:</a:t>
            </a:r>
          </a:p>
          <a:p>
            <a:pPr lvl="1"/>
            <a:r>
              <a:rPr lang="en-US" dirty="0" smtClean="0"/>
              <a:t>The specs will be too rich in function, will not be practical</a:t>
            </a:r>
          </a:p>
          <a:p>
            <a:pPr lvl="1"/>
            <a:r>
              <a:rPr lang="en-US" dirty="0" smtClean="0"/>
              <a:t>	This</a:t>
            </a:r>
            <a:r>
              <a:rPr lang="en-US" baseline="0" dirty="0" smtClean="0"/>
              <a:t> requires a feedback loop between architects and implementers. Architect gets </a:t>
            </a:r>
          </a:p>
          <a:p>
            <a:pPr lvl="1"/>
            <a:r>
              <a:rPr lang="en-US" baseline="0" dirty="0" smtClean="0"/>
              <a:t>	estimates from the implementers as he designs the system, adjusts accordingly.</a:t>
            </a:r>
            <a:endParaRPr lang="en-US" dirty="0" smtClean="0"/>
          </a:p>
          <a:p>
            <a:pPr lvl="1"/>
            <a:r>
              <a:rPr lang="en-US" dirty="0" smtClean="0"/>
              <a:t>The architects will get all the creative fun and shut out the inventiveness of the implementers.</a:t>
            </a:r>
          </a:p>
          <a:p>
            <a:pPr lvl="1"/>
            <a:r>
              <a:rPr lang="en-US" dirty="0" smtClean="0"/>
              <a:t>	Discipline</a:t>
            </a:r>
            <a:r>
              <a:rPr lang="en-US" baseline="0" dirty="0" smtClean="0"/>
              <a:t> is good for art, The external provision of architecture enhances, not cramps, the</a:t>
            </a:r>
          </a:p>
          <a:p>
            <a:pPr lvl="1"/>
            <a:r>
              <a:rPr lang="en-US" baseline="0" dirty="0" smtClean="0"/>
              <a:t>	creative style of the implementing group.</a:t>
            </a:r>
            <a:endParaRPr lang="en-US" dirty="0" smtClean="0"/>
          </a:p>
          <a:p>
            <a:pPr lvl="1"/>
            <a:r>
              <a:rPr lang="en-US" dirty="0" smtClean="0"/>
              <a:t>The many implementers will have to sit idly by while specifications are written</a:t>
            </a:r>
          </a:p>
          <a:p>
            <a:pPr lvl="1"/>
            <a:r>
              <a:rPr lang="en-US" dirty="0" smtClean="0"/>
              <a:t>	Not true</a:t>
            </a:r>
            <a:r>
              <a:rPr lang="en-US" baseline="0" dirty="0" smtClean="0"/>
              <a:t>, can generally proceed in parallel, architects will need to consult implementers</a:t>
            </a:r>
          </a:p>
          <a:p>
            <a:pPr lvl="1"/>
            <a:r>
              <a:rPr lang="en-US" baseline="0" dirty="0" smtClean="0"/>
              <a:t>	for estimates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Tar Pit</a:t>
            </a:r>
            <a:r>
              <a:rPr lang="en-US" baseline="0" dirty="0" smtClean="0">
                <a:solidFill>
                  <a:schemeClr val="bg1">
                    <a:lumMod val="85000"/>
                  </a:schemeClr>
                </a:solidFill>
              </a:rPr>
              <a:t> - </a:t>
            </a:r>
            <a:r>
              <a:rPr lang="en-US" dirty="0" smtClean="0"/>
              <a:t>Why Systems programming is so difficult, why it’s so fun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Mythical Man Month</a:t>
            </a:r>
            <a:r>
              <a:rPr lang="en-US" baseline="0" dirty="0" smtClean="0"/>
              <a:t> -</a:t>
            </a:r>
            <a:r>
              <a:rPr lang="en-US" dirty="0" smtClean="0"/>
              <a:t>Why men and months are not interchangeable units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Surgical Team </a:t>
            </a:r>
            <a:r>
              <a:rPr lang="en-US" baseline="0" dirty="0" smtClean="0"/>
              <a:t>- </a:t>
            </a:r>
            <a:r>
              <a:rPr lang="en-US" dirty="0" smtClean="0"/>
              <a:t>Suggestions on how to organize software teams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Aristocracy, Democracy and System Design</a:t>
            </a:r>
            <a:r>
              <a:rPr lang="en-US" baseline="0" dirty="0" smtClean="0"/>
              <a:t> - </a:t>
            </a:r>
            <a:r>
              <a:rPr lang="en-US" dirty="0" smtClean="0"/>
              <a:t>How to maintain coherence of a system</a:t>
            </a:r>
          </a:p>
          <a:p>
            <a:endParaRPr lang="en-US" dirty="0" smtClean="0"/>
          </a:p>
          <a:p>
            <a:r>
              <a:rPr lang="en-US" dirty="0" smtClean="0"/>
              <a:t>Passing the word –</a:t>
            </a:r>
            <a:r>
              <a:rPr lang="en-US" baseline="0" dirty="0" smtClean="0"/>
              <a:t> Team </a:t>
            </a:r>
            <a:r>
              <a:rPr lang="en-US" baseline="0" dirty="0" smtClean="0"/>
              <a:t>communication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Whole and the Parts – Debugging philosophies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System</a:t>
            </a:r>
          </a:p>
          <a:p>
            <a:r>
              <a:rPr lang="en-US" dirty="0" smtClean="0"/>
              <a:t>	Interfaces</a:t>
            </a:r>
            <a:r>
              <a:rPr lang="en-US" baseline="0" dirty="0" smtClean="0"/>
              <a:t>, System Integration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Programming Product</a:t>
            </a:r>
          </a:p>
          <a:p>
            <a:r>
              <a:rPr lang="en-US" baseline="0" dirty="0" smtClean="0"/>
              <a:t>	Generalization, Testing, Documentation, Maintenance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Programming systems project takes nine times as long as a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true of reaping wheat or picking cotton; it’s not even approximately true of systems programming. The bearing of a child takes nine months no matter how many women are assigned.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84C3B-B7CA-2248-ADB1-50F55C96964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70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200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AF94E285-444D-4C0C-8BFA-BDB311F86A90}" type="slidenum">
              <a:rPr smtClean="0"/>
              <a:pPr/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CA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CA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CA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CA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CA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CA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70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CA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2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4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8.png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32118AA-7A6F-5D4B-B728-52974D24128A}" type="datetimeFigureOut">
              <a:rPr lang="en-US" smtClean="0"/>
              <a:pPr/>
              <a:t>10/29/09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E5D860B5-A6E5-4248-9192-B9A01ADD6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  <p:sldLayoutId r:id="rId17"/>
    <p:sldLayoutId r:id="rId18"/>
    <p:sldLayoutId r:id="rId19"/>
    <p:sldLayoutId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20183595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533400"/>
            <a:ext cx="3810000" cy="5675586"/>
          </a:xfrm>
          <a:prstGeom prst="rect">
            <a:avLst/>
          </a:prstGeom>
          <a:blipFill rotWithShape="1">
            <a:blip r:embed="rId4"/>
            <a:tile tx="0" ty="0" sx="100000" sy="100000" flip="none" algn="tl"/>
          </a:blipFill>
          <a:ln w="0" cap="rnd">
            <a:solidFill>
              <a:schemeClr val="tx1"/>
            </a:solidFill>
          </a:ln>
          <a:effectLst>
            <a:outerShdw blurRad="28575" dist="241300" dir="11280000" sx="105000" sy="105000" algn="tl" rotWithShape="0">
              <a:srgbClr val="000000">
                <a:alpha val="29000"/>
              </a:srgbClr>
            </a:outerShdw>
          </a:effectLst>
          <a:scene3d>
            <a:camera prst="perspectiveContrastingLeftFacing">
              <a:rot lat="21304568" lon="20402230" rev="21547776"/>
            </a:camera>
            <a:lightRig rig="soft" dir="t"/>
          </a:scene3d>
          <a:sp3d extrusionH="635000" contourW="25400" prstMaterial="matte">
            <a:contourClr>
              <a:schemeClr val="tx1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9000" y="6477000"/>
            <a:ext cx="1905000" cy="381000"/>
          </a:xfrm>
        </p:spPr>
        <p:txBody>
          <a:bodyPr/>
          <a:lstStyle/>
          <a:p>
            <a:r>
              <a:rPr lang="en-US" dirty="0" smtClean="0"/>
              <a:t>Robert Lockyer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Rule of thumb</a:t>
            </a:r>
          </a:p>
          <a:p>
            <a:pPr lvl="1"/>
            <a:r>
              <a:rPr lang="en-US" dirty="0" smtClean="0"/>
              <a:t>1/3 for design</a:t>
            </a:r>
          </a:p>
          <a:p>
            <a:pPr lvl="1"/>
            <a:r>
              <a:rPr lang="en-US" dirty="0" smtClean="0"/>
              <a:t>1/6 for coding</a:t>
            </a:r>
          </a:p>
          <a:p>
            <a:pPr lvl="1"/>
            <a:r>
              <a:rPr lang="en-US" dirty="0" smtClean="0"/>
              <a:t>1/4 for component testing</a:t>
            </a:r>
          </a:p>
          <a:p>
            <a:pPr lvl="1"/>
            <a:r>
              <a:rPr lang="en-US" dirty="0" smtClean="0"/>
              <a:t>1/4 for system </a:t>
            </a:r>
            <a:r>
              <a:rPr lang="en-US" dirty="0" smtClean="0"/>
              <a:t>testing</a:t>
            </a:r>
          </a:p>
          <a:p>
            <a:r>
              <a:rPr lang="en-US" dirty="0" smtClean="0"/>
              <a:t>As </a:t>
            </a:r>
            <a:r>
              <a:rPr lang="en-US" dirty="0" smtClean="0"/>
              <a:t>a discipline we lack estimating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Surgical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</a:t>
            </a:r>
            <a:r>
              <a:rPr lang="en-US" dirty="0" smtClean="0"/>
              <a:t>are major productivity variations between good programmers and poor ones (on the order of 10x)</a:t>
            </a:r>
          </a:p>
          <a:p>
            <a:r>
              <a:rPr lang="en-US" dirty="0" smtClean="0"/>
              <a:t>We want to build a system using as few minds as possible, to avoid unnecessary communication and maintain structural coherence.</a:t>
            </a:r>
          </a:p>
          <a:p>
            <a:r>
              <a:rPr lang="en-US" dirty="0" smtClean="0"/>
              <a:t>The problem is that large projects require many hands.</a:t>
            </a:r>
          </a:p>
          <a:p>
            <a:r>
              <a:rPr lang="en-US" dirty="0" smtClean="0"/>
              <a:t>The solution may lie in how we organize people</a:t>
            </a:r>
          </a:p>
          <a:p>
            <a:r>
              <a:rPr lang="en-US" dirty="0" smtClean="0"/>
              <a:t>Key is to reduce needed communication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Mills’s</a:t>
            </a:r>
            <a:r>
              <a:rPr lang="en-US" dirty="0" smtClean="0"/>
              <a:t>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Surgeon</a:t>
            </a:r>
          </a:p>
          <a:p>
            <a:pPr lvl="1"/>
            <a:r>
              <a:rPr lang="en-US" dirty="0" smtClean="0"/>
              <a:t>Chief programmer</a:t>
            </a:r>
          </a:p>
          <a:p>
            <a:r>
              <a:rPr lang="en-US" dirty="0" smtClean="0"/>
              <a:t>The Copilot</a:t>
            </a:r>
          </a:p>
          <a:p>
            <a:pPr lvl="1"/>
            <a:r>
              <a:rPr lang="en-US" dirty="0" smtClean="0"/>
              <a:t>Alter ego of surgeon, can do any job but less experienced</a:t>
            </a:r>
          </a:p>
          <a:p>
            <a:pPr lvl="1"/>
            <a:r>
              <a:rPr lang="en-US" dirty="0" smtClean="0"/>
              <a:t>Surgeon gets final say on all decisions</a:t>
            </a:r>
          </a:p>
          <a:p>
            <a:r>
              <a:rPr lang="en-US" dirty="0" smtClean="0"/>
              <a:t>The Administrator</a:t>
            </a:r>
          </a:p>
          <a:p>
            <a:pPr lvl="1"/>
            <a:r>
              <a:rPr lang="en-US" dirty="0" smtClean="0"/>
              <a:t>Surgeon is boss, but shouldn’t be involved in the bureaucratic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Mills’s</a:t>
            </a:r>
            <a:r>
              <a:rPr lang="en-US" dirty="0" smtClean="0"/>
              <a:t>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Program Clerk (automate?)</a:t>
            </a:r>
          </a:p>
          <a:p>
            <a:pPr lvl="1"/>
            <a:r>
              <a:rPr lang="en-US" dirty="0" smtClean="0"/>
              <a:t>Keeper of program input/output data</a:t>
            </a:r>
          </a:p>
          <a:p>
            <a:r>
              <a:rPr lang="en-US" dirty="0" smtClean="0"/>
              <a:t>The Editor</a:t>
            </a:r>
          </a:p>
          <a:p>
            <a:pPr lvl="1"/>
            <a:r>
              <a:rPr lang="en-US" dirty="0" smtClean="0"/>
              <a:t>Surgeon writes docs, editor criticizes, reworks, etc</a:t>
            </a:r>
          </a:p>
          <a:p>
            <a:r>
              <a:rPr lang="en-US" dirty="0" smtClean="0"/>
              <a:t>Two Secretaries</a:t>
            </a:r>
          </a:p>
          <a:p>
            <a:pPr lvl="1"/>
            <a:r>
              <a:rPr lang="en-US" dirty="0" smtClean="0"/>
              <a:t>Admin and Editor need one 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Mills’s</a:t>
            </a:r>
            <a:r>
              <a:rPr lang="en-US" dirty="0" smtClean="0"/>
              <a:t>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Tool Smith</a:t>
            </a:r>
            <a:endParaRPr lang="en-US" dirty="0" smtClean="0"/>
          </a:p>
          <a:p>
            <a:pPr lvl="1"/>
            <a:r>
              <a:rPr lang="en-US" dirty="0" smtClean="0"/>
              <a:t>Builds custom tools and processes for the surgeon   </a:t>
            </a:r>
          </a:p>
          <a:p>
            <a:r>
              <a:rPr lang="en-US" dirty="0" smtClean="0"/>
              <a:t>The Tester</a:t>
            </a:r>
          </a:p>
          <a:p>
            <a:pPr lvl="1"/>
            <a:r>
              <a:rPr lang="en-US" dirty="0" smtClean="0"/>
              <a:t>Surgeons adversary, builds tests based on specs and helps devise test data for debugging   </a:t>
            </a:r>
          </a:p>
          <a:p>
            <a:r>
              <a:rPr lang="en-US" dirty="0" smtClean="0"/>
              <a:t>The Language Lawyer</a:t>
            </a:r>
          </a:p>
          <a:p>
            <a:pPr lvl="1"/>
            <a:r>
              <a:rPr lang="en-US" dirty="0" smtClean="0"/>
              <a:t>Delights in the obscurities of a programming language</a:t>
            </a:r>
          </a:p>
          <a:p>
            <a:pPr lvl="1"/>
            <a:r>
              <a:rPr lang="en-US" dirty="0" smtClean="0"/>
              <a:t>One can serve two or three surgeons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How do we maintain conceptual integrity of a project?</a:t>
            </a:r>
          </a:p>
          <a:p>
            <a:endParaRPr lang="en-US" dirty="0" smtClean="0"/>
          </a:p>
          <a:p>
            <a:r>
              <a:rPr lang="en-US" dirty="0" smtClean="0"/>
              <a:t>Small architecture team alone should </a:t>
            </a:r>
            <a:r>
              <a:rPr lang="en-US" u="sng" dirty="0" smtClean="0"/>
              <a:t>alone write all </a:t>
            </a:r>
            <a:r>
              <a:rPr lang="en-US" dirty="0" smtClean="0"/>
              <a:t>external specifications</a:t>
            </a:r>
          </a:p>
          <a:p>
            <a:endParaRPr lang="en-US" dirty="0" smtClean="0"/>
          </a:p>
          <a:p>
            <a:r>
              <a:rPr lang="en-US" dirty="0" smtClean="0"/>
              <a:t>Architecture means: Complete and detailed specification of the user interface</a:t>
            </a:r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Aristocracy, Democracy, and System Design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Aristocracy, Democracy, and 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implementers raise three objections:</a:t>
            </a:r>
          </a:p>
          <a:p>
            <a:pPr lvl="1"/>
            <a:r>
              <a:rPr lang="en-US" dirty="0" smtClean="0"/>
              <a:t>The specs will be too rich in function, will not be practical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architects will get all the creative fun and shut out the inventiveness of the implementers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many implementers will have to sit idly by while specifications are written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the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Architecture specs must not only describe what the user can see, must refrain from describing what the user does not see.</a:t>
            </a:r>
          </a:p>
          <a:p>
            <a:r>
              <a:rPr lang="en-US" dirty="0" smtClean="0"/>
              <a:t>Must define what is not prescribed as carefully as what is.</a:t>
            </a:r>
          </a:p>
          <a:p>
            <a:r>
              <a:rPr lang="en-US" dirty="0" smtClean="0"/>
              <a:t>“Never go to sea with two chronometers, take one or three”</a:t>
            </a:r>
          </a:p>
          <a:p>
            <a:pPr lvl="1"/>
            <a:r>
              <a:rPr lang="en-CA" dirty="0" smtClean="0"/>
              <a:t>A</a:t>
            </a:r>
            <a:r>
              <a:rPr dirty="0" smtClean="0"/>
              <a:t>lways have</a:t>
            </a:r>
            <a:r>
              <a:rPr lang="en-CA" dirty="0" smtClean="0"/>
              <a:t> one </a:t>
            </a:r>
            <a:r>
              <a:rPr dirty="0" smtClean="0"/>
              <a:t>definition </a:t>
            </a:r>
            <a:r>
              <a:rPr lang="en-CA" dirty="0" smtClean="0"/>
              <a:t>as standard. All others are subservient.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the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Changes to the manual should be made clear to developers implementing that functionality. Highlight in logbook/</a:t>
            </a:r>
            <a:r>
              <a:rPr lang="en-US" dirty="0" err="1" smtClean="0"/>
              <a:t>wiki</a:t>
            </a:r>
            <a:r>
              <a:rPr lang="en-US" dirty="0" smtClean="0"/>
              <a:t> whatever system in use</a:t>
            </a:r>
          </a:p>
          <a:p>
            <a:r>
              <a:rPr lang="en-US" dirty="0" smtClean="0"/>
              <a:t>Implementers must be able to easily contact architect for clarification. These conversations must be made available to anyone concerned.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ustmite_cereal.jpg"/>
          <p:cNvPicPr>
            <a:picLocks noChangeAspect="1"/>
          </p:cNvPicPr>
          <p:nvPr/>
        </p:nvPicPr>
        <p:blipFill>
          <a:blip r:embed="rId3">
            <a:alphaModFix amt="44000"/>
            <a:grayscl/>
          </a:blip>
          <a:stretch>
            <a:fillRect/>
          </a:stretch>
        </p:blipFill>
        <p:spPr>
          <a:xfrm>
            <a:off x="-986860" y="0"/>
            <a:ext cx="10969060" cy="68805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Whole and the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/>
              <a:buChar char="o"/>
            </a:pPr>
            <a:r>
              <a:rPr lang="en-US" dirty="0" smtClean="0"/>
              <a:t>Build plenty of scaffolding</a:t>
            </a:r>
          </a:p>
          <a:p>
            <a:pPr marL="463550" lvl="1" indent="-463550">
              <a:spcBef>
                <a:spcPts val="2000"/>
              </a:spcBef>
              <a:buFont typeface="Courier New"/>
              <a:buChar char="o"/>
            </a:pPr>
            <a:r>
              <a:rPr lang="en-US" dirty="0" smtClean="0"/>
              <a:t>It’s not unreasonable for there to be half as much code in scaffolding as there is in product</a:t>
            </a:r>
          </a:p>
          <a:p>
            <a:pPr marL="463550" lvl="1" indent="-463550">
              <a:spcBef>
                <a:spcPts val="2000"/>
              </a:spcBef>
              <a:buFont typeface="Courier New"/>
              <a:buChar char="o"/>
            </a:pPr>
            <a:r>
              <a:rPr lang="en-US" dirty="0" smtClean="0"/>
              <a:t>Add one component at a time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Laziness temps us to violate it, requires extensive scaffolding, maybe there are no bugs…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There ARE </a:t>
            </a:r>
            <a:r>
              <a:rPr lang="en-US" dirty="0" smtClean="0"/>
              <a:t>bugs, so it’s worth building the scaffolding. 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Tar Pit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/>
              <a:t>The Mythical Man Month</a:t>
            </a:r>
          </a:p>
          <a:p>
            <a:r>
              <a:rPr lang="en-US" dirty="0" smtClean="0"/>
              <a:t>The Surgical Team </a:t>
            </a:r>
          </a:p>
          <a:p>
            <a:r>
              <a:rPr lang="en-US" dirty="0" smtClean="0"/>
              <a:t>Aristocracy, Democracy and System Design</a:t>
            </a:r>
          </a:p>
          <a:p>
            <a:r>
              <a:rPr lang="en-US" dirty="0" smtClean="0"/>
              <a:t>Passing the word</a:t>
            </a:r>
          </a:p>
          <a:p>
            <a:r>
              <a:rPr lang="en-US" dirty="0" smtClean="0"/>
              <a:t>The Whole and the parts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Tar Pit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/>
              <a:t>The Mythical Man Month</a:t>
            </a:r>
          </a:p>
          <a:p>
            <a:r>
              <a:rPr lang="en-US" dirty="0" smtClean="0"/>
              <a:t>The Surgical Team </a:t>
            </a:r>
          </a:p>
          <a:p>
            <a:r>
              <a:rPr lang="en-US" dirty="0" smtClean="0"/>
              <a:t>Aristocracy, Democracy and System Design</a:t>
            </a:r>
          </a:p>
          <a:p>
            <a:r>
              <a:rPr lang="en-US" dirty="0" smtClean="0"/>
              <a:t>Passing the word</a:t>
            </a:r>
          </a:p>
          <a:p>
            <a:r>
              <a:rPr lang="en-US" dirty="0" smtClean="0"/>
              <a:t>The Whole and the Parts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Mythical Man-Month: Essays on Software Engineering, Frederick P. Brooks, Jr. (University of North Carolina at Chapel Hill) 1986</a:t>
            </a:r>
          </a:p>
          <a:p>
            <a:endParaRPr lang="en-US" dirty="0" smtClean="0"/>
          </a:p>
          <a:p>
            <a:r>
              <a:rPr lang="en-US" dirty="0" err="1" smtClean="0"/>
              <a:t>Wikipedia</a:t>
            </a:r>
            <a:r>
              <a:rPr lang="en-US" dirty="0" smtClean="0"/>
              <a:t>: IBM System/360</a:t>
            </a:r>
          </a:p>
          <a:p>
            <a:pPr lvl="1"/>
            <a:r>
              <a:rPr lang="en-US" dirty="0" smtClean="0"/>
              <a:t>http://en.wikipedia.org/wiki/IBM_System/360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Tar Pit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systems programming is a tar pit</a:t>
            </a:r>
          </a:p>
          <a:p>
            <a:r>
              <a:rPr lang="en-US" dirty="0" smtClean="0"/>
              <a:t>Most emerge with running systems</a:t>
            </a:r>
          </a:p>
          <a:p>
            <a:r>
              <a:rPr lang="en-US" dirty="0" smtClean="0"/>
              <a:t>Few meet goals, schedules and budgets</a:t>
            </a:r>
          </a:p>
          <a:p>
            <a:r>
              <a:rPr lang="en-US" dirty="0" smtClean="0"/>
              <a:t>Small groups seem much more efficient</a:t>
            </a:r>
          </a:p>
          <a:p>
            <a:r>
              <a:rPr lang="en-US" dirty="0" smtClean="0"/>
              <a:t>They only build Programs, not Programming Systems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000" y="609600"/>
            <a:ext cx="3429000" cy="2819400"/>
          </a:xfrm>
          <a:prstGeom prst="rect">
            <a:avLst/>
          </a:prstGeom>
          <a:solidFill>
            <a:schemeClr val="lt1"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</a:p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0" y="609600"/>
            <a:ext cx="3429000" cy="2819400"/>
          </a:xfrm>
          <a:prstGeom prst="rect">
            <a:avLst/>
          </a:prstGeom>
          <a:solidFill>
            <a:schemeClr val="lt1"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</a:p>
          <a:p>
            <a:pPr algn="ctr"/>
            <a:r>
              <a:rPr lang="en-US" dirty="0" smtClean="0"/>
              <a:t>Programming</a:t>
            </a:r>
          </a:p>
          <a:p>
            <a:pPr algn="ctr"/>
            <a:r>
              <a:rPr lang="en-US" dirty="0" smtClean="0"/>
              <a:t>System</a:t>
            </a:r>
          </a:p>
        </p:txBody>
      </p:sp>
      <p:sp>
        <p:nvSpPr>
          <p:cNvPr id="9" name="Rectangle 8"/>
          <p:cNvSpPr/>
          <p:nvPr/>
        </p:nvSpPr>
        <p:spPr>
          <a:xfrm>
            <a:off x="1143000" y="3429000"/>
            <a:ext cx="3429000" cy="2819400"/>
          </a:xfrm>
          <a:prstGeom prst="rect">
            <a:avLst/>
          </a:prstGeom>
          <a:solidFill>
            <a:schemeClr val="lt1"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</a:p>
          <a:p>
            <a:pPr algn="ctr"/>
            <a:r>
              <a:rPr lang="en-US" dirty="0" smtClean="0"/>
              <a:t>Programming</a:t>
            </a:r>
          </a:p>
          <a:p>
            <a:pPr algn="ctr"/>
            <a:r>
              <a:rPr lang="en-US" dirty="0" smtClean="0"/>
              <a:t>Product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0" y="3429000"/>
            <a:ext cx="3429000" cy="2819400"/>
          </a:xfrm>
          <a:prstGeom prst="rect">
            <a:avLst/>
          </a:prstGeom>
          <a:solidFill>
            <a:schemeClr val="lt1"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</a:p>
          <a:p>
            <a:pPr algn="ctr"/>
            <a:r>
              <a:rPr lang="en-US" dirty="0" smtClean="0"/>
              <a:t>Programming</a:t>
            </a:r>
          </a:p>
          <a:p>
            <a:pPr algn="ctr"/>
            <a:r>
              <a:rPr lang="en-US" dirty="0" smtClean="0"/>
              <a:t>Systems</a:t>
            </a:r>
          </a:p>
          <a:p>
            <a:pPr algn="ctr"/>
            <a:r>
              <a:rPr lang="en-US" dirty="0" smtClean="0"/>
              <a:t>Product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2362200" y="2895600"/>
            <a:ext cx="914400" cy="1179436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3X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6200000">
            <a:off x="4171118" y="1467682"/>
            <a:ext cx="914400" cy="1179436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Mythical Man-Month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varies as a function of the number of men and months, progress does not.</a:t>
            </a:r>
          </a:p>
          <a:p>
            <a:r>
              <a:rPr lang="en-US" dirty="0" smtClean="0"/>
              <a:t>Men and months are not interchangeable in software development.</a:t>
            </a:r>
          </a:p>
          <a:p>
            <a:r>
              <a:rPr lang="en-US" dirty="0" smtClean="0"/>
              <a:t>Men and months are interchangeable only when a task can be partitioned among many workers with no communication among them.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artitionableTas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2457" y="1829641"/>
            <a:ext cx="4619086" cy="31987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1621921" y="3201730"/>
            <a:ext cx="911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Months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5028358"/>
            <a:ext cx="61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04429" y="1460309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erfectly </a:t>
            </a:r>
            <a:r>
              <a:rPr lang="en-US" dirty="0" err="1" smtClean="0"/>
              <a:t>partitionable</a:t>
            </a:r>
            <a:r>
              <a:rPr lang="en-US" dirty="0" smtClean="0"/>
              <a:t> task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partitionableTas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2457" y="1829641"/>
            <a:ext cx="4619086" cy="31987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1621921" y="3201730"/>
            <a:ext cx="911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Months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5028358"/>
            <a:ext cx="61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04429" y="146030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</a:t>
            </a:r>
            <a:r>
              <a:rPr lang="en-US" dirty="0" err="1" smtClean="0"/>
              <a:t>npartitionable</a:t>
            </a:r>
            <a:r>
              <a:rPr lang="en-US" dirty="0" smtClean="0"/>
              <a:t> task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rtitionableTaskCommunicat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9570" y="1829641"/>
            <a:ext cx="4624860" cy="31987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1621921" y="3201730"/>
            <a:ext cx="911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Months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5028358"/>
            <a:ext cx="61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47354" y="1460309"/>
            <a:ext cx="4173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partitionable</a:t>
            </a:r>
            <a:r>
              <a:rPr lang="en-US" dirty="0" smtClean="0"/>
              <a:t> task requiring communication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lexInterrelationship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2457" y="1829641"/>
            <a:ext cx="4619086" cy="31987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6200000">
            <a:off x="1621921" y="3201730"/>
            <a:ext cx="911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Months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5028358"/>
            <a:ext cx="61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1460309"/>
            <a:ext cx="3524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ask with complex interrelationships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39769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Brooks’s</a:t>
            </a:r>
            <a:r>
              <a:rPr lang="en-US" sz="2800" dirty="0" smtClean="0"/>
              <a:t> Law: Adding manpower to a late software project makes it later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5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401</TotalTime>
  <Words>1020</Words>
  <Application>Microsoft Macintosh PowerPoint</Application>
  <PresentationFormat>On-screen Show (4:3)</PresentationFormat>
  <Paragraphs>174</Paragraphs>
  <Slides>22</Slides>
  <Notes>22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Inkwell</vt:lpstr>
      <vt:lpstr>Slide 1</vt:lpstr>
      <vt:lpstr>Summary</vt:lpstr>
      <vt:lpstr>The Tar Pit</vt:lpstr>
      <vt:lpstr>Slide 4</vt:lpstr>
      <vt:lpstr>The Mythical Man-Month</vt:lpstr>
      <vt:lpstr>Slide 6</vt:lpstr>
      <vt:lpstr>Slide 7</vt:lpstr>
      <vt:lpstr>Slide 8</vt:lpstr>
      <vt:lpstr>Slide 9</vt:lpstr>
      <vt:lpstr>Schedule</vt:lpstr>
      <vt:lpstr>The Surgical Team</vt:lpstr>
      <vt:lpstr>Mills’s Proposal</vt:lpstr>
      <vt:lpstr>Mills’s Proposal</vt:lpstr>
      <vt:lpstr>Mills’s Proposal</vt:lpstr>
      <vt:lpstr>Aristocracy, Democracy, and System Design</vt:lpstr>
      <vt:lpstr>Aristocracy, Democracy, and System Design</vt:lpstr>
      <vt:lpstr>Passing the word</vt:lpstr>
      <vt:lpstr>Passing the word</vt:lpstr>
      <vt:lpstr>The Whole and the Parts</vt:lpstr>
      <vt:lpstr>Review</vt:lpstr>
      <vt:lpstr>References</vt:lpstr>
      <vt:lpstr>Questions?</vt:lpstr>
    </vt:vector>
  </TitlesOfParts>
  <Company>Memorial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Mythical Man-Month Frederick P. Brooks, Jr</dc:title>
  <dc:creator>Robert Lockyer</dc:creator>
  <cp:lastModifiedBy>Robert Lockyer</cp:lastModifiedBy>
  <cp:revision>61</cp:revision>
  <dcterms:created xsi:type="dcterms:W3CDTF">2009-10-29T13:43:06Z</dcterms:created>
  <dcterms:modified xsi:type="dcterms:W3CDTF">2009-10-29T14:04:15Z</dcterms:modified>
</cp:coreProperties>
</file>