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23"/>
  </p:handoutMasterIdLst>
  <p:sldIdLst>
    <p:sldId id="256" r:id="rId2"/>
    <p:sldId id="257" r:id="rId3"/>
    <p:sldId id="258" r:id="rId4"/>
    <p:sldId id="268" r:id="rId5"/>
    <p:sldId id="259" r:id="rId6"/>
    <p:sldId id="260" r:id="rId7"/>
    <p:sldId id="261" r:id="rId8"/>
    <p:sldId id="262" r:id="rId9"/>
    <p:sldId id="263" r:id="rId10"/>
    <p:sldId id="276" r:id="rId11"/>
    <p:sldId id="266" r:id="rId12"/>
    <p:sldId id="264" r:id="rId13"/>
    <p:sldId id="265" r:id="rId14"/>
    <p:sldId id="270" r:id="rId15"/>
    <p:sldId id="267" r:id="rId16"/>
    <p:sldId id="269" r:id="rId17"/>
    <p:sldId id="271" r:id="rId18"/>
    <p:sldId id="274" r:id="rId19"/>
    <p:sldId id="275" r:id="rId20"/>
    <p:sldId id="272"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646" autoAdjust="0"/>
    <p:restoredTop sz="94660"/>
  </p:normalViewPr>
  <p:slideViewPr>
    <p:cSldViewPr>
      <p:cViewPr varScale="1">
        <p:scale>
          <a:sx n="74" d="100"/>
          <a:sy n="74" d="100"/>
        </p:scale>
        <p:origin x="-11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B5FAD89-93A9-4216-818A-4A80DC15E476}" type="datetimeFigureOut">
              <a:rPr lang="en-US" smtClean="0"/>
              <a:pPr/>
              <a:t>10/30/2009</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3079717-A8DE-4509-BB1F-6F769914FFC0}" type="slidenum">
              <a:rPr lang="en-CA" smtClean="0"/>
              <a:pPr/>
              <a:t>‹#›</a:t>
            </a:fld>
            <a:endParaRPr lang="en-CA"/>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357CC62A-2EC4-4B68-929C-803C85B9EE0B}" type="datetimeFigureOut">
              <a:rPr lang="en-US" smtClean="0"/>
              <a:pPr/>
              <a:t>10/30/2009</a:t>
            </a:fld>
            <a:endParaRPr lang="en-CA"/>
          </a:p>
        </p:txBody>
      </p:sp>
      <p:sp>
        <p:nvSpPr>
          <p:cNvPr id="17" name="Footer Placeholder 16"/>
          <p:cNvSpPr>
            <a:spLocks noGrp="1"/>
          </p:cNvSpPr>
          <p:nvPr>
            <p:ph type="ftr" sz="quarter" idx="11"/>
          </p:nvPr>
        </p:nvSpPr>
        <p:spPr/>
        <p:txBody>
          <a:bodyPr/>
          <a:lstStyle/>
          <a:p>
            <a:endParaRPr lang="en-CA"/>
          </a:p>
        </p:txBody>
      </p:sp>
      <p:sp>
        <p:nvSpPr>
          <p:cNvPr id="29" name="Slide Number Placeholder 28"/>
          <p:cNvSpPr>
            <a:spLocks noGrp="1"/>
          </p:cNvSpPr>
          <p:nvPr>
            <p:ph type="sldNum" sz="quarter" idx="12"/>
          </p:nvPr>
        </p:nvSpPr>
        <p:spPr/>
        <p:txBody>
          <a:bodyPr/>
          <a:lstStyle/>
          <a:p>
            <a:fld id="{F917E4AD-903A-469F-A8F6-8BDBC8899C17}" type="slidenum">
              <a:rPr lang="en-CA" smtClean="0"/>
              <a:pPr/>
              <a:t>‹#›</a:t>
            </a:fld>
            <a:endParaRPr lang="en-CA"/>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7CC62A-2EC4-4B68-929C-803C85B9EE0B}" type="datetimeFigureOut">
              <a:rPr lang="en-US" smtClean="0"/>
              <a:pPr/>
              <a:t>10/30/2009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917E4AD-903A-469F-A8F6-8BDBC8899C17}"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7CC62A-2EC4-4B68-929C-803C85B9EE0B}" type="datetimeFigureOut">
              <a:rPr lang="en-US" smtClean="0"/>
              <a:pPr/>
              <a:t>10/30/2009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917E4AD-903A-469F-A8F6-8BDBC8899C17}"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7CC62A-2EC4-4B68-929C-803C85B9EE0B}" type="datetimeFigureOut">
              <a:rPr lang="en-US" smtClean="0"/>
              <a:pPr/>
              <a:t>10/30/2009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917E4AD-903A-469F-A8F6-8BDBC8899C17}"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57CC62A-2EC4-4B68-929C-803C85B9EE0B}" type="datetimeFigureOut">
              <a:rPr lang="en-US" smtClean="0"/>
              <a:pPr/>
              <a:t>10/30/2009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7924800" y="6416675"/>
            <a:ext cx="762000" cy="365125"/>
          </a:xfrm>
        </p:spPr>
        <p:txBody>
          <a:bodyPr/>
          <a:lstStyle/>
          <a:p>
            <a:fld id="{F917E4AD-903A-469F-A8F6-8BDBC8899C17}"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7CC62A-2EC4-4B68-929C-803C85B9EE0B}" type="datetimeFigureOut">
              <a:rPr lang="en-US" smtClean="0"/>
              <a:pPr/>
              <a:t>10/30/2009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917E4AD-903A-469F-A8F6-8BDBC8899C17}"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57CC62A-2EC4-4B68-929C-803C85B9EE0B}" type="datetimeFigureOut">
              <a:rPr lang="en-US" smtClean="0"/>
              <a:pPr/>
              <a:t>10/30/2009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F917E4AD-903A-469F-A8F6-8BDBC8899C17}"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57CC62A-2EC4-4B68-929C-803C85B9EE0B}" type="datetimeFigureOut">
              <a:rPr lang="en-US" smtClean="0"/>
              <a:pPr/>
              <a:t>10/30/2009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F917E4AD-903A-469F-A8F6-8BDBC8899C17}"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CC62A-2EC4-4B68-929C-803C85B9EE0B}" type="datetimeFigureOut">
              <a:rPr lang="en-US" smtClean="0"/>
              <a:pPr/>
              <a:t>10/30/2009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F917E4AD-903A-469F-A8F6-8BDBC8899C17}"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7CC62A-2EC4-4B68-929C-803C85B9EE0B}" type="datetimeFigureOut">
              <a:rPr lang="en-US" smtClean="0"/>
              <a:pPr/>
              <a:t>10/30/2009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917E4AD-903A-469F-A8F6-8BDBC8899C17}"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57CC62A-2EC4-4B68-929C-803C85B9EE0B}" type="datetimeFigureOut">
              <a:rPr lang="en-US" smtClean="0"/>
              <a:pPr/>
              <a:t>10/30/2009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917E4AD-903A-469F-A8F6-8BDBC8899C17}"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57CC62A-2EC4-4B68-929C-803C85B9EE0B}" type="datetimeFigureOut">
              <a:rPr lang="en-US" smtClean="0"/>
              <a:pPr/>
              <a:t>10/30/2009</a:t>
            </a:fld>
            <a:endParaRPr lang="en-CA"/>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CA"/>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917E4AD-903A-469F-A8F6-8BDBC8899C17}" type="slidenum">
              <a:rPr lang="en-CA" smtClean="0"/>
              <a:pPr/>
              <a:t>‹#›</a:t>
            </a:fld>
            <a:endParaRPr lang="en-CA"/>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nspe.org/PEmagazine/pe_1207_Software_License.html" TargetMode="External"/><Relationship Id="rId2" Type="http://schemas.openxmlformats.org/officeDocument/2006/relationships/hyperlink" Target="http://www.cs.virginia.edu/~jck/publications/cacm.2002.pdf" TargetMode="External"/><Relationship Id="rId1" Type="http://schemas.openxmlformats.org/officeDocument/2006/relationships/slideLayout" Target="../slideLayouts/slideLayout2.xml"/><Relationship Id="rId4" Type="http://schemas.openxmlformats.org/officeDocument/2006/relationships/hyperlink" Target="http://www.ncees.org/news/index.php?release_id=65"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Licensure for Software Engineers</a:t>
            </a:r>
            <a:endParaRPr lang="en-CA" dirty="0"/>
          </a:p>
        </p:txBody>
      </p:sp>
      <p:sp>
        <p:nvSpPr>
          <p:cNvPr id="3" name="Subtitle 2"/>
          <p:cNvSpPr>
            <a:spLocks noGrp="1"/>
          </p:cNvSpPr>
          <p:nvPr>
            <p:ph type="subTitle" idx="1"/>
          </p:nvPr>
        </p:nvSpPr>
        <p:spPr/>
        <p:txBody>
          <a:bodyPr/>
          <a:lstStyle/>
          <a:p>
            <a:endParaRPr lang="en-CA"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Purpose of Licensure</a:t>
            </a:r>
            <a:endParaRPr lang="en-CA" dirty="0"/>
          </a:p>
        </p:txBody>
      </p:sp>
      <p:sp>
        <p:nvSpPr>
          <p:cNvPr id="3" name="Content Placeholder 2"/>
          <p:cNvSpPr>
            <a:spLocks noGrp="1"/>
          </p:cNvSpPr>
          <p:nvPr>
            <p:ph idx="1"/>
          </p:nvPr>
        </p:nvSpPr>
        <p:spPr/>
        <p:txBody>
          <a:bodyPr/>
          <a:lstStyle/>
          <a:p>
            <a:r>
              <a:rPr lang="en-CA" dirty="0" smtClean="0"/>
              <a:t>To verify and provide assurances about the competency of those being licensed</a:t>
            </a:r>
          </a:p>
          <a:p>
            <a:r>
              <a:rPr lang="en-CA" dirty="0" smtClean="0"/>
              <a:t>Governments mandate licensing of professionals who are legally required to practice at a level of public safety</a:t>
            </a:r>
          </a:p>
          <a:p>
            <a:endParaRPr lang="en-CA"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CA" dirty="0" smtClean="0"/>
              <a:t>Famous Software Disasters</a:t>
            </a:r>
            <a:endParaRPr lang="en-CA" dirty="0"/>
          </a:p>
        </p:txBody>
      </p:sp>
      <p:sp>
        <p:nvSpPr>
          <p:cNvPr id="5" name="Content Placeholder 4"/>
          <p:cNvSpPr>
            <a:spLocks noGrp="1"/>
          </p:cNvSpPr>
          <p:nvPr>
            <p:ph idx="1"/>
          </p:nvPr>
        </p:nvSpPr>
        <p:spPr>
          <a:xfrm>
            <a:off x="457200" y="1600200"/>
            <a:ext cx="5257808" cy="4709160"/>
          </a:xfrm>
        </p:spPr>
        <p:txBody>
          <a:bodyPr>
            <a:normAutofit fontScale="85000" lnSpcReduction="20000"/>
          </a:bodyPr>
          <a:lstStyle/>
          <a:p>
            <a:r>
              <a:rPr lang="en-CA" dirty="0" smtClean="0"/>
              <a:t>Medical Machine kills two people by releasing lethal doses of radiation due to a race condition in the program (1985)</a:t>
            </a:r>
          </a:p>
          <a:p>
            <a:r>
              <a:rPr lang="en-CA" dirty="0" smtClean="0"/>
              <a:t>Patriot Missile fails to intercept Iraqi Scud missile and instead hits American army barracks due to software rounding error. 28 dead, 100 wounded. (1991).</a:t>
            </a:r>
          </a:p>
          <a:p>
            <a:r>
              <a:rPr lang="en-CA" dirty="0" err="1" smtClean="0"/>
              <a:t>Ariane</a:t>
            </a:r>
            <a:r>
              <a:rPr lang="en-CA" dirty="0" smtClean="0"/>
              <a:t> Rocket Destroyed when attempting to convert rockets sideway velocity from 64-bit number to 16-bit number. Cost: $500 million (1996)</a:t>
            </a:r>
          </a:p>
          <a:p>
            <a:endParaRPr lang="en-CA" dirty="0" smtClean="0"/>
          </a:p>
          <a:p>
            <a:endParaRPr lang="en-CA" dirty="0"/>
          </a:p>
        </p:txBody>
      </p:sp>
      <p:pic>
        <p:nvPicPr>
          <p:cNvPr id="7" name="Picture 6" descr="ariane.jpg"/>
          <p:cNvPicPr>
            <a:picLocks noChangeAspect="1"/>
          </p:cNvPicPr>
          <p:nvPr/>
        </p:nvPicPr>
        <p:blipFill>
          <a:blip r:embed="rId2"/>
          <a:stretch>
            <a:fillRect/>
          </a:stretch>
        </p:blipFill>
        <p:spPr>
          <a:xfrm>
            <a:off x="5857884" y="1857364"/>
            <a:ext cx="3286116" cy="342902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err="1" smtClean="0"/>
              <a:t>Arguements</a:t>
            </a:r>
            <a:r>
              <a:rPr lang="en-CA" dirty="0" smtClean="0"/>
              <a:t> against Licensing Software Engineers</a:t>
            </a:r>
            <a:endParaRPr lang="en-CA" dirty="0"/>
          </a:p>
        </p:txBody>
      </p:sp>
      <p:sp>
        <p:nvSpPr>
          <p:cNvPr id="3" name="Content Placeholder 2"/>
          <p:cNvSpPr>
            <a:spLocks noGrp="1"/>
          </p:cNvSpPr>
          <p:nvPr>
            <p:ph idx="1"/>
          </p:nvPr>
        </p:nvSpPr>
        <p:spPr/>
        <p:txBody>
          <a:bodyPr>
            <a:normAutofit/>
          </a:bodyPr>
          <a:lstStyle/>
          <a:p>
            <a:r>
              <a:rPr lang="en-CA" dirty="0" smtClean="0"/>
              <a:t>Many Software Engineer’s in the industry are graduated computer science students.</a:t>
            </a:r>
          </a:p>
          <a:p>
            <a:r>
              <a:rPr lang="en-CA" dirty="0" smtClean="0"/>
              <a:t>Software Engineers would have to study years of calculus, physics, and chemistry to pass exams, which many computer science graduates are unqualified to pass.</a:t>
            </a:r>
          </a:p>
          <a:p>
            <a:r>
              <a:rPr lang="en-CA" dirty="0" smtClean="0"/>
              <a:t>Controversy with computer scientists not being issued engineering licensure despite coming from same background</a:t>
            </a:r>
          </a:p>
          <a:p>
            <a:pPr>
              <a:buNone/>
            </a:pPr>
            <a:endParaRPr lang="en-CA"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185710" cy="45719"/>
          </a:xfrm>
        </p:spPr>
        <p:txBody>
          <a:bodyPr>
            <a:normAutofit fontScale="90000"/>
          </a:bodyPr>
          <a:lstStyle/>
          <a:p>
            <a:endParaRPr lang="en-CA" dirty="0"/>
          </a:p>
        </p:txBody>
      </p:sp>
      <p:sp>
        <p:nvSpPr>
          <p:cNvPr id="3" name="Content Placeholder 2"/>
          <p:cNvSpPr>
            <a:spLocks noGrp="1"/>
          </p:cNvSpPr>
          <p:nvPr>
            <p:ph idx="1"/>
          </p:nvPr>
        </p:nvSpPr>
        <p:spPr>
          <a:xfrm>
            <a:off x="457200" y="642918"/>
            <a:ext cx="8229600" cy="5666442"/>
          </a:xfrm>
        </p:spPr>
        <p:txBody>
          <a:bodyPr>
            <a:normAutofit fontScale="92500"/>
          </a:bodyPr>
          <a:lstStyle/>
          <a:p>
            <a:r>
              <a:rPr lang="en-CA" dirty="0" smtClean="0"/>
              <a:t>Large Software development often span multiple states or countries where the resulting software could be sold. </a:t>
            </a:r>
          </a:p>
          <a:p>
            <a:r>
              <a:rPr lang="en-CA" dirty="0" smtClean="0"/>
              <a:t>Technology changes at a rapid pace in the software industry.  Renewing licenses couldn’t keep up.</a:t>
            </a:r>
          </a:p>
          <a:p>
            <a:r>
              <a:rPr lang="en-CA" dirty="0" smtClean="0"/>
              <a:t>Many different professionals involved in developing software, impractical to license them all.</a:t>
            </a:r>
          </a:p>
          <a:p>
            <a:r>
              <a:rPr lang="en-CA" dirty="0" smtClean="0"/>
              <a:t>Many people who practice software engineering are qualified computer engineers or electrical engineers and only do so to distinguish themselves from computer scientists.</a:t>
            </a:r>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Arguments for Licensing Software Engineers</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Large number of technologies in existence and development are directly impacted by software engineering including safety critical systems.  </a:t>
            </a:r>
          </a:p>
          <a:p>
            <a:r>
              <a:rPr lang="en-CA" dirty="0" smtClean="0"/>
              <a:t>Help software engineering reach the status of a profession</a:t>
            </a:r>
          </a:p>
          <a:p>
            <a:r>
              <a:rPr lang="en-CA" dirty="0" smtClean="0"/>
              <a:t>Help software engineering become more respectable</a:t>
            </a:r>
          </a:p>
          <a:p>
            <a:r>
              <a:rPr lang="en-CA" dirty="0" smtClean="0"/>
              <a:t>Would enforce better software engineering practices</a:t>
            </a:r>
          </a:p>
          <a:p>
            <a:r>
              <a:rPr lang="en-CA" dirty="0" smtClean="0"/>
              <a:t>Would allow software engineers to obtain a credential available to all other disciplines of engineering.</a:t>
            </a:r>
          </a:p>
          <a:p>
            <a:endParaRPr lang="en-CA" dirty="0" smtClean="0"/>
          </a:p>
          <a:p>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Dispute over Accrediting Software Engineering</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MUN was sued in 1997 by Canadian Council of Professional Engineers(CCPE) because name “software engineer” was delivered by computer science department as opposed to engineering department.</a:t>
            </a:r>
          </a:p>
          <a:p>
            <a:r>
              <a:rPr lang="en-CA" dirty="0" smtClean="0"/>
              <a:t>Sparked Canada wide debate</a:t>
            </a:r>
          </a:p>
          <a:p>
            <a:r>
              <a:rPr lang="en-CA" dirty="0" smtClean="0"/>
              <a:t>Engineer restricted title</a:t>
            </a:r>
          </a:p>
          <a:p>
            <a:r>
              <a:rPr lang="en-CA" smtClean="0"/>
              <a:t>CS departments </a:t>
            </a:r>
            <a:r>
              <a:rPr lang="en-CA" dirty="0" smtClean="0"/>
              <a:t>argued against any form of regulation imposed upon them</a:t>
            </a:r>
          </a:p>
          <a:p>
            <a:r>
              <a:rPr lang="en-CA" dirty="0" smtClean="0"/>
              <a:t>Engineers had limited knowledge of computer science, could not identify with the needs of software regulation</a:t>
            </a:r>
          </a:p>
          <a:p>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45719" cy="45719"/>
          </a:xfrm>
        </p:spPr>
        <p:txBody>
          <a:bodyPr>
            <a:normAutofit fontScale="90000"/>
          </a:bodyPr>
          <a:lstStyle/>
          <a:p>
            <a:endParaRPr lang="en-CA" dirty="0"/>
          </a:p>
        </p:txBody>
      </p:sp>
      <p:sp>
        <p:nvSpPr>
          <p:cNvPr id="6" name="Content Placeholder 5"/>
          <p:cNvSpPr>
            <a:spLocks noGrp="1"/>
          </p:cNvSpPr>
          <p:nvPr>
            <p:ph idx="1"/>
          </p:nvPr>
        </p:nvSpPr>
        <p:spPr>
          <a:xfrm>
            <a:off x="457200" y="500042"/>
            <a:ext cx="8229600" cy="5809318"/>
          </a:xfrm>
        </p:spPr>
        <p:txBody>
          <a:bodyPr>
            <a:normAutofit lnSpcReduction="10000"/>
          </a:bodyPr>
          <a:lstStyle/>
          <a:p>
            <a:r>
              <a:rPr lang="en-CA" dirty="0" smtClean="0"/>
              <a:t>Result of lawsuit was an agreement that included a five-year moratorium litigating the use of  the marks “engineer” and “engineering.”</a:t>
            </a:r>
          </a:p>
          <a:p>
            <a:r>
              <a:rPr lang="en-CA" dirty="0" smtClean="0"/>
              <a:t>Software Engineering Panel was established  to deliberate and make recommendations of the use of the term “software engineering.”</a:t>
            </a:r>
          </a:p>
          <a:p>
            <a:r>
              <a:rPr lang="en-CA" dirty="0" smtClean="0"/>
              <a:t>Was composed of one representative from science academia, engineering academia, engineering profession, and the IT profession</a:t>
            </a:r>
          </a:p>
          <a:p>
            <a:r>
              <a:rPr lang="en-CA" dirty="0" smtClean="0"/>
              <a:t>In July 2000 issued a report recommending establishing separate board for accrediting software engineering programs</a:t>
            </a:r>
          </a:p>
          <a:p>
            <a:endParaRPr lang="en-CA" dirty="0" smtClean="0"/>
          </a:p>
          <a:p>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57148" cy="1143000"/>
          </a:xfrm>
        </p:spPr>
        <p:txBody>
          <a:bodyPr/>
          <a:lstStyle/>
          <a:p>
            <a:endParaRPr lang="en-CA" dirty="0"/>
          </a:p>
        </p:txBody>
      </p:sp>
      <p:sp>
        <p:nvSpPr>
          <p:cNvPr id="3" name="Content Placeholder 2"/>
          <p:cNvSpPr>
            <a:spLocks noGrp="1"/>
          </p:cNvSpPr>
          <p:nvPr>
            <p:ph idx="1"/>
          </p:nvPr>
        </p:nvSpPr>
        <p:spPr>
          <a:xfrm>
            <a:off x="457200" y="357166"/>
            <a:ext cx="8229600" cy="5952194"/>
          </a:xfrm>
        </p:spPr>
        <p:txBody>
          <a:bodyPr/>
          <a:lstStyle/>
          <a:p>
            <a:r>
              <a:rPr lang="en-CA" dirty="0" smtClean="0"/>
              <a:t>Proposal was largely rejected by the Professional Engineers of Ontario (PEO) due to the following:</a:t>
            </a:r>
          </a:p>
          <a:p>
            <a:r>
              <a:rPr lang="en-CA" dirty="0" smtClean="0"/>
              <a:t>An assumption that the proposed accreditation criteria will meet or exceed minimal education standards for </a:t>
            </a:r>
            <a:r>
              <a:rPr lang="en-CA" dirty="0" err="1" smtClean="0"/>
              <a:t>P.Eng</a:t>
            </a:r>
            <a:r>
              <a:rPr lang="en-CA" dirty="0" smtClean="0"/>
              <a:t>.</a:t>
            </a:r>
          </a:p>
          <a:p>
            <a:r>
              <a:rPr lang="en-CA" dirty="0" smtClean="0"/>
              <a:t>There is no difference between computer science and engineering degrees.</a:t>
            </a:r>
          </a:p>
          <a:p>
            <a:r>
              <a:rPr lang="en-CA" dirty="0" smtClean="0"/>
              <a:t>Information System Professional designation is equivalent to the </a:t>
            </a:r>
            <a:r>
              <a:rPr lang="en-CA" dirty="0" err="1" smtClean="0"/>
              <a:t>P.Eng</a:t>
            </a:r>
            <a:r>
              <a:rPr lang="en-CA" dirty="0" smtClean="0"/>
              <a:t> license, even though it is voluntary as opposed to being mandatory.</a:t>
            </a:r>
          </a:p>
          <a:p>
            <a:endParaRPr lang="en-CA" dirty="0" smtClean="0"/>
          </a:p>
          <a:p>
            <a:endParaRPr lang="en-CA" dirty="0" smtClean="0"/>
          </a:p>
          <a:p>
            <a:endParaRPr lang="en-CA"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Current Status</a:t>
            </a:r>
            <a:endParaRPr lang="en-CA" dirty="0"/>
          </a:p>
        </p:txBody>
      </p:sp>
      <p:sp>
        <p:nvSpPr>
          <p:cNvPr id="3" name="Content Placeholder 2"/>
          <p:cNvSpPr>
            <a:spLocks noGrp="1"/>
          </p:cNvSpPr>
          <p:nvPr>
            <p:ph idx="1"/>
          </p:nvPr>
        </p:nvSpPr>
        <p:spPr>
          <a:xfrm>
            <a:off x="428596" y="1500174"/>
            <a:ext cx="8229600" cy="4709160"/>
          </a:xfrm>
        </p:spPr>
        <p:txBody>
          <a:bodyPr>
            <a:normAutofit fontScale="92500"/>
          </a:bodyPr>
          <a:lstStyle/>
          <a:p>
            <a:r>
              <a:rPr lang="en-CA" dirty="0" smtClean="0"/>
              <a:t>In U.S.A only state that licenses software engineers is Texas.</a:t>
            </a:r>
          </a:p>
          <a:p>
            <a:r>
              <a:rPr lang="en-CA" dirty="0" smtClean="0"/>
              <a:t>In 2006 Texas board changed its rules to force all applicants to pass a general PE exam, effectively cutting off the path for licensing software engineers in the state.</a:t>
            </a:r>
          </a:p>
          <a:p>
            <a:r>
              <a:rPr lang="en-CA" dirty="0" smtClean="0"/>
              <a:t>As of August 2009, the development of a Professional Engineer exam specifically for Software Engineers was approved by the National Council of Examiners for Engineers.</a:t>
            </a:r>
          </a:p>
          <a:p>
            <a:r>
              <a:rPr lang="en-CA" dirty="0" smtClean="0"/>
              <a:t>Exam planned to be offered in the next 2.5-3 years</a:t>
            </a:r>
          </a:p>
          <a:p>
            <a:endParaRPr lang="en-CA" dirty="0" smtClean="0"/>
          </a:p>
          <a:p>
            <a:endParaRPr lang="en-CA" dirty="0" smtClean="0"/>
          </a:p>
          <a:p>
            <a:endParaRPr lang="en-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Current Status (Cont’d)</a:t>
            </a:r>
            <a:endParaRPr lang="en-CA" dirty="0"/>
          </a:p>
        </p:txBody>
      </p:sp>
      <p:sp>
        <p:nvSpPr>
          <p:cNvPr id="3" name="Content Placeholder 2"/>
          <p:cNvSpPr>
            <a:spLocks noGrp="1"/>
          </p:cNvSpPr>
          <p:nvPr>
            <p:ph idx="1"/>
          </p:nvPr>
        </p:nvSpPr>
        <p:spPr>
          <a:xfrm>
            <a:off x="457200" y="1600200"/>
            <a:ext cx="3686172" cy="4709160"/>
          </a:xfrm>
        </p:spPr>
        <p:txBody>
          <a:bodyPr>
            <a:normAutofit/>
          </a:bodyPr>
          <a:lstStyle/>
          <a:p>
            <a:r>
              <a:rPr lang="en-CA" dirty="0" smtClean="0"/>
              <a:t>Canada licenses engineers in the provinces of Alberta, Ontario, and British Columbia.</a:t>
            </a:r>
          </a:p>
          <a:p>
            <a:pPr>
              <a:buNone/>
            </a:pPr>
            <a:endParaRPr lang="en-CA" dirty="0" smtClean="0"/>
          </a:p>
          <a:p>
            <a:endParaRPr lang="en-CA" dirty="0" smtClean="0"/>
          </a:p>
          <a:p>
            <a:endParaRPr lang="en-CA" dirty="0"/>
          </a:p>
        </p:txBody>
      </p:sp>
      <p:pic>
        <p:nvPicPr>
          <p:cNvPr id="2051" name="Picture 3"/>
          <p:cNvPicPr>
            <a:picLocks noChangeAspect="1" noChangeArrowheads="1"/>
          </p:cNvPicPr>
          <p:nvPr/>
        </p:nvPicPr>
        <p:blipFill>
          <a:blip r:embed="rId2"/>
          <a:srcRect/>
          <a:stretch>
            <a:fillRect/>
          </a:stretch>
        </p:blipFill>
        <p:spPr bwMode="auto">
          <a:xfrm>
            <a:off x="4286248" y="1571612"/>
            <a:ext cx="4534783" cy="50720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Overview</a:t>
            </a:r>
            <a:endParaRPr lang="en-CA" dirty="0"/>
          </a:p>
        </p:txBody>
      </p:sp>
      <p:sp>
        <p:nvSpPr>
          <p:cNvPr id="3" name="Content Placeholder 2"/>
          <p:cNvSpPr>
            <a:spLocks noGrp="1"/>
          </p:cNvSpPr>
          <p:nvPr>
            <p:ph idx="1"/>
          </p:nvPr>
        </p:nvSpPr>
        <p:spPr/>
        <p:txBody>
          <a:bodyPr/>
          <a:lstStyle/>
          <a:p>
            <a:r>
              <a:rPr lang="en-CA" dirty="0" smtClean="0"/>
              <a:t>Professional Engineering</a:t>
            </a:r>
          </a:p>
          <a:p>
            <a:r>
              <a:rPr lang="en-CA" dirty="0" smtClean="0"/>
              <a:t>What is Software Engineering</a:t>
            </a:r>
          </a:p>
          <a:p>
            <a:r>
              <a:rPr lang="en-CA" dirty="0" smtClean="0"/>
              <a:t>Arguments against licensing Software Engineers</a:t>
            </a:r>
          </a:p>
          <a:p>
            <a:r>
              <a:rPr lang="en-CA" dirty="0" smtClean="0"/>
              <a:t>Arguments for licensing Software Engineers</a:t>
            </a:r>
          </a:p>
          <a:p>
            <a:r>
              <a:rPr lang="en-CA" dirty="0" smtClean="0"/>
              <a:t>Ongoing debate over the licensure of Software Engineers</a:t>
            </a:r>
          </a:p>
          <a:p>
            <a:r>
              <a:rPr lang="en-CA" dirty="0" smtClean="0"/>
              <a:t>Current Status of Software Engineering Licensure</a:t>
            </a:r>
          </a:p>
          <a:p>
            <a:endParaRPr lang="en-CA" dirty="0" smtClean="0"/>
          </a:p>
          <a:p>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References</a:t>
            </a:r>
            <a:endParaRPr lang="en-CA" dirty="0"/>
          </a:p>
        </p:txBody>
      </p:sp>
      <p:sp>
        <p:nvSpPr>
          <p:cNvPr id="3" name="Content Placeholder 2"/>
          <p:cNvSpPr>
            <a:spLocks noGrp="1"/>
          </p:cNvSpPr>
          <p:nvPr>
            <p:ph idx="1"/>
          </p:nvPr>
        </p:nvSpPr>
        <p:spPr/>
        <p:txBody>
          <a:bodyPr/>
          <a:lstStyle/>
          <a:p>
            <a:r>
              <a:rPr lang="en-CA" dirty="0" smtClean="0">
                <a:hlinkClick r:id="rId2"/>
              </a:rPr>
              <a:t>http://www.cs.virginia.edu/~jck/publications/cacm.2002.pdf</a:t>
            </a:r>
            <a:endParaRPr lang="en-CA" dirty="0" smtClean="0"/>
          </a:p>
          <a:p>
            <a:r>
              <a:rPr lang="en-CA" dirty="0" smtClean="0">
                <a:hlinkClick r:id="rId3"/>
              </a:rPr>
              <a:t>http://www.nspe.org/PEmagazine/pe_1207_Software_License.html</a:t>
            </a:r>
            <a:endParaRPr lang="en-CA" dirty="0" smtClean="0"/>
          </a:p>
          <a:p>
            <a:r>
              <a:rPr lang="en-CA" dirty="0" smtClean="0">
                <a:hlinkClick r:id="rId4"/>
              </a:rPr>
              <a:t>http://www.ncees.org/news/index.php?release_id=65</a:t>
            </a:r>
            <a:endParaRPr lang="en-CA" dirty="0" smtClean="0"/>
          </a:p>
          <a:p>
            <a:r>
              <a:rPr lang="en-CA" dirty="0" smtClean="0"/>
              <a:t>David </a:t>
            </a:r>
            <a:r>
              <a:rPr lang="en-CA" dirty="0" err="1" smtClean="0"/>
              <a:t>Lorge</a:t>
            </a:r>
            <a:r>
              <a:rPr lang="en-CA" dirty="0" smtClean="0"/>
              <a:t> </a:t>
            </a:r>
            <a:r>
              <a:rPr lang="en-CA" dirty="0" err="1" smtClean="0"/>
              <a:t>Parnas</a:t>
            </a:r>
            <a:r>
              <a:rPr lang="en-CA" dirty="0" smtClean="0"/>
              <a:t>, “</a:t>
            </a:r>
            <a:r>
              <a:rPr lang="en-CA" b="1" dirty="0" smtClean="0"/>
              <a:t>Licensing Software Engineers In Canada</a:t>
            </a:r>
            <a:r>
              <a:rPr lang="en-CA" dirty="0" smtClean="0"/>
              <a:t>,” Communication of the ACM, vol. 45, no. 11, November 2002. </a:t>
            </a:r>
          </a:p>
          <a:p>
            <a:endParaRPr lang="en-CA" dirty="0" smtClean="0"/>
          </a:p>
          <a:p>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00100" y="2071678"/>
            <a:ext cx="7086600" cy="1828800"/>
          </a:xfrm>
        </p:spPr>
        <p:txBody>
          <a:bodyPr/>
          <a:lstStyle/>
          <a:p>
            <a:r>
              <a:rPr lang="en-CA" dirty="0" smtClean="0"/>
              <a:t>Questions?</a:t>
            </a:r>
            <a:br>
              <a:rPr lang="en-CA" dirty="0" smtClean="0"/>
            </a:br>
            <a:r>
              <a:rPr lang="en-CA" dirty="0" smtClean="0"/>
              <a:t>Comments?</a:t>
            </a:r>
            <a:br>
              <a:rPr lang="en-CA" dirty="0" smtClean="0"/>
            </a:br>
            <a:r>
              <a:rPr lang="en-CA" dirty="0" smtClean="0"/>
              <a:t>Concerns?</a:t>
            </a:r>
            <a:endParaRPr lang="en-CA" dirty="0"/>
          </a:p>
        </p:txBody>
      </p:sp>
      <p:sp>
        <p:nvSpPr>
          <p:cNvPr id="5" name="Text Placeholder 4"/>
          <p:cNvSpPr>
            <a:spLocks noGrp="1"/>
          </p:cNvSpPr>
          <p:nvPr>
            <p:ph type="body" idx="1"/>
          </p:nvPr>
        </p:nvSpPr>
        <p:spPr>
          <a:xfrm flipV="1">
            <a:off x="928662" y="6545026"/>
            <a:ext cx="6972320" cy="625948"/>
          </a:xfrm>
        </p:spPr>
        <p:txBody>
          <a:bodyPr/>
          <a:lstStyle/>
          <a:p>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Professional Engineer</a:t>
            </a:r>
            <a:endParaRPr lang="en-CA" dirty="0"/>
          </a:p>
        </p:txBody>
      </p:sp>
      <p:sp>
        <p:nvSpPr>
          <p:cNvPr id="3" name="Content Placeholder 2"/>
          <p:cNvSpPr>
            <a:spLocks noGrp="1"/>
          </p:cNvSpPr>
          <p:nvPr>
            <p:ph idx="1"/>
          </p:nvPr>
        </p:nvSpPr>
        <p:spPr/>
        <p:txBody>
          <a:bodyPr/>
          <a:lstStyle/>
          <a:p>
            <a:pPr lvl="1"/>
            <a:r>
              <a:rPr lang="en-CA" dirty="0" smtClean="0"/>
              <a:t>Professional Engineers can be defined with these three tests:</a:t>
            </a:r>
          </a:p>
          <a:p>
            <a:pPr lvl="1"/>
            <a:r>
              <a:rPr lang="en-CA" dirty="0" smtClean="0"/>
              <a:t>1.  Any act designing, composing, evaluating, advising , reporting, or supervising.</a:t>
            </a:r>
          </a:p>
          <a:p>
            <a:pPr lvl="1"/>
            <a:r>
              <a:rPr lang="en-CA" dirty="0" smtClean="0"/>
              <a:t>2.  Wherein the safeguarding of life, health, property, property or the public welfare</a:t>
            </a:r>
          </a:p>
          <a:p>
            <a:pPr lvl="1"/>
            <a:r>
              <a:rPr lang="en-CA" dirty="0" smtClean="0"/>
              <a:t>3.   That requires the application of engineering principles, but does not include practicing as a natural scientist.  </a:t>
            </a:r>
          </a:p>
          <a:p>
            <a:pPr lvl="1"/>
            <a:r>
              <a:rPr lang="en-CA" dirty="0" smtClean="0"/>
              <a:t>If you meet  all three tests, you are a practicing  professional engineer and must be licensed. </a:t>
            </a:r>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Requirements for P. Eng</a:t>
            </a:r>
            <a:endParaRPr lang="en-CA" dirty="0"/>
          </a:p>
        </p:txBody>
      </p:sp>
      <p:sp>
        <p:nvSpPr>
          <p:cNvPr id="3" name="Content Placeholder 2"/>
          <p:cNvSpPr>
            <a:spLocks noGrp="1"/>
          </p:cNvSpPr>
          <p:nvPr>
            <p:ph idx="1"/>
          </p:nvPr>
        </p:nvSpPr>
        <p:spPr/>
        <p:txBody>
          <a:bodyPr/>
          <a:lstStyle/>
          <a:p>
            <a:r>
              <a:rPr lang="en-CA" dirty="0" smtClean="0"/>
              <a:t>Obtain degree from accredited engineering program</a:t>
            </a:r>
          </a:p>
          <a:p>
            <a:r>
              <a:rPr lang="en-CA" dirty="0" smtClean="0"/>
              <a:t>Register as a </a:t>
            </a:r>
            <a:r>
              <a:rPr lang="en-CA" dirty="0" err="1" smtClean="0"/>
              <a:t>P.Eng</a:t>
            </a:r>
            <a:r>
              <a:rPr lang="en-CA" dirty="0" smtClean="0"/>
              <a:t> with provincial engineering license body</a:t>
            </a:r>
          </a:p>
          <a:p>
            <a:r>
              <a:rPr lang="en-CA" dirty="0" smtClean="0"/>
              <a:t>Be of </a:t>
            </a:r>
            <a:r>
              <a:rPr lang="en-CA" smtClean="0"/>
              <a:t>good character</a:t>
            </a:r>
            <a:endParaRPr lang="en-CA" dirty="0" smtClean="0"/>
          </a:p>
          <a:p>
            <a:r>
              <a:rPr lang="en-CA" dirty="0" smtClean="0"/>
              <a:t>4 years as an Engineer In Training under a supervised </a:t>
            </a:r>
            <a:r>
              <a:rPr lang="en-CA" dirty="0" err="1" smtClean="0"/>
              <a:t>P.Eng</a:t>
            </a:r>
            <a:endParaRPr lang="en-CA" dirty="0" smtClean="0"/>
          </a:p>
          <a:p>
            <a:r>
              <a:rPr lang="en-CA" dirty="0" smtClean="0"/>
              <a:t>Pass the exam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Engineers Seal</a:t>
            </a:r>
            <a:endParaRPr lang="en-CA" dirty="0"/>
          </a:p>
        </p:txBody>
      </p:sp>
      <p:sp>
        <p:nvSpPr>
          <p:cNvPr id="4" name="Content Placeholder 3"/>
          <p:cNvSpPr>
            <a:spLocks noGrp="1"/>
          </p:cNvSpPr>
          <p:nvPr>
            <p:ph sz="half" idx="1"/>
          </p:nvPr>
        </p:nvSpPr>
        <p:spPr>
          <a:xfrm>
            <a:off x="457200" y="1600200"/>
            <a:ext cx="5400684" cy="4525963"/>
          </a:xfrm>
        </p:spPr>
        <p:txBody>
          <a:bodyPr>
            <a:normAutofit fontScale="92500"/>
          </a:bodyPr>
          <a:lstStyle/>
          <a:p>
            <a:r>
              <a:rPr lang="en-CA" dirty="0" smtClean="0"/>
              <a:t>Professional Engineers act states that “every holder of a license, temporary license or limited license who provides to the public a service that is within the practice of professional engineering shall sign, date, and affix the holder’s seal to every final drawing, specification, plan, report or other document prepared or checked by the holder as part of the service before it is issued. ”</a:t>
            </a:r>
            <a:endParaRPr lang="en-CA" dirty="0"/>
          </a:p>
        </p:txBody>
      </p:sp>
      <p:pic>
        <p:nvPicPr>
          <p:cNvPr id="6" name="Content Placeholder 5" descr="PEO_Seal_sample.jpg"/>
          <p:cNvPicPr>
            <a:picLocks noGrp="1" noChangeAspect="1"/>
          </p:cNvPicPr>
          <p:nvPr>
            <p:ph sz="half" idx="2"/>
          </p:nvPr>
        </p:nvPicPr>
        <p:blipFill>
          <a:blip r:embed="rId2"/>
          <a:stretch>
            <a:fillRect/>
          </a:stretch>
        </p:blipFill>
        <p:spPr>
          <a:xfrm>
            <a:off x="6072198" y="3000372"/>
            <a:ext cx="2643206" cy="2143125"/>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CA" dirty="0" smtClean="0"/>
              <a:t>“Providing a service to the public”</a:t>
            </a:r>
            <a:endParaRPr lang="en-CA" dirty="0"/>
          </a:p>
        </p:txBody>
      </p:sp>
      <p:sp>
        <p:nvSpPr>
          <p:cNvPr id="6" name="Content Placeholder 5"/>
          <p:cNvSpPr>
            <a:spLocks noGrp="1"/>
          </p:cNvSpPr>
          <p:nvPr>
            <p:ph idx="1"/>
          </p:nvPr>
        </p:nvSpPr>
        <p:spPr/>
        <p:txBody>
          <a:bodyPr>
            <a:normAutofit fontScale="92500" lnSpcReduction="10000"/>
          </a:bodyPr>
          <a:lstStyle/>
          <a:p>
            <a:r>
              <a:rPr lang="en-CA" dirty="0" smtClean="0"/>
              <a:t>The public is considered to be anyone other then him/herself or the professional engineer’s employer</a:t>
            </a:r>
          </a:p>
          <a:p>
            <a:r>
              <a:rPr lang="en-CA" dirty="0" smtClean="0"/>
              <a:t>P. Eng is providing professional engineering services to the public when the work is done for the benefit of an individual, corporation, government, or other entity that is not the engineer’s employer. </a:t>
            </a:r>
          </a:p>
          <a:p>
            <a:r>
              <a:rPr lang="en-CA" dirty="0" smtClean="0"/>
              <a:t>Work done by a professional engineer solely for the employer’s use  within the employer’s domain is not considered to be work done for the public even if the work is for a government agency. </a:t>
            </a: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What is Software Engineering?</a:t>
            </a:r>
            <a:endParaRPr lang="en-CA" dirty="0"/>
          </a:p>
        </p:txBody>
      </p:sp>
      <p:sp>
        <p:nvSpPr>
          <p:cNvPr id="3" name="Content Placeholder 2"/>
          <p:cNvSpPr>
            <a:spLocks noGrp="1"/>
          </p:cNvSpPr>
          <p:nvPr>
            <p:ph idx="1"/>
          </p:nvPr>
        </p:nvSpPr>
        <p:spPr/>
        <p:txBody>
          <a:bodyPr>
            <a:normAutofit lnSpcReduction="10000"/>
          </a:bodyPr>
          <a:lstStyle/>
          <a:p>
            <a:r>
              <a:rPr lang="en-CA" dirty="0" smtClean="0"/>
              <a:t>Software Engineer no longer another name for “programmer”</a:t>
            </a:r>
            <a:endParaRPr lang="en-CA" b="1" dirty="0" smtClean="0"/>
          </a:p>
          <a:p>
            <a:r>
              <a:rPr lang="en-CA" dirty="0" smtClean="0"/>
              <a:t>Software Engineering is defined as the application and/or study systematic, disciplined, quantifiable approach to the development, operation, and maintenance of software that has an impact on lives, property, economy, or security of people or the national defence.</a:t>
            </a:r>
          </a:p>
          <a:p>
            <a:r>
              <a:rPr lang="en-CA" dirty="0" smtClean="0"/>
              <a:t>Software Engineers touch almost every facet of life.</a:t>
            </a:r>
          </a:p>
          <a:p>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214290"/>
            <a:ext cx="8229600" cy="6095070"/>
          </a:xfrm>
        </p:spPr>
        <p:txBody>
          <a:bodyPr>
            <a:normAutofit fontScale="92500" lnSpcReduction="20000"/>
          </a:bodyPr>
          <a:lstStyle/>
          <a:p>
            <a:r>
              <a:rPr lang="en-CA" dirty="0" smtClean="0"/>
              <a:t>Infrastructure: Emergency dispatch system services, fire alarms and sprinklers, emergency shutdown systems, and public water supply</a:t>
            </a:r>
          </a:p>
          <a:p>
            <a:r>
              <a:rPr lang="en-CA" dirty="0" smtClean="0"/>
              <a:t> Medicine: Ventilators, implant devices, and medical infusion pumps</a:t>
            </a:r>
          </a:p>
          <a:p>
            <a:r>
              <a:rPr lang="en-CA" dirty="0" smtClean="0"/>
              <a:t> Energy: Electrical grid systems, nuclear reactors, petroleum pumps, and override systems</a:t>
            </a:r>
          </a:p>
          <a:p>
            <a:r>
              <a:rPr lang="en-CA" dirty="0" smtClean="0"/>
              <a:t>Transportation: Railway signals and controls; automobile airbags, brakes, and seatbelts; air traffic control systems; and automated traffic control systems</a:t>
            </a:r>
          </a:p>
          <a:p>
            <a:r>
              <a:rPr lang="en-CA" dirty="0" smtClean="0"/>
              <a:t>Financial: Banking systems and information security</a:t>
            </a:r>
          </a:p>
          <a:p>
            <a:r>
              <a:rPr lang="en-CA" dirty="0" smtClean="0"/>
              <a:t>Government: GPS satellites, radio communications, artillery controls, and aircraft systems</a:t>
            </a:r>
          </a:p>
          <a:p>
            <a:r>
              <a:rPr lang="en-CA" dirty="0" smtClean="0"/>
              <a:t>Recreation: Amusement park rides</a:t>
            </a:r>
          </a:p>
          <a:p>
            <a:endParaRPr lang="en-CA" dirty="0"/>
          </a:p>
        </p:txBody>
      </p:sp>
      <p:sp>
        <p:nvSpPr>
          <p:cNvPr id="6" name="Title 5"/>
          <p:cNvSpPr>
            <a:spLocks noGrp="1"/>
          </p:cNvSpPr>
          <p:nvPr>
            <p:ph type="title"/>
          </p:nvPr>
        </p:nvSpPr>
        <p:spPr>
          <a:xfrm>
            <a:off x="142844" y="6572272"/>
            <a:ext cx="785818" cy="285728"/>
          </a:xfrm>
        </p:spPr>
        <p:txBody>
          <a:bodyPr>
            <a:normAutofit fontScale="90000"/>
          </a:bodyPr>
          <a:lstStyle/>
          <a:p>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Relevance to Software Engineering</a:t>
            </a:r>
            <a:endParaRPr lang="en-CA" dirty="0"/>
          </a:p>
        </p:txBody>
      </p:sp>
      <p:sp>
        <p:nvSpPr>
          <p:cNvPr id="3" name="Content Placeholder 2"/>
          <p:cNvSpPr>
            <a:spLocks noGrp="1"/>
          </p:cNvSpPr>
          <p:nvPr>
            <p:ph idx="1"/>
          </p:nvPr>
        </p:nvSpPr>
        <p:spPr/>
        <p:txBody>
          <a:bodyPr/>
          <a:lstStyle/>
          <a:p>
            <a:r>
              <a:rPr lang="en-CA" dirty="0" smtClean="0"/>
              <a:t>Software engineers design software to be used by the public</a:t>
            </a:r>
          </a:p>
          <a:p>
            <a:r>
              <a:rPr lang="en-CA" dirty="0" smtClean="0"/>
              <a:t>Not legally responsible for software developed to be used by other professionals</a:t>
            </a:r>
          </a:p>
          <a:p>
            <a:r>
              <a:rPr lang="en-CA" dirty="0" smtClean="0"/>
              <a:t>Increasingly software is designed in embedded systems</a:t>
            </a:r>
          </a:p>
          <a:p>
            <a:r>
              <a:rPr lang="en-CA" dirty="0" smtClean="0"/>
              <a:t>Being used increasingly that affect public safety where errors could lead to unacceptable losses</a:t>
            </a:r>
          </a:p>
          <a:p>
            <a:endParaRPr lang="en-C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1499</TotalTime>
  <Words>1124</Words>
  <Application>Microsoft Office PowerPoint</Application>
  <PresentationFormat>On-screen Show (4:3)</PresentationFormat>
  <Paragraphs>93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Apex</vt:lpstr>
      <vt:lpstr>Licensure for Software Engineers</vt:lpstr>
      <vt:lpstr>Overview</vt:lpstr>
      <vt:lpstr>Professional Engineer</vt:lpstr>
      <vt:lpstr>Requirements for P. Eng</vt:lpstr>
      <vt:lpstr>The Engineers Seal</vt:lpstr>
      <vt:lpstr>“Providing a service to the public”</vt:lpstr>
      <vt:lpstr>What is Software Engineering?</vt:lpstr>
      <vt:lpstr>Slide 8</vt:lpstr>
      <vt:lpstr>Relevance to Software Engineering</vt:lpstr>
      <vt:lpstr>Purpose of Licensure</vt:lpstr>
      <vt:lpstr>Famous Software Disasters</vt:lpstr>
      <vt:lpstr>Arguements against Licensing Software Engineers</vt:lpstr>
      <vt:lpstr>Slide 13</vt:lpstr>
      <vt:lpstr>Arguments for Licensing Software Engineers</vt:lpstr>
      <vt:lpstr>Dispute over Accrediting Software Engineering</vt:lpstr>
      <vt:lpstr>Slide 16</vt:lpstr>
      <vt:lpstr>Slide 17</vt:lpstr>
      <vt:lpstr>Current Status</vt:lpstr>
      <vt:lpstr>Current Status (Cont’d)</vt:lpstr>
      <vt:lpstr>References</vt:lpstr>
      <vt:lpstr>Questions? Comments? Concerns?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Licensure for Software Engineers</dc:title>
  <dc:creator>Neil</dc:creator>
  <cp:lastModifiedBy>Neil</cp:lastModifiedBy>
  <cp:revision>95</cp:revision>
  <dcterms:created xsi:type="dcterms:W3CDTF">2009-10-29T01:23:39Z</dcterms:created>
  <dcterms:modified xsi:type="dcterms:W3CDTF">2009-10-30T18:12:01Z</dcterms:modified>
</cp:coreProperties>
</file>